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75"/>
  </p:notesMasterIdLst>
  <p:handoutMasterIdLst>
    <p:handoutMasterId r:id="rId76"/>
  </p:handoutMasterIdLst>
  <p:sldIdLst>
    <p:sldId id="470" r:id="rId2"/>
    <p:sldId id="485" r:id="rId3"/>
    <p:sldId id="483" r:id="rId4"/>
    <p:sldId id="484" r:id="rId5"/>
    <p:sldId id="489" r:id="rId6"/>
    <p:sldId id="435" r:id="rId7"/>
    <p:sldId id="487" r:id="rId8"/>
    <p:sldId id="512" r:id="rId9"/>
    <p:sldId id="488" r:id="rId10"/>
    <p:sldId id="493" r:id="rId11"/>
    <p:sldId id="514" r:id="rId12"/>
    <p:sldId id="490" r:id="rId13"/>
    <p:sldId id="494" r:id="rId14"/>
    <p:sldId id="497" r:id="rId15"/>
    <p:sldId id="499" r:id="rId16"/>
    <p:sldId id="501" r:id="rId17"/>
    <p:sldId id="465" r:id="rId18"/>
    <p:sldId id="502" r:id="rId19"/>
    <p:sldId id="518" r:id="rId20"/>
    <p:sldId id="503" r:id="rId21"/>
    <p:sldId id="504" r:id="rId22"/>
    <p:sldId id="495" r:id="rId23"/>
    <p:sldId id="550" r:id="rId24"/>
    <p:sldId id="516" r:id="rId25"/>
    <p:sldId id="510" r:id="rId26"/>
    <p:sldId id="511" r:id="rId27"/>
    <p:sldId id="890" r:id="rId28"/>
    <p:sldId id="500" r:id="rId29"/>
    <p:sldId id="517" r:id="rId30"/>
    <p:sldId id="476" r:id="rId31"/>
    <p:sldId id="492" r:id="rId32"/>
    <p:sldId id="466" r:id="rId33"/>
    <p:sldId id="519" r:id="rId34"/>
    <p:sldId id="964" r:id="rId35"/>
    <p:sldId id="535" r:id="rId36"/>
    <p:sldId id="538" r:id="rId37"/>
    <p:sldId id="541" r:id="rId38"/>
    <p:sldId id="551" r:id="rId39"/>
    <p:sldId id="520" r:id="rId40"/>
    <p:sldId id="544" r:id="rId41"/>
    <p:sldId id="546" r:id="rId42"/>
    <p:sldId id="960" r:id="rId43"/>
    <p:sldId id="967" r:id="rId44"/>
    <p:sldId id="530" r:id="rId45"/>
    <p:sldId id="962" r:id="rId46"/>
    <p:sldId id="528" r:id="rId47"/>
    <p:sldId id="467" r:id="rId48"/>
    <p:sldId id="533" r:id="rId49"/>
    <p:sldId id="965" r:id="rId50"/>
    <p:sldId id="537" r:id="rId51"/>
    <p:sldId id="540" r:id="rId52"/>
    <p:sldId id="542" r:id="rId53"/>
    <p:sldId id="552" r:id="rId54"/>
    <p:sldId id="521" r:id="rId55"/>
    <p:sldId id="547" r:id="rId56"/>
    <p:sldId id="549" r:id="rId57"/>
    <p:sldId id="961" r:id="rId58"/>
    <p:sldId id="968" r:id="rId59"/>
    <p:sldId id="531" r:id="rId60"/>
    <p:sldId id="963" r:id="rId61"/>
    <p:sldId id="529" r:id="rId62"/>
    <p:sldId id="468" r:id="rId63"/>
    <p:sldId id="534" r:id="rId64"/>
    <p:sldId id="966" r:id="rId65"/>
    <p:sldId id="536" r:id="rId66"/>
    <p:sldId id="539" r:id="rId67"/>
    <p:sldId id="543" r:id="rId68"/>
    <p:sldId id="553" r:id="rId69"/>
    <p:sldId id="532" r:id="rId70"/>
    <p:sldId id="554" r:id="rId71"/>
    <p:sldId id="762" r:id="rId72"/>
    <p:sldId id="969" r:id="rId73"/>
    <p:sldId id="471" r:id="rId74"/>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4">
          <p15:clr>
            <a:srgbClr val="A4A3A4"/>
          </p15:clr>
        </p15:guide>
        <p15:guide id="2" orient="horz" pos="663">
          <p15:clr>
            <a:srgbClr val="A4A3A4"/>
          </p15:clr>
        </p15:guide>
        <p15:guide id="3" orient="horz" pos="845">
          <p15:clr>
            <a:srgbClr val="A4A3A4"/>
          </p15:clr>
        </p15:guide>
        <p15:guide id="4" orient="horz" pos="2863">
          <p15:clr>
            <a:srgbClr val="A4A3A4"/>
          </p15:clr>
        </p15:guide>
        <p15:guide id="5" orient="horz" pos="1729">
          <p15:clr>
            <a:srgbClr val="A4A3A4"/>
          </p15:clr>
        </p15:guide>
        <p15:guide id="6" orient="horz" pos="2954">
          <p15:clr>
            <a:srgbClr val="A4A3A4"/>
          </p15:clr>
        </p15:guide>
        <p15:guide id="7" orient="horz" pos="1638">
          <p15:clr>
            <a:srgbClr val="A4A3A4"/>
          </p15:clr>
        </p15:guide>
        <p15:guide id="8" orient="horz" pos="4088">
          <p15:clr>
            <a:srgbClr val="A4A3A4"/>
          </p15:clr>
        </p15:guide>
        <p15:guide id="9" pos="363">
          <p15:clr>
            <a:srgbClr val="A4A3A4"/>
          </p15:clr>
        </p15:guide>
        <p15:guide id="10" pos="5602">
          <p15:clr>
            <a:srgbClr val="A4A3A4"/>
          </p15:clr>
        </p15:guide>
        <p15:guide id="11" pos="2925">
          <p15:clr>
            <a:srgbClr val="A4A3A4"/>
          </p15:clr>
        </p15:guide>
        <p15:guide id="12" pos="3016">
          <p15:clr>
            <a:srgbClr val="A4A3A4"/>
          </p15:clr>
        </p15:guide>
        <p15:guide id="13" pos="1599">
          <p15:clr>
            <a:srgbClr val="A4A3A4"/>
          </p15:clr>
        </p15:guide>
        <p15:guide id="14" pos="1689">
          <p15:clr>
            <a:srgbClr val="A4A3A4"/>
          </p15:clr>
        </p15:guide>
        <p15:guide id="15" pos="4252">
          <p15:clr>
            <a:srgbClr val="A4A3A4"/>
          </p15:clr>
        </p15:guide>
        <p15:guide id="16" pos="434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A19FF"/>
    <a:srgbClr val="2A4BEE"/>
    <a:srgbClr val="99FF99"/>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04"/>
    <p:restoredTop sz="93586" autoAdjust="0"/>
  </p:normalViewPr>
  <p:slideViewPr>
    <p:cSldViewPr>
      <p:cViewPr varScale="1">
        <p:scale>
          <a:sx n="111" d="100"/>
          <a:sy n="111" d="100"/>
        </p:scale>
        <p:origin x="1288" y="200"/>
      </p:cViewPr>
      <p:guideLst>
        <p:guide orient="horz" pos="164"/>
        <p:guide orient="horz" pos="663"/>
        <p:guide orient="horz" pos="845"/>
        <p:guide orient="horz" pos="2863"/>
        <p:guide orient="horz" pos="1729"/>
        <p:guide orient="horz" pos="2954"/>
        <p:guide orient="horz" pos="1638"/>
        <p:guide orient="horz" pos="4088"/>
        <p:guide pos="363"/>
        <p:guide pos="5602"/>
        <p:guide pos="2925"/>
        <p:guide pos="3016"/>
        <p:guide pos="1599"/>
        <p:guide pos="1689"/>
        <p:guide pos="4252"/>
        <p:guide pos="4343"/>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4958" cy="4968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sz="quarter" idx="1"/>
          </p:nvPr>
        </p:nvSpPr>
        <p:spPr>
          <a:xfrm>
            <a:off x="3851098" y="0"/>
            <a:ext cx="2944958" cy="496888"/>
          </a:xfrm>
          <a:prstGeom prst="rect">
            <a:avLst/>
          </a:prstGeom>
        </p:spPr>
        <p:txBody>
          <a:bodyPr vert="horz" lIns="91440" tIns="45720" rIns="91440" bIns="45720" rtlCol="0"/>
          <a:lstStyle>
            <a:lvl1pPr algn="r">
              <a:defRPr sz="1200"/>
            </a:lvl1pPr>
          </a:lstStyle>
          <a:p>
            <a:fld id="{3D48D9DB-FCF9-41FD-863C-98CB3E65B161}" type="datetimeFigureOut">
              <a:rPr lang="de-CH" smtClean="0"/>
              <a:pPr/>
              <a:t>04.01.19</a:t>
            </a:fld>
            <a:endParaRPr lang="de-CH"/>
          </a:p>
        </p:txBody>
      </p:sp>
      <p:sp>
        <p:nvSpPr>
          <p:cNvPr id="4" name="Fußzeilenplatzhalter 3"/>
          <p:cNvSpPr>
            <a:spLocks noGrp="1"/>
          </p:cNvSpPr>
          <p:nvPr>
            <p:ph type="ftr" sz="quarter" idx="2"/>
          </p:nvPr>
        </p:nvSpPr>
        <p:spPr>
          <a:xfrm>
            <a:off x="0" y="9428164"/>
            <a:ext cx="2944958" cy="496887"/>
          </a:xfrm>
          <a:prstGeom prst="rect">
            <a:avLst/>
          </a:prstGeom>
        </p:spPr>
        <p:txBody>
          <a:bodyPr vert="horz" lIns="91440" tIns="45720" rIns="91440" bIns="45720" rtlCol="0" anchor="b"/>
          <a:lstStyle>
            <a:lvl1pPr algn="l">
              <a:defRPr sz="1200"/>
            </a:lvl1pPr>
          </a:lstStyle>
          <a:p>
            <a:endParaRPr lang="de-CH"/>
          </a:p>
        </p:txBody>
      </p:sp>
      <p:sp>
        <p:nvSpPr>
          <p:cNvPr id="5" name="Foliennummernplatzhalter 4"/>
          <p:cNvSpPr>
            <a:spLocks noGrp="1"/>
          </p:cNvSpPr>
          <p:nvPr>
            <p:ph type="sldNum" sz="quarter" idx="3"/>
          </p:nvPr>
        </p:nvSpPr>
        <p:spPr>
          <a:xfrm>
            <a:off x="3851098" y="9428164"/>
            <a:ext cx="2944958" cy="496887"/>
          </a:xfrm>
          <a:prstGeom prst="rect">
            <a:avLst/>
          </a:prstGeom>
        </p:spPr>
        <p:txBody>
          <a:bodyPr vert="horz" lIns="91440" tIns="45720" rIns="91440" bIns="45720" rtlCol="0" anchor="b"/>
          <a:lstStyle>
            <a:lvl1pPr algn="r">
              <a:defRPr sz="1200"/>
            </a:lvl1pPr>
          </a:lstStyle>
          <a:p>
            <a:fld id="{4D586DCD-67A1-44D3-93AD-743E834785DF}" type="slidenum">
              <a:rPr lang="de-CH" smtClean="0"/>
              <a:pPr/>
              <a:t>‹#›</a:t>
            </a:fld>
            <a:endParaRPr lang="de-CH"/>
          </a:p>
        </p:txBody>
      </p:sp>
    </p:spTree>
    <p:extLst>
      <p:ext uri="{BB962C8B-B14F-4D97-AF65-F5344CB8AC3E}">
        <p14:creationId xmlns:p14="http://schemas.microsoft.com/office/powerpoint/2010/main" val="16446468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6332"/>
          </a:xfrm>
          <a:prstGeom prst="rect">
            <a:avLst/>
          </a:prstGeom>
        </p:spPr>
        <p:txBody>
          <a:bodyPr vert="horz" lIns="91906" tIns="45953" rIns="91906" bIns="45953" rtlCol="0"/>
          <a:lstStyle>
            <a:lvl1pPr algn="l">
              <a:defRPr sz="1200"/>
            </a:lvl1pPr>
          </a:lstStyle>
          <a:p>
            <a:endParaRPr lang="en-GB"/>
          </a:p>
        </p:txBody>
      </p:sp>
      <p:sp>
        <p:nvSpPr>
          <p:cNvPr id="3" name="Date Placeholder 2"/>
          <p:cNvSpPr>
            <a:spLocks noGrp="1"/>
          </p:cNvSpPr>
          <p:nvPr>
            <p:ph type="dt" idx="1"/>
          </p:nvPr>
        </p:nvSpPr>
        <p:spPr>
          <a:xfrm>
            <a:off x="3850445" y="0"/>
            <a:ext cx="2945659" cy="496332"/>
          </a:xfrm>
          <a:prstGeom prst="rect">
            <a:avLst/>
          </a:prstGeom>
        </p:spPr>
        <p:txBody>
          <a:bodyPr vert="horz" lIns="91906" tIns="45953" rIns="91906" bIns="45953" rtlCol="0"/>
          <a:lstStyle>
            <a:lvl1pPr algn="r">
              <a:defRPr sz="1200"/>
            </a:lvl1pPr>
          </a:lstStyle>
          <a:p>
            <a:fld id="{50AD8010-C0BB-4109-B9B5-E0609759B664}" type="datetimeFigureOut">
              <a:rPr lang="en-GB" smtClean="0"/>
              <a:pPr/>
              <a:t>04/01/2019</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906" tIns="45953" rIns="91906" bIns="45953" rtlCol="0" anchor="ctr"/>
          <a:lstStyle/>
          <a:p>
            <a:endParaRPr lang="en-GB"/>
          </a:p>
        </p:txBody>
      </p:sp>
      <p:sp>
        <p:nvSpPr>
          <p:cNvPr id="5" name="Notes Placeholder 4"/>
          <p:cNvSpPr>
            <a:spLocks noGrp="1"/>
          </p:cNvSpPr>
          <p:nvPr>
            <p:ph type="body" sz="quarter" idx="3"/>
          </p:nvPr>
        </p:nvSpPr>
        <p:spPr>
          <a:xfrm>
            <a:off x="679769" y="4715153"/>
            <a:ext cx="5438140" cy="4466987"/>
          </a:xfrm>
          <a:prstGeom prst="rect">
            <a:avLst/>
          </a:prstGeom>
        </p:spPr>
        <p:txBody>
          <a:bodyPr vert="horz" lIns="91906" tIns="45953" rIns="91906" bIns="4595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428583"/>
            <a:ext cx="2945659" cy="496332"/>
          </a:xfrm>
          <a:prstGeom prst="rect">
            <a:avLst/>
          </a:prstGeom>
        </p:spPr>
        <p:txBody>
          <a:bodyPr vert="horz" lIns="91906" tIns="45953" rIns="91906" bIns="45953" rtlCol="0" anchor="b"/>
          <a:lstStyle>
            <a:lvl1pPr algn="l">
              <a:defRPr sz="1200"/>
            </a:lvl1pPr>
          </a:lstStyle>
          <a:p>
            <a:endParaRPr lang="en-GB"/>
          </a:p>
        </p:txBody>
      </p:sp>
      <p:sp>
        <p:nvSpPr>
          <p:cNvPr id="7" name="Slide Number Placeholder 6"/>
          <p:cNvSpPr>
            <a:spLocks noGrp="1"/>
          </p:cNvSpPr>
          <p:nvPr>
            <p:ph type="sldNum" sz="quarter" idx="5"/>
          </p:nvPr>
        </p:nvSpPr>
        <p:spPr>
          <a:xfrm>
            <a:off x="3850445" y="9428583"/>
            <a:ext cx="2945659" cy="496332"/>
          </a:xfrm>
          <a:prstGeom prst="rect">
            <a:avLst/>
          </a:prstGeom>
        </p:spPr>
        <p:txBody>
          <a:bodyPr vert="horz" lIns="91906" tIns="45953" rIns="91906" bIns="45953" rtlCol="0" anchor="b"/>
          <a:lstStyle>
            <a:lvl1pPr algn="r">
              <a:defRPr sz="1200"/>
            </a:lvl1pPr>
          </a:lstStyle>
          <a:p>
            <a:fld id="{08C840C8-DA57-4CE2-9578-38868B0FC32F}" type="slidenum">
              <a:rPr lang="en-GB" smtClean="0"/>
              <a:pPr/>
              <a:t>‹#›</a:t>
            </a:fld>
            <a:endParaRPr lang="en-GB"/>
          </a:p>
        </p:txBody>
      </p:sp>
    </p:spTree>
    <p:extLst>
      <p:ext uri="{BB962C8B-B14F-4D97-AF65-F5344CB8AC3E}">
        <p14:creationId xmlns:p14="http://schemas.microsoft.com/office/powerpoint/2010/main" val="3588806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D553DDB4-1AC5-EC46-841A-9CE41B403E0C}"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857F34D2-D715-4060-A9E0-74518951D2A0}" type="slidenum">
              <a:rPr lang="en-US" smtClean="0"/>
              <a:pPr/>
              <a:t>26</a:t>
            </a:fld>
            <a:endParaRPr lang="en-US"/>
          </a:p>
        </p:txBody>
      </p:sp>
      <p:sp>
        <p:nvSpPr>
          <p:cNvPr id="77827" name="Rectangle 2"/>
          <p:cNvSpPr>
            <a:spLocks noGrp="1" noRot="1" noChangeAspect="1" noChangeArrowheads="1" noTextEdit="1"/>
          </p:cNvSpPr>
          <p:nvPr>
            <p:ph type="sldImg"/>
          </p:nvPr>
        </p:nvSpPr>
        <p:spPr>
          <a:solidFill>
            <a:srgbClr val="FFFFFF"/>
          </a:solidFill>
          <a:ln/>
        </p:spPr>
      </p:sp>
      <p:sp>
        <p:nvSpPr>
          <p:cNvPr id="778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nl-BE"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857F34D2-D715-4060-A9E0-74518951D2A0}" type="slidenum">
              <a:rPr lang="en-US" smtClean="0"/>
              <a:pPr/>
              <a:t>27</a:t>
            </a:fld>
            <a:endParaRPr lang="en-US"/>
          </a:p>
        </p:txBody>
      </p:sp>
      <p:sp>
        <p:nvSpPr>
          <p:cNvPr id="77827" name="Rectangle 2"/>
          <p:cNvSpPr>
            <a:spLocks noGrp="1" noRot="1" noChangeAspect="1" noChangeArrowheads="1" noTextEdit="1"/>
          </p:cNvSpPr>
          <p:nvPr>
            <p:ph type="sldImg"/>
          </p:nvPr>
        </p:nvSpPr>
        <p:spPr>
          <a:solidFill>
            <a:srgbClr val="FFFFFF"/>
          </a:solidFill>
          <a:ln/>
        </p:spPr>
      </p:sp>
      <p:sp>
        <p:nvSpPr>
          <p:cNvPr id="778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nl-BE"/>
          </a:p>
        </p:txBody>
      </p:sp>
    </p:spTree>
    <p:extLst>
      <p:ext uri="{BB962C8B-B14F-4D97-AF65-F5344CB8AC3E}">
        <p14:creationId xmlns:p14="http://schemas.microsoft.com/office/powerpoint/2010/main" val="18614383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DD2C9F28-1AE5-4D32-A00C-BD7D1D9ED377}" type="slidenum">
              <a:rPr lang="en-US" smtClean="0"/>
              <a:pPr/>
              <a:t>29</a:t>
            </a:fld>
            <a:endParaRPr lang="en-US"/>
          </a:p>
        </p:txBody>
      </p:sp>
      <p:sp>
        <p:nvSpPr>
          <p:cNvPr id="109571" name="Rectangle 2"/>
          <p:cNvSpPr>
            <a:spLocks noGrp="1" noRot="1" noChangeAspect="1" noChangeArrowheads="1" noTextEdit="1"/>
          </p:cNvSpPr>
          <p:nvPr>
            <p:ph type="sldImg"/>
          </p:nvPr>
        </p:nvSpPr>
        <p:spPr>
          <a:solidFill>
            <a:srgbClr val="FFFFFF"/>
          </a:solidFill>
          <a:ln/>
        </p:spPr>
      </p:sp>
      <p:sp>
        <p:nvSpPr>
          <p:cNvPr id="1095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nl-BE"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857F34D2-D715-4060-A9E0-74518951D2A0}" type="slidenum">
              <a:rPr lang="en-US" smtClean="0"/>
              <a:pPr/>
              <a:t>31</a:t>
            </a:fld>
            <a:endParaRPr lang="en-US"/>
          </a:p>
        </p:txBody>
      </p:sp>
      <p:sp>
        <p:nvSpPr>
          <p:cNvPr id="77827" name="Rectangle 2"/>
          <p:cNvSpPr>
            <a:spLocks noGrp="1" noRot="1" noChangeAspect="1" noChangeArrowheads="1" noTextEdit="1"/>
          </p:cNvSpPr>
          <p:nvPr>
            <p:ph type="sldImg"/>
          </p:nvPr>
        </p:nvSpPr>
        <p:spPr>
          <a:solidFill>
            <a:srgbClr val="FFFFFF"/>
          </a:solidFill>
          <a:ln/>
        </p:spPr>
      </p:sp>
      <p:sp>
        <p:nvSpPr>
          <p:cNvPr id="778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nl-BE" dirty="0"/>
          </a:p>
        </p:txBody>
      </p:sp>
    </p:spTree>
    <p:extLst>
      <p:ext uri="{BB962C8B-B14F-4D97-AF65-F5344CB8AC3E}">
        <p14:creationId xmlns:p14="http://schemas.microsoft.com/office/powerpoint/2010/main" val="1311574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857F34D2-D715-4060-A9E0-74518951D2A0}" type="slidenum">
              <a:rPr lang="en-US" smtClean="0"/>
              <a:pPr/>
              <a:t>34</a:t>
            </a:fld>
            <a:endParaRPr lang="en-US"/>
          </a:p>
        </p:txBody>
      </p:sp>
      <p:sp>
        <p:nvSpPr>
          <p:cNvPr id="77827" name="Rectangle 2"/>
          <p:cNvSpPr>
            <a:spLocks noGrp="1" noRot="1" noChangeAspect="1" noChangeArrowheads="1" noTextEdit="1"/>
          </p:cNvSpPr>
          <p:nvPr>
            <p:ph type="sldImg"/>
          </p:nvPr>
        </p:nvSpPr>
        <p:spPr>
          <a:solidFill>
            <a:srgbClr val="FFFFFF"/>
          </a:solidFill>
          <a:ln/>
        </p:spPr>
      </p:sp>
      <p:sp>
        <p:nvSpPr>
          <p:cNvPr id="778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nl-BE" dirty="0"/>
          </a:p>
        </p:txBody>
      </p:sp>
    </p:spTree>
    <p:extLst>
      <p:ext uri="{BB962C8B-B14F-4D97-AF65-F5344CB8AC3E}">
        <p14:creationId xmlns:p14="http://schemas.microsoft.com/office/powerpoint/2010/main" val="7623389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857F34D2-D715-4060-A9E0-74518951D2A0}" type="slidenum">
              <a:rPr lang="en-US" smtClean="0"/>
              <a:pPr/>
              <a:t>35</a:t>
            </a:fld>
            <a:endParaRPr lang="en-US"/>
          </a:p>
        </p:txBody>
      </p:sp>
      <p:sp>
        <p:nvSpPr>
          <p:cNvPr id="77827" name="Rectangle 2"/>
          <p:cNvSpPr>
            <a:spLocks noGrp="1" noRot="1" noChangeAspect="1" noChangeArrowheads="1" noTextEdit="1"/>
          </p:cNvSpPr>
          <p:nvPr>
            <p:ph type="sldImg"/>
          </p:nvPr>
        </p:nvSpPr>
        <p:spPr>
          <a:solidFill>
            <a:srgbClr val="FFFFFF"/>
          </a:solidFill>
          <a:ln/>
        </p:spPr>
      </p:sp>
      <p:sp>
        <p:nvSpPr>
          <p:cNvPr id="778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nl-BE" dirty="0"/>
          </a:p>
        </p:txBody>
      </p:sp>
    </p:spTree>
    <p:extLst>
      <p:ext uri="{BB962C8B-B14F-4D97-AF65-F5344CB8AC3E}">
        <p14:creationId xmlns:p14="http://schemas.microsoft.com/office/powerpoint/2010/main" val="13115742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BAC1365A-943B-4254-883D-9C1A3FC3414E}" type="slidenum">
              <a:rPr lang="en-US" smtClean="0"/>
              <a:pPr/>
              <a:t>36</a:t>
            </a:fld>
            <a:endParaRPr lang="en-US"/>
          </a:p>
        </p:txBody>
      </p:sp>
      <p:sp>
        <p:nvSpPr>
          <p:cNvPr id="105475" name="Rectangle 2"/>
          <p:cNvSpPr>
            <a:spLocks noGrp="1" noRot="1" noChangeAspect="1" noChangeArrowheads="1" noTextEdit="1"/>
          </p:cNvSpPr>
          <p:nvPr>
            <p:ph type="sldImg"/>
          </p:nvPr>
        </p:nvSpPr>
        <p:spPr>
          <a:solidFill>
            <a:srgbClr val="FFFFFF"/>
          </a:solidFill>
          <a:ln/>
        </p:spPr>
      </p:sp>
      <p:sp>
        <p:nvSpPr>
          <p:cNvPr id="10547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nl-B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857F34D2-D715-4060-A9E0-74518951D2A0}" type="slidenum">
              <a:rPr lang="en-US" smtClean="0"/>
              <a:pPr/>
              <a:t>37</a:t>
            </a:fld>
            <a:endParaRPr lang="en-US"/>
          </a:p>
        </p:txBody>
      </p:sp>
      <p:sp>
        <p:nvSpPr>
          <p:cNvPr id="77827" name="Rectangle 2"/>
          <p:cNvSpPr>
            <a:spLocks noGrp="1" noRot="1" noChangeAspect="1" noChangeArrowheads="1" noTextEdit="1"/>
          </p:cNvSpPr>
          <p:nvPr>
            <p:ph type="sldImg"/>
          </p:nvPr>
        </p:nvSpPr>
        <p:spPr>
          <a:solidFill>
            <a:srgbClr val="FFFFFF"/>
          </a:solidFill>
          <a:ln/>
        </p:spPr>
      </p:sp>
      <p:sp>
        <p:nvSpPr>
          <p:cNvPr id="778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nl-BE"/>
          </a:p>
        </p:txBody>
      </p:sp>
    </p:spTree>
    <p:extLst>
      <p:ext uri="{BB962C8B-B14F-4D97-AF65-F5344CB8AC3E}">
        <p14:creationId xmlns:p14="http://schemas.microsoft.com/office/powerpoint/2010/main" val="13633778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857F34D2-D715-4060-A9E0-74518951D2A0}" type="slidenum">
              <a:rPr lang="en-US" smtClean="0"/>
              <a:pPr/>
              <a:t>40</a:t>
            </a:fld>
            <a:endParaRPr lang="en-US"/>
          </a:p>
        </p:txBody>
      </p:sp>
      <p:sp>
        <p:nvSpPr>
          <p:cNvPr id="77827" name="Rectangle 2"/>
          <p:cNvSpPr>
            <a:spLocks noGrp="1" noRot="1" noChangeAspect="1" noChangeArrowheads="1" noTextEdit="1"/>
          </p:cNvSpPr>
          <p:nvPr>
            <p:ph type="sldImg"/>
          </p:nvPr>
        </p:nvSpPr>
        <p:spPr>
          <a:solidFill>
            <a:srgbClr val="FFFFFF"/>
          </a:solidFill>
          <a:ln/>
        </p:spPr>
      </p:sp>
      <p:sp>
        <p:nvSpPr>
          <p:cNvPr id="778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nl-B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857F34D2-D715-4060-A9E0-74518951D2A0}" type="slidenum">
              <a:rPr lang="en-US" smtClean="0"/>
              <a:pPr/>
              <a:t>41</a:t>
            </a:fld>
            <a:endParaRPr lang="en-US"/>
          </a:p>
        </p:txBody>
      </p:sp>
      <p:sp>
        <p:nvSpPr>
          <p:cNvPr id="77827" name="Rectangle 2"/>
          <p:cNvSpPr>
            <a:spLocks noGrp="1" noRot="1" noChangeAspect="1" noChangeArrowheads="1" noTextEdit="1"/>
          </p:cNvSpPr>
          <p:nvPr>
            <p:ph type="sldImg"/>
          </p:nvPr>
        </p:nvSpPr>
        <p:spPr>
          <a:solidFill>
            <a:srgbClr val="FFFFFF"/>
          </a:solidFill>
          <a:ln/>
        </p:spPr>
      </p:sp>
      <p:sp>
        <p:nvSpPr>
          <p:cNvPr id="778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nl-B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857F34D2-D715-4060-A9E0-74518951D2A0}" type="slidenum">
              <a:rPr lang="en-US" smtClean="0"/>
              <a:pPr/>
              <a:t>9</a:t>
            </a:fld>
            <a:endParaRPr lang="en-US"/>
          </a:p>
        </p:txBody>
      </p:sp>
      <p:sp>
        <p:nvSpPr>
          <p:cNvPr id="77827" name="Rectangle 2"/>
          <p:cNvSpPr>
            <a:spLocks noGrp="1" noRot="1" noChangeAspect="1" noChangeArrowheads="1" noTextEdit="1"/>
          </p:cNvSpPr>
          <p:nvPr>
            <p:ph type="sldImg"/>
          </p:nvPr>
        </p:nvSpPr>
        <p:spPr>
          <a:solidFill>
            <a:srgbClr val="FFFFFF"/>
          </a:solidFill>
          <a:ln/>
        </p:spPr>
      </p:sp>
      <p:sp>
        <p:nvSpPr>
          <p:cNvPr id="778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nl-BE" dirty="0"/>
          </a:p>
        </p:txBody>
      </p:sp>
    </p:spTree>
    <p:extLst>
      <p:ext uri="{BB962C8B-B14F-4D97-AF65-F5344CB8AC3E}">
        <p14:creationId xmlns:p14="http://schemas.microsoft.com/office/powerpoint/2010/main" val="13115742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857F34D2-D715-4060-A9E0-74518951D2A0}" type="slidenum">
              <a:rPr lang="en-US" smtClean="0"/>
              <a:pPr/>
              <a:t>42</a:t>
            </a:fld>
            <a:endParaRPr lang="en-US"/>
          </a:p>
        </p:txBody>
      </p:sp>
      <p:sp>
        <p:nvSpPr>
          <p:cNvPr id="77827" name="Rectangle 2"/>
          <p:cNvSpPr>
            <a:spLocks noGrp="1" noRot="1" noChangeAspect="1" noChangeArrowheads="1" noTextEdit="1"/>
          </p:cNvSpPr>
          <p:nvPr>
            <p:ph type="sldImg"/>
          </p:nvPr>
        </p:nvSpPr>
        <p:spPr>
          <a:solidFill>
            <a:srgbClr val="FFFFFF"/>
          </a:solidFill>
          <a:ln/>
        </p:spPr>
      </p:sp>
      <p:sp>
        <p:nvSpPr>
          <p:cNvPr id="778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nl-BE"/>
          </a:p>
        </p:txBody>
      </p:sp>
    </p:spTree>
    <p:extLst>
      <p:ext uri="{BB962C8B-B14F-4D97-AF65-F5344CB8AC3E}">
        <p14:creationId xmlns:p14="http://schemas.microsoft.com/office/powerpoint/2010/main" val="40764104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2E8BB7A1-5C09-4508-A482-329E8A4ACBD6}" type="slidenum">
              <a:rPr lang="en-US" smtClean="0"/>
              <a:pPr/>
              <a:t>44</a:t>
            </a:fld>
            <a:endParaRPr lang="en-US"/>
          </a:p>
        </p:txBody>
      </p:sp>
      <p:sp>
        <p:nvSpPr>
          <p:cNvPr id="99331" name="Rectangle 2"/>
          <p:cNvSpPr>
            <a:spLocks noGrp="1" noRot="1" noChangeAspect="1" noChangeArrowheads="1" noTextEdit="1"/>
          </p:cNvSpPr>
          <p:nvPr>
            <p:ph type="sldImg"/>
          </p:nvPr>
        </p:nvSpPr>
        <p:spPr>
          <a:solidFill>
            <a:srgbClr val="FFFFFF"/>
          </a:solidFill>
          <a:ln/>
        </p:spPr>
      </p:sp>
      <p:sp>
        <p:nvSpPr>
          <p:cNvPr id="993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nl-B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857F34D2-D715-4060-A9E0-74518951D2A0}" type="slidenum">
              <a:rPr lang="en-US" smtClean="0"/>
              <a:pPr/>
              <a:t>46</a:t>
            </a:fld>
            <a:endParaRPr lang="en-US"/>
          </a:p>
        </p:txBody>
      </p:sp>
      <p:sp>
        <p:nvSpPr>
          <p:cNvPr id="77827" name="Rectangle 2"/>
          <p:cNvSpPr>
            <a:spLocks noGrp="1" noRot="1" noChangeAspect="1" noChangeArrowheads="1" noTextEdit="1"/>
          </p:cNvSpPr>
          <p:nvPr>
            <p:ph type="sldImg"/>
          </p:nvPr>
        </p:nvSpPr>
        <p:spPr>
          <a:solidFill>
            <a:srgbClr val="FFFFFF"/>
          </a:solidFill>
          <a:ln/>
        </p:spPr>
      </p:sp>
      <p:sp>
        <p:nvSpPr>
          <p:cNvPr id="778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nl-BE" dirty="0"/>
          </a:p>
        </p:txBody>
      </p:sp>
    </p:spTree>
    <p:extLst>
      <p:ext uri="{BB962C8B-B14F-4D97-AF65-F5344CB8AC3E}">
        <p14:creationId xmlns:p14="http://schemas.microsoft.com/office/powerpoint/2010/main" val="13115742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857F34D2-D715-4060-A9E0-74518951D2A0}" type="slidenum">
              <a:rPr lang="en-US" smtClean="0"/>
              <a:pPr/>
              <a:t>49</a:t>
            </a:fld>
            <a:endParaRPr lang="en-US"/>
          </a:p>
        </p:txBody>
      </p:sp>
      <p:sp>
        <p:nvSpPr>
          <p:cNvPr id="77827" name="Rectangle 2"/>
          <p:cNvSpPr>
            <a:spLocks noGrp="1" noRot="1" noChangeAspect="1" noChangeArrowheads="1" noTextEdit="1"/>
          </p:cNvSpPr>
          <p:nvPr>
            <p:ph type="sldImg"/>
          </p:nvPr>
        </p:nvSpPr>
        <p:spPr>
          <a:solidFill>
            <a:srgbClr val="FFFFFF"/>
          </a:solidFill>
          <a:ln/>
        </p:spPr>
      </p:sp>
      <p:sp>
        <p:nvSpPr>
          <p:cNvPr id="778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nl-BE" dirty="0"/>
          </a:p>
        </p:txBody>
      </p:sp>
    </p:spTree>
    <p:extLst>
      <p:ext uri="{BB962C8B-B14F-4D97-AF65-F5344CB8AC3E}">
        <p14:creationId xmlns:p14="http://schemas.microsoft.com/office/powerpoint/2010/main" val="22170400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857F34D2-D715-4060-A9E0-74518951D2A0}" type="slidenum">
              <a:rPr lang="en-US" smtClean="0"/>
              <a:pPr/>
              <a:t>50</a:t>
            </a:fld>
            <a:endParaRPr lang="en-US"/>
          </a:p>
        </p:txBody>
      </p:sp>
      <p:sp>
        <p:nvSpPr>
          <p:cNvPr id="77827" name="Rectangle 2"/>
          <p:cNvSpPr>
            <a:spLocks noGrp="1" noRot="1" noChangeAspect="1" noChangeArrowheads="1" noTextEdit="1"/>
          </p:cNvSpPr>
          <p:nvPr>
            <p:ph type="sldImg"/>
          </p:nvPr>
        </p:nvSpPr>
        <p:spPr>
          <a:solidFill>
            <a:srgbClr val="FFFFFF"/>
          </a:solidFill>
          <a:ln/>
        </p:spPr>
      </p:sp>
      <p:sp>
        <p:nvSpPr>
          <p:cNvPr id="778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nl-BE" dirty="0"/>
          </a:p>
        </p:txBody>
      </p:sp>
    </p:spTree>
    <p:extLst>
      <p:ext uri="{BB962C8B-B14F-4D97-AF65-F5344CB8AC3E}">
        <p14:creationId xmlns:p14="http://schemas.microsoft.com/office/powerpoint/2010/main" val="13115742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DD2C9F28-1AE5-4D32-A00C-BD7D1D9ED377}" type="slidenum">
              <a:rPr lang="en-US" smtClean="0"/>
              <a:pPr/>
              <a:t>51</a:t>
            </a:fld>
            <a:endParaRPr lang="en-US"/>
          </a:p>
        </p:txBody>
      </p:sp>
      <p:sp>
        <p:nvSpPr>
          <p:cNvPr id="109571" name="Rectangle 2"/>
          <p:cNvSpPr>
            <a:spLocks noGrp="1" noRot="1" noChangeAspect="1" noChangeArrowheads="1" noTextEdit="1"/>
          </p:cNvSpPr>
          <p:nvPr>
            <p:ph type="sldImg"/>
          </p:nvPr>
        </p:nvSpPr>
        <p:spPr>
          <a:solidFill>
            <a:srgbClr val="FFFFFF"/>
          </a:solidFill>
          <a:ln/>
        </p:spPr>
      </p:sp>
      <p:sp>
        <p:nvSpPr>
          <p:cNvPr id="109572" name="Rectangle 3"/>
          <p:cNvSpPr>
            <a:spLocks noGrp="1" noChangeArrowheads="1"/>
          </p:cNvSpPr>
          <p:nvPr>
            <p:ph type="body" idx="1"/>
          </p:nvPr>
        </p:nvSpPr>
        <p:spPr>
          <a:solidFill>
            <a:srgbClr val="FFFFFF"/>
          </a:solidFill>
          <a:ln>
            <a:solidFill>
              <a:srgbClr val="000000"/>
            </a:solidFill>
          </a:ln>
        </p:spPr>
        <p:txBody>
          <a:bodyPr/>
          <a:lstStyle/>
          <a:p>
            <a:r>
              <a:rPr lang="en-GB" sz="1200" kern="1200" dirty="0">
                <a:solidFill>
                  <a:schemeClr val="tx1"/>
                </a:solidFill>
                <a:effectLst/>
                <a:latin typeface="Arial" charset="0"/>
                <a:ea typeface="ＭＳ Ｐゴシック" pitchFamily="84" charset="-128"/>
                <a:cs typeface="+mn-cs"/>
              </a:rPr>
              <a:t>FIFA Ladies … ;  April 12;  … </a:t>
            </a:r>
            <a:endParaRPr lang="en-US" sz="1200" kern="1200" dirty="0">
              <a:solidFill>
                <a:schemeClr val="tx1"/>
              </a:solidFill>
              <a:effectLst/>
              <a:latin typeface="Arial" charset="0"/>
              <a:ea typeface="ＭＳ Ｐゴシック" pitchFamily="84" charset="-128"/>
              <a:cs typeface="+mn-cs"/>
            </a:endParaRPr>
          </a:p>
          <a:p>
            <a:r>
              <a:rPr lang="en-GB" sz="1200" kern="1200" dirty="0">
                <a:solidFill>
                  <a:schemeClr val="tx1"/>
                </a:solidFill>
                <a:effectLst/>
                <a:latin typeface="Arial" charset="0"/>
                <a:ea typeface="ＭＳ Ｐゴシック" pitchFamily="84" charset="-128"/>
                <a:cs typeface="+mn-cs"/>
              </a:rPr>
              <a:t>…</a:t>
            </a:r>
            <a:endParaRPr lang="en-US" sz="1200" kern="1200" dirty="0">
              <a:solidFill>
                <a:schemeClr val="tx1"/>
              </a:solidFill>
              <a:effectLst/>
              <a:latin typeface="Arial" charset="0"/>
              <a:ea typeface="ＭＳ Ｐゴシック" pitchFamily="84" charset="-128"/>
              <a:cs typeface="+mn-cs"/>
            </a:endParaRPr>
          </a:p>
          <a:p>
            <a:pPr eaLnBrk="1" hangingPunct="1"/>
            <a:endParaRPr lang="nl-BE"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857F34D2-D715-4060-A9E0-74518951D2A0}" type="slidenum">
              <a:rPr lang="en-US" smtClean="0"/>
              <a:pPr/>
              <a:t>52</a:t>
            </a:fld>
            <a:endParaRPr lang="en-US"/>
          </a:p>
        </p:txBody>
      </p:sp>
      <p:sp>
        <p:nvSpPr>
          <p:cNvPr id="77827" name="Rectangle 2"/>
          <p:cNvSpPr>
            <a:spLocks noGrp="1" noRot="1" noChangeAspect="1" noChangeArrowheads="1" noTextEdit="1"/>
          </p:cNvSpPr>
          <p:nvPr>
            <p:ph type="sldImg"/>
          </p:nvPr>
        </p:nvSpPr>
        <p:spPr>
          <a:solidFill>
            <a:srgbClr val="FFFFFF"/>
          </a:solidFill>
          <a:ln/>
        </p:spPr>
      </p:sp>
      <p:sp>
        <p:nvSpPr>
          <p:cNvPr id="778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nl-BE"/>
          </a:p>
        </p:txBody>
      </p:sp>
    </p:spTree>
    <p:extLst>
      <p:ext uri="{BB962C8B-B14F-4D97-AF65-F5344CB8AC3E}">
        <p14:creationId xmlns:p14="http://schemas.microsoft.com/office/powerpoint/2010/main" val="24545182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857F34D2-D715-4060-A9E0-74518951D2A0}" type="slidenum">
              <a:rPr lang="en-US" smtClean="0"/>
              <a:pPr/>
              <a:t>55</a:t>
            </a:fld>
            <a:endParaRPr lang="en-US"/>
          </a:p>
        </p:txBody>
      </p:sp>
      <p:sp>
        <p:nvSpPr>
          <p:cNvPr id="77827" name="Rectangle 2"/>
          <p:cNvSpPr>
            <a:spLocks noGrp="1" noRot="1" noChangeAspect="1" noChangeArrowheads="1" noTextEdit="1"/>
          </p:cNvSpPr>
          <p:nvPr>
            <p:ph type="sldImg"/>
          </p:nvPr>
        </p:nvSpPr>
        <p:spPr>
          <a:solidFill>
            <a:srgbClr val="FFFFFF"/>
          </a:solidFill>
          <a:ln/>
        </p:spPr>
      </p:sp>
      <p:sp>
        <p:nvSpPr>
          <p:cNvPr id="778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nl-BE"/>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857F34D2-D715-4060-A9E0-74518951D2A0}" type="slidenum">
              <a:rPr lang="en-US" smtClean="0"/>
              <a:pPr/>
              <a:t>56</a:t>
            </a:fld>
            <a:endParaRPr lang="en-US"/>
          </a:p>
        </p:txBody>
      </p:sp>
      <p:sp>
        <p:nvSpPr>
          <p:cNvPr id="77827" name="Rectangle 2"/>
          <p:cNvSpPr>
            <a:spLocks noGrp="1" noRot="1" noChangeAspect="1" noChangeArrowheads="1" noTextEdit="1"/>
          </p:cNvSpPr>
          <p:nvPr>
            <p:ph type="sldImg"/>
          </p:nvPr>
        </p:nvSpPr>
        <p:spPr>
          <a:solidFill>
            <a:srgbClr val="FFFFFF"/>
          </a:solidFill>
          <a:ln/>
        </p:spPr>
      </p:sp>
      <p:sp>
        <p:nvSpPr>
          <p:cNvPr id="778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nl-BE"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857F34D2-D715-4060-A9E0-74518951D2A0}" type="slidenum">
              <a:rPr lang="en-US" smtClean="0"/>
              <a:pPr/>
              <a:t>57</a:t>
            </a:fld>
            <a:endParaRPr lang="en-US"/>
          </a:p>
        </p:txBody>
      </p:sp>
      <p:sp>
        <p:nvSpPr>
          <p:cNvPr id="77827" name="Rectangle 2"/>
          <p:cNvSpPr>
            <a:spLocks noGrp="1" noRot="1" noChangeAspect="1" noChangeArrowheads="1" noTextEdit="1"/>
          </p:cNvSpPr>
          <p:nvPr>
            <p:ph type="sldImg"/>
          </p:nvPr>
        </p:nvSpPr>
        <p:spPr>
          <a:solidFill>
            <a:srgbClr val="FFFFFF"/>
          </a:solidFill>
          <a:ln/>
        </p:spPr>
      </p:sp>
      <p:sp>
        <p:nvSpPr>
          <p:cNvPr id="778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nl-BE"/>
          </a:p>
        </p:txBody>
      </p:sp>
    </p:spTree>
    <p:extLst>
      <p:ext uri="{BB962C8B-B14F-4D97-AF65-F5344CB8AC3E}">
        <p14:creationId xmlns:p14="http://schemas.microsoft.com/office/powerpoint/2010/main" val="1843793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857F34D2-D715-4060-A9E0-74518951D2A0}" type="slidenum">
              <a:rPr lang="en-US" smtClean="0"/>
              <a:pPr/>
              <a:t>12</a:t>
            </a:fld>
            <a:endParaRPr lang="en-US"/>
          </a:p>
        </p:txBody>
      </p:sp>
      <p:sp>
        <p:nvSpPr>
          <p:cNvPr id="77827" name="Rectangle 2"/>
          <p:cNvSpPr>
            <a:spLocks noGrp="1" noRot="1" noChangeAspect="1" noChangeArrowheads="1" noTextEdit="1"/>
          </p:cNvSpPr>
          <p:nvPr>
            <p:ph type="sldImg"/>
          </p:nvPr>
        </p:nvSpPr>
        <p:spPr>
          <a:solidFill>
            <a:srgbClr val="FFFFFF"/>
          </a:solidFill>
          <a:ln/>
        </p:spPr>
      </p:sp>
      <p:sp>
        <p:nvSpPr>
          <p:cNvPr id="778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nl-BE"/>
          </a:p>
        </p:txBody>
      </p:sp>
    </p:spTree>
    <p:extLst>
      <p:ext uri="{BB962C8B-B14F-4D97-AF65-F5344CB8AC3E}">
        <p14:creationId xmlns:p14="http://schemas.microsoft.com/office/powerpoint/2010/main" val="26512831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DD2C9F28-1AE5-4D32-A00C-BD7D1D9ED377}" type="slidenum">
              <a:rPr lang="en-US" smtClean="0"/>
              <a:pPr/>
              <a:t>59</a:t>
            </a:fld>
            <a:endParaRPr lang="en-US"/>
          </a:p>
        </p:txBody>
      </p:sp>
      <p:sp>
        <p:nvSpPr>
          <p:cNvPr id="109571" name="Rectangle 2"/>
          <p:cNvSpPr>
            <a:spLocks noGrp="1" noRot="1" noChangeAspect="1" noChangeArrowheads="1" noTextEdit="1"/>
          </p:cNvSpPr>
          <p:nvPr>
            <p:ph type="sldImg"/>
          </p:nvPr>
        </p:nvSpPr>
        <p:spPr>
          <a:solidFill>
            <a:srgbClr val="FFFFFF"/>
          </a:solidFill>
          <a:ln/>
        </p:spPr>
      </p:sp>
      <p:sp>
        <p:nvSpPr>
          <p:cNvPr id="1095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nl-BE"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857F34D2-D715-4060-A9E0-74518951D2A0}" type="slidenum">
              <a:rPr lang="en-US" smtClean="0"/>
              <a:pPr/>
              <a:t>61</a:t>
            </a:fld>
            <a:endParaRPr lang="en-US"/>
          </a:p>
        </p:txBody>
      </p:sp>
      <p:sp>
        <p:nvSpPr>
          <p:cNvPr id="77827" name="Rectangle 2"/>
          <p:cNvSpPr>
            <a:spLocks noGrp="1" noRot="1" noChangeAspect="1" noChangeArrowheads="1" noTextEdit="1"/>
          </p:cNvSpPr>
          <p:nvPr>
            <p:ph type="sldImg"/>
          </p:nvPr>
        </p:nvSpPr>
        <p:spPr>
          <a:solidFill>
            <a:srgbClr val="FFFFFF"/>
          </a:solidFill>
          <a:ln/>
        </p:spPr>
      </p:sp>
      <p:sp>
        <p:nvSpPr>
          <p:cNvPr id="778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nl-BE" dirty="0"/>
          </a:p>
        </p:txBody>
      </p:sp>
    </p:spTree>
    <p:extLst>
      <p:ext uri="{BB962C8B-B14F-4D97-AF65-F5344CB8AC3E}">
        <p14:creationId xmlns:p14="http://schemas.microsoft.com/office/powerpoint/2010/main" val="13115742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857F34D2-D715-4060-A9E0-74518951D2A0}" type="slidenum">
              <a:rPr lang="en-US" smtClean="0"/>
              <a:pPr/>
              <a:t>64</a:t>
            </a:fld>
            <a:endParaRPr lang="en-US"/>
          </a:p>
        </p:txBody>
      </p:sp>
      <p:sp>
        <p:nvSpPr>
          <p:cNvPr id="77827" name="Rectangle 2"/>
          <p:cNvSpPr>
            <a:spLocks noGrp="1" noRot="1" noChangeAspect="1" noChangeArrowheads="1" noTextEdit="1"/>
          </p:cNvSpPr>
          <p:nvPr>
            <p:ph type="sldImg"/>
          </p:nvPr>
        </p:nvSpPr>
        <p:spPr>
          <a:solidFill>
            <a:srgbClr val="FFFFFF"/>
          </a:solidFill>
          <a:ln/>
        </p:spPr>
      </p:sp>
      <p:sp>
        <p:nvSpPr>
          <p:cNvPr id="778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nl-BE" dirty="0"/>
          </a:p>
        </p:txBody>
      </p:sp>
    </p:spTree>
    <p:extLst>
      <p:ext uri="{BB962C8B-B14F-4D97-AF65-F5344CB8AC3E}">
        <p14:creationId xmlns:p14="http://schemas.microsoft.com/office/powerpoint/2010/main" val="2654752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857F34D2-D715-4060-A9E0-74518951D2A0}" type="slidenum">
              <a:rPr lang="en-US" smtClean="0"/>
              <a:pPr/>
              <a:t>65</a:t>
            </a:fld>
            <a:endParaRPr lang="en-US"/>
          </a:p>
        </p:txBody>
      </p:sp>
      <p:sp>
        <p:nvSpPr>
          <p:cNvPr id="77827" name="Rectangle 2"/>
          <p:cNvSpPr>
            <a:spLocks noGrp="1" noRot="1" noChangeAspect="1" noChangeArrowheads="1" noTextEdit="1"/>
          </p:cNvSpPr>
          <p:nvPr>
            <p:ph type="sldImg"/>
          </p:nvPr>
        </p:nvSpPr>
        <p:spPr>
          <a:solidFill>
            <a:srgbClr val="FFFFFF"/>
          </a:solidFill>
          <a:ln/>
        </p:spPr>
      </p:sp>
      <p:sp>
        <p:nvSpPr>
          <p:cNvPr id="778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nl-BE" dirty="0"/>
          </a:p>
        </p:txBody>
      </p:sp>
    </p:spTree>
    <p:extLst>
      <p:ext uri="{BB962C8B-B14F-4D97-AF65-F5344CB8AC3E}">
        <p14:creationId xmlns:p14="http://schemas.microsoft.com/office/powerpoint/2010/main" val="13115742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BAC1365A-943B-4254-883D-9C1A3FC3414E}" type="slidenum">
              <a:rPr lang="en-US" smtClean="0"/>
              <a:pPr/>
              <a:t>66</a:t>
            </a:fld>
            <a:endParaRPr lang="en-US"/>
          </a:p>
        </p:txBody>
      </p:sp>
      <p:sp>
        <p:nvSpPr>
          <p:cNvPr id="105475" name="Rectangle 2"/>
          <p:cNvSpPr>
            <a:spLocks noGrp="1" noRot="1" noChangeAspect="1" noChangeArrowheads="1" noTextEdit="1"/>
          </p:cNvSpPr>
          <p:nvPr>
            <p:ph type="sldImg"/>
          </p:nvPr>
        </p:nvSpPr>
        <p:spPr>
          <a:solidFill>
            <a:srgbClr val="FFFFFF"/>
          </a:solidFill>
          <a:ln/>
        </p:spPr>
      </p:sp>
      <p:sp>
        <p:nvSpPr>
          <p:cNvPr id="10547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nl-BE"/>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857F34D2-D715-4060-A9E0-74518951D2A0}" type="slidenum">
              <a:rPr lang="en-US" smtClean="0"/>
              <a:pPr/>
              <a:t>67</a:t>
            </a:fld>
            <a:endParaRPr lang="en-US"/>
          </a:p>
        </p:txBody>
      </p:sp>
      <p:sp>
        <p:nvSpPr>
          <p:cNvPr id="77827" name="Rectangle 2"/>
          <p:cNvSpPr>
            <a:spLocks noGrp="1" noRot="1" noChangeAspect="1" noChangeArrowheads="1" noTextEdit="1"/>
          </p:cNvSpPr>
          <p:nvPr>
            <p:ph type="sldImg"/>
          </p:nvPr>
        </p:nvSpPr>
        <p:spPr>
          <a:solidFill>
            <a:srgbClr val="FFFFFF"/>
          </a:solidFill>
          <a:ln/>
        </p:spPr>
      </p:sp>
      <p:sp>
        <p:nvSpPr>
          <p:cNvPr id="778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nl-BE"/>
          </a:p>
        </p:txBody>
      </p:sp>
    </p:spTree>
    <p:extLst>
      <p:ext uri="{BB962C8B-B14F-4D97-AF65-F5344CB8AC3E}">
        <p14:creationId xmlns:p14="http://schemas.microsoft.com/office/powerpoint/2010/main" val="31846996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857F34D2-D715-4060-A9E0-74518951D2A0}" type="slidenum">
              <a:rPr lang="en-US" smtClean="0"/>
              <a:pPr/>
              <a:t>70</a:t>
            </a:fld>
            <a:endParaRPr lang="en-US"/>
          </a:p>
        </p:txBody>
      </p:sp>
      <p:sp>
        <p:nvSpPr>
          <p:cNvPr id="77827" name="Rectangle 2"/>
          <p:cNvSpPr>
            <a:spLocks noGrp="1" noRot="1" noChangeAspect="1" noChangeArrowheads="1" noTextEdit="1"/>
          </p:cNvSpPr>
          <p:nvPr>
            <p:ph type="sldImg"/>
          </p:nvPr>
        </p:nvSpPr>
        <p:spPr>
          <a:solidFill>
            <a:srgbClr val="FFFFFF"/>
          </a:solidFill>
          <a:ln/>
        </p:spPr>
      </p:sp>
      <p:sp>
        <p:nvSpPr>
          <p:cNvPr id="778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nl-BE"/>
          </a:p>
        </p:txBody>
      </p:sp>
    </p:spTree>
    <p:extLst>
      <p:ext uri="{BB962C8B-B14F-4D97-AF65-F5344CB8AC3E}">
        <p14:creationId xmlns:p14="http://schemas.microsoft.com/office/powerpoint/2010/main" val="13337519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857F34D2-D715-4060-A9E0-74518951D2A0}" type="slidenum">
              <a:rPr lang="en-US" smtClean="0"/>
              <a:pPr/>
              <a:t>71</a:t>
            </a:fld>
            <a:endParaRPr lang="en-US"/>
          </a:p>
        </p:txBody>
      </p:sp>
      <p:sp>
        <p:nvSpPr>
          <p:cNvPr id="77827" name="Rectangle 2"/>
          <p:cNvSpPr>
            <a:spLocks noGrp="1" noRot="1" noChangeAspect="1" noChangeArrowheads="1" noTextEdit="1"/>
          </p:cNvSpPr>
          <p:nvPr>
            <p:ph type="sldImg"/>
          </p:nvPr>
        </p:nvSpPr>
        <p:spPr>
          <a:solidFill>
            <a:srgbClr val="FFFFFF"/>
          </a:solidFill>
          <a:ln/>
        </p:spPr>
      </p:sp>
      <p:sp>
        <p:nvSpPr>
          <p:cNvPr id="7782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nl-BE" dirty="0"/>
              <a:t>LIMITS</a:t>
            </a:r>
          </a:p>
          <a:p>
            <a:pPr marL="171450" indent="-171450" eaLnBrk="1" hangingPunct="1">
              <a:buFontTx/>
              <a:buChar char="•"/>
            </a:pPr>
            <a:r>
              <a:rPr lang="nl-BE" dirty="0"/>
              <a:t>Yo-Yo	men:</a:t>
            </a:r>
            <a:r>
              <a:rPr lang="nl-BE" baseline="0" dirty="0"/>
              <a:t> 18.2	// women: 16.4</a:t>
            </a:r>
          </a:p>
          <a:p>
            <a:pPr marL="171450" indent="-171450" eaLnBrk="1" hangingPunct="1">
              <a:buFontTx/>
              <a:buChar char="•"/>
            </a:pPr>
            <a:r>
              <a:rPr lang="nl-BE" baseline="0" dirty="0"/>
              <a:t>DYY	men: 18.8	// women: 17.8</a:t>
            </a:r>
          </a:p>
          <a:p>
            <a:pPr eaLnBrk="1" hangingPunct="1"/>
            <a:endParaRPr lang="nl-BE" dirty="0"/>
          </a:p>
          <a:p>
            <a:pPr lvl="0" algn="l"/>
            <a:r>
              <a:rPr lang="en-GB" sz="1200" b="1" dirty="0">
                <a:latin typeface="Verdana"/>
                <a:cs typeface="Verdana"/>
              </a:rPr>
              <a:t>Set 1:</a:t>
            </a:r>
            <a:r>
              <a:rPr lang="en-GB" sz="1200" dirty="0">
                <a:latin typeface="Verdana"/>
                <a:cs typeface="Verdana"/>
              </a:rPr>
              <a:t> level 13.1 – 15.8 (20 accelerations)	time</a:t>
            </a:r>
            <a:r>
              <a:rPr lang="en-GB" sz="1200" baseline="0" dirty="0">
                <a:latin typeface="Verdana"/>
                <a:cs typeface="Verdana"/>
              </a:rPr>
              <a:t> 6,17	distance 760</a:t>
            </a:r>
            <a:endParaRPr lang="en-GB" sz="1200" dirty="0">
              <a:latin typeface="Verdana"/>
              <a:cs typeface="Verdana"/>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1" dirty="0">
                <a:latin typeface="Verdana"/>
                <a:cs typeface="Verdana"/>
              </a:rPr>
              <a:t>Set 2:</a:t>
            </a:r>
            <a:r>
              <a:rPr lang="en-GB" sz="1200" dirty="0">
                <a:latin typeface="Verdana"/>
                <a:cs typeface="Verdana"/>
              </a:rPr>
              <a:t> level </a:t>
            </a:r>
            <a:r>
              <a:rPr lang="nl-BE" sz="1200" dirty="0">
                <a:latin typeface="Verdana"/>
                <a:cs typeface="Verdana"/>
              </a:rPr>
              <a:t>16.1 – 18.4 (20 accelerations)</a:t>
            </a:r>
            <a:r>
              <a:rPr lang="en-GB" sz="1200" dirty="0">
                <a:latin typeface="Verdana"/>
                <a:cs typeface="Verdana"/>
              </a:rPr>
              <a:t> 	time</a:t>
            </a:r>
            <a:r>
              <a:rPr lang="en-GB" sz="1200" baseline="0" dirty="0">
                <a:latin typeface="Verdana"/>
                <a:cs typeface="Verdana"/>
              </a:rPr>
              <a:t> 6,04	distance 760</a:t>
            </a:r>
            <a:endParaRPr lang="en-US" sz="1200" dirty="0">
              <a:latin typeface="Verdana"/>
              <a:cs typeface="Verdana"/>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1" dirty="0">
                <a:latin typeface="Verdana"/>
                <a:cs typeface="Verdana"/>
              </a:rPr>
              <a:t>Set 3:</a:t>
            </a:r>
            <a:r>
              <a:rPr lang="en-GB" sz="1200" dirty="0">
                <a:latin typeface="Verdana"/>
                <a:cs typeface="Verdana"/>
              </a:rPr>
              <a:t> level 16.1 – 17.8 (16 accelerations) 	time</a:t>
            </a:r>
            <a:r>
              <a:rPr lang="en-GB" sz="1200" baseline="0" dirty="0">
                <a:latin typeface="Verdana"/>
                <a:cs typeface="Verdana"/>
              </a:rPr>
              <a:t> 4,47	distance 600</a:t>
            </a:r>
            <a:endParaRPr lang="en-GB" sz="1200" dirty="0">
              <a:latin typeface="Verdana"/>
              <a:cs typeface="Verdana"/>
            </a:endParaRPr>
          </a:p>
          <a:p>
            <a:pPr lvl="0" algn="l"/>
            <a:r>
              <a:rPr lang="en-GB" sz="1200" dirty="0">
                <a:latin typeface="Verdana"/>
                <a:cs typeface="Verdana"/>
              </a:rPr>
              <a:t> </a:t>
            </a:r>
            <a:endParaRPr lang="nl-BE" dirty="0"/>
          </a:p>
        </p:txBody>
      </p:sp>
    </p:spTree>
    <p:extLst>
      <p:ext uri="{BB962C8B-B14F-4D97-AF65-F5344CB8AC3E}">
        <p14:creationId xmlns:p14="http://schemas.microsoft.com/office/powerpoint/2010/main" val="28162267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D553DDB4-1AC5-EC46-841A-9CE41B403E0C}" type="slidenum">
              <a:rPr lang="en-US" smtClean="0"/>
              <a:pPr/>
              <a:t>73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2E8BB7A1-5C09-4508-A482-329E8A4ACBD6}" type="slidenum">
              <a:rPr lang="en-US" smtClean="0"/>
              <a:pPr/>
              <a:t>14</a:t>
            </a:fld>
            <a:endParaRPr lang="en-US"/>
          </a:p>
        </p:txBody>
      </p:sp>
      <p:sp>
        <p:nvSpPr>
          <p:cNvPr id="99331" name="Rectangle 2"/>
          <p:cNvSpPr>
            <a:spLocks noGrp="1" noRot="1" noChangeAspect="1" noChangeArrowheads="1" noTextEdit="1"/>
          </p:cNvSpPr>
          <p:nvPr>
            <p:ph type="sldImg"/>
          </p:nvPr>
        </p:nvSpPr>
        <p:spPr>
          <a:solidFill>
            <a:srgbClr val="FFFFFF"/>
          </a:solidFill>
          <a:ln/>
        </p:spPr>
      </p:sp>
      <p:sp>
        <p:nvSpPr>
          <p:cNvPr id="993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nl-B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857F34D2-D715-4060-A9E0-74518951D2A0}" type="slidenum">
              <a:rPr lang="en-US" smtClean="0"/>
              <a:pPr/>
              <a:t>15</a:t>
            </a:fld>
            <a:endParaRPr lang="en-US"/>
          </a:p>
        </p:txBody>
      </p:sp>
      <p:sp>
        <p:nvSpPr>
          <p:cNvPr id="77827" name="Rectangle 2"/>
          <p:cNvSpPr>
            <a:spLocks noGrp="1" noRot="1" noChangeAspect="1" noChangeArrowheads="1" noTextEdit="1"/>
          </p:cNvSpPr>
          <p:nvPr>
            <p:ph type="sldImg"/>
          </p:nvPr>
        </p:nvSpPr>
        <p:spPr>
          <a:solidFill>
            <a:srgbClr val="FFFFFF"/>
          </a:solidFill>
          <a:ln/>
        </p:spPr>
      </p:sp>
      <p:sp>
        <p:nvSpPr>
          <p:cNvPr id="778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nl-BE" dirty="0"/>
          </a:p>
        </p:txBody>
      </p:sp>
    </p:spTree>
    <p:extLst>
      <p:ext uri="{BB962C8B-B14F-4D97-AF65-F5344CB8AC3E}">
        <p14:creationId xmlns:p14="http://schemas.microsoft.com/office/powerpoint/2010/main" val="1311574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857F34D2-D715-4060-A9E0-74518951D2A0}" type="slidenum">
              <a:rPr lang="en-US" smtClean="0"/>
              <a:pPr/>
              <a:t>20</a:t>
            </a:fld>
            <a:endParaRPr lang="en-US"/>
          </a:p>
        </p:txBody>
      </p:sp>
      <p:sp>
        <p:nvSpPr>
          <p:cNvPr id="77827" name="Rectangle 2"/>
          <p:cNvSpPr>
            <a:spLocks noGrp="1" noRot="1" noChangeAspect="1" noChangeArrowheads="1" noTextEdit="1"/>
          </p:cNvSpPr>
          <p:nvPr>
            <p:ph type="sldImg"/>
          </p:nvPr>
        </p:nvSpPr>
        <p:spPr>
          <a:solidFill>
            <a:srgbClr val="FFFFFF"/>
          </a:solidFill>
          <a:ln/>
        </p:spPr>
      </p:sp>
      <p:sp>
        <p:nvSpPr>
          <p:cNvPr id="778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nl-BE" dirty="0"/>
          </a:p>
        </p:txBody>
      </p:sp>
    </p:spTree>
    <p:extLst>
      <p:ext uri="{BB962C8B-B14F-4D97-AF65-F5344CB8AC3E}">
        <p14:creationId xmlns:p14="http://schemas.microsoft.com/office/powerpoint/2010/main" val="1311574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DD2C9F28-1AE5-4D32-A00C-BD7D1D9ED377}" type="slidenum">
              <a:rPr lang="en-US" smtClean="0"/>
              <a:pPr/>
              <a:t>21</a:t>
            </a:fld>
            <a:endParaRPr lang="en-US"/>
          </a:p>
        </p:txBody>
      </p:sp>
      <p:sp>
        <p:nvSpPr>
          <p:cNvPr id="109571" name="Rectangle 2"/>
          <p:cNvSpPr>
            <a:spLocks noGrp="1" noRot="1" noChangeAspect="1" noChangeArrowheads="1" noTextEdit="1"/>
          </p:cNvSpPr>
          <p:nvPr>
            <p:ph type="sldImg"/>
          </p:nvPr>
        </p:nvSpPr>
        <p:spPr>
          <a:solidFill>
            <a:srgbClr val="FFFFFF"/>
          </a:solidFill>
          <a:ln/>
        </p:spPr>
      </p:sp>
      <p:sp>
        <p:nvSpPr>
          <p:cNvPr id="109572" name="Rectangle 3"/>
          <p:cNvSpPr>
            <a:spLocks noGrp="1" noChangeArrowheads="1"/>
          </p:cNvSpPr>
          <p:nvPr>
            <p:ph type="body" idx="1"/>
          </p:nvPr>
        </p:nvSpPr>
        <p:spPr>
          <a:solidFill>
            <a:srgbClr val="FFFFFF"/>
          </a:solidFill>
          <a:ln>
            <a:solidFill>
              <a:srgbClr val="000000"/>
            </a:solidFill>
          </a:ln>
        </p:spPr>
        <p:txBody>
          <a:bodyPr/>
          <a:lstStyle/>
          <a:p>
            <a:r>
              <a:rPr lang="en-GB" sz="1200" kern="1200" dirty="0">
                <a:solidFill>
                  <a:schemeClr val="tx1"/>
                </a:solidFill>
                <a:effectLst/>
                <a:latin typeface="Arial" charset="0"/>
                <a:ea typeface="ＭＳ Ｐゴシック" pitchFamily="84" charset="-128"/>
                <a:cs typeface="+mn-cs"/>
              </a:rPr>
              <a:t>FIFA Ladies … ;  April 12;  … </a:t>
            </a:r>
            <a:endParaRPr lang="en-US" sz="1200" kern="1200" dirty="0">
              <a:solidFill>
                <a:schemeClr val="tx1"/>
              </a:solidFill>
              <a:effectLst/>
              <a:latin typeface="Arial" charset="0"/>
              <a:ea typeface="ＭＳ Ｐゴシック" pitchFamily="84" charset="-128"/>
              <a:cs typeface="+mn-cs"/>
            </a:endParaRPr>
          </a:p>
          <a:p>
            <a:r>
              <a:rPr lang="en-GB" sz="1200" kern="1200" dirty="0">
                <a:solidFill>
                  <a:schemeClr val="tx1"/>
                </a:solidFill>
                <a:effectLst/>
                <a:latin typeface="Arial" charset="0"/>
                <a:ea typeface="ＭＳ Ｐゴシック" pitchFamily="84" charset="-128"/>
                <a:cs typeface="+mn-cs"/>
              </a:rPr>
              <a:t>…</a:t>
            </a:r>
            <a:endParaRPr lang="en-US" sz="1200" kern="1200" dirty="0">
              <a:solidFill>
                <a:schemeClr val="tx1"/>
              </a:solidFill>
              <a:effectLst/>
              <a:latin typeface="Arial" charset="0"/>
              <a:ea typeface="ＭＳ Ｐゴシック" pitchFamily="84" charset="-128"/>
              <a:cs typeface="+mn-cs"/>
            </a:endParaRPr>
          </a:p>
          <a:p>
            <a:pPr eaLnBrk="1" hangingPunct="1"/>
            <a:endParaRPr lang="nl-BE"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857F34D2-D715-4060-A9E0-74518951D2A0}" type="slidenum">
              <a:rPr lang="en-US" smtClean="0"/>
              <a:pPr/>
              <a:t>22</a:t>
            </a:fld>
            <a:endParaRPr lang="en-US"/>
          </a:p>
        </p:txBody>
      </p:sp>
      <p:sp>
        <p:nvSpPr>
          <p:cNvPr id="77827" name="Rectangle 2"/>
          <p:cNvSpPr>
            <a:spLocks noGrp="1" noRot="1" noChangeAspect="1" noChangeArrowheads="1" noTextEdit="1"/>
          </p:cNvSpPr>
          <p:nvPr>
            <p:ph type="sldImg"/>
          </p:nvPr>
        </p:nvSpPr>
        <p:spPr>
          <a:solidFill>
            <a:srgbClr val="FFFFFF"/>
          </a:solidFill>
          <a:ln/>
        </p:spPr>
      </p:sp>
      <p:sp>
        <p:nvSpPr>
          <p:cNvPr id="778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nl-BE"/>
          </a:p>
        </p:txBody>
      </p:sp>
    </p:spTree>
    <p:extLst>
      <p:ext uri="{BB962C8B-B14F-4D97-AF65-F5344CB8AC3E}">
        <p14:creationId xmlns:p14="http://schemas.microsoft.com/office/powerpoint/2010/main" val="25012943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857F34D2-D715-4060-A9E0-74518951D2A0}" type="slidenum">
              <a:rPr lang="en-US" smtClean="0"/>
              <a:pPr/>
              <a:t>25</a:t>
            </a:fld>
            <a:endParaRPr lang="en-US"/>
          </a:p>
        </p:txBody>
      </p:sp>
      <p:sp>
        <p:nvSpPr>
          <p:cNvPr id="77827" name="Rectangle 2"/>
          <p:cNvSpPr>
            <a:spLocks noGrp="1" noRot="1" noChangeAspect="1" noChangeArrowheads="1" noTextEdit="1"/>
          </p:cNvSpPr>
          <p:nvPr>
            <p:ph type="sldImg"/>
          </p:nvPr>
        </p:nvSpPr>
        <p:spPr>
          <a:solidFill>
            <a:srgbClr val="FFFFFF"/>
          </a:solidFill>
          <a:ln/>
        </p:spPr>
      </p:sp>
      <p:sp>
        <p:nvSpPr>
          <p:cNvPr id="778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nl-BE"/>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Title 1"/>
          <p:cNvSpPr>
            <a:spLocks noGrp="1"/>
          </p:cNvSpPr>
          <p:nvPr>
            <p:ph type="ctrTitle" hasCustomPrompt="1"/>
          </p:nvPr>
        </p:nvSpPr>
        <p:spPr>
          <a:xfrm>
            <a:off x="612000" y="5384367"/>
            <a:ext cx="6120000" cy="443198"/>
          </a:xfrm>
        </p:spPr>
        <p:txBody>
          <a:bodyPr anchor="b">
            <a:spAutoFit/>
          </a:bodyPr>
          <a:lstStyle>
            <a:lvl1pPr>
              <a:lnSpc>
                <a:spcPct val="90000"/>
              </a:lnSpc>
              <a:defRPr sz="3200">
                <a:solidFill>
                  <a:schemeClr val="bg1"/>
                </a:solidFill>
              </a:defRPr>
            </a:lvl1pPr>
          </a:lstStyle>
          <a:p>
            <a:r>
              <a:rPr lang="en-US" dirty="0"/>
              <a:t>Click to edit Title</a:t>
            </a:r>
            <a:endParaRPr lang="en-GB" dirty="0"/>
          </a:p>
        </p:txBody>
      </p:sp>
      <p:sp>
        <p:nvSpPr>
          <p:cNvPr id="14" name="Subtitle 2"/>
          <p:cNvSpPr>
            <a:spLocks noGrp="1"/>
          </p:cNvSpPr>
          <p:nvPr>
            <p:ph type="subTitle" idx="1" hasCustomPrompt="1"/>
          </p:nvPr>
        </p:nvSpPr>
        <p:spPr>
          <a:xfrm>
            <a:off x="612000" y="5879579"/>
            <a:ext cx="5760000" cy="648000"/>
          </a:xfrm>
        </p:spPr>
        <p:txBody>
          <a:bodyPr anchor="t" anchorCtr="0">
            <a:noAutofit/>
          </a:bodyPr>
          <a:lstStyle>
            <a:lvl1pPr marL="0" indent="0" algn="l">
              <a:buNone/>
              <a:defRPr sz="2400">
                <a:solidFill>
                  <a:schemeClr val="bg1"/>
                </a:solidFill>
              </a:defRPr>
            </a:lvl1pPr>
            <a:lvl2pPr marL="0" indent="0" algn="l">
              <a:buNone/>
              <a:defRPr i="1">
                <a:solidFill>
                  <a:schemeClr val="bg1"/>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Subtitle</a:t>
            </a:r>
          </a:p>
          <a:p>
            <a:pPr lvl="1"/>
            <a:r>
              <a:rPr lang="en-US" dirty="0"/>
              <a:t>Second level</a:t>
            </a:r>
          </a:p>
        </p:txBody>
      </p:sp>
      <p:sp>
        <p:nvSpPr>
          <p:cNvPr id="15" name="Parallelogram 14"/>
          <p:cNvSpPr/>
          <p:nvPr userDrawn="1"/>
        </p:nvSpPr>
        <p:spPr>
          <a:xfrm>
            <a:off x="6948264" y="6030000"/>
            <a:ext cx="1692000" cy="828000"/>
          </a:xfrm>
          <a:prstGeom prst="parallelogram">
            <a:avLst>
              <a:gd name="adj" fmla="val 370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54870" y="6231557"/>
            <a:ext cx="925542" cy="425634"/>
          </a:xfrm>
          <a:prstGeom prst="rect">
            <a:avLst/>
          </a:prstGeom>
        </p:spPr>
      </p:pic>
    </p:spTree>
    <p:extLst>
      <p:ext uri="{BB962C8B-B14F-4D97-AF65-F5344CB8AC3E}">
        <p14:creationId xmlns:p14="http://schemas.microsoft.com/office/powerpoint/2010/main" val="2334322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2 Column">
    <p:spTree>
      <p:nvGrpSpPr>
        <p:cNvPr id="1" name=""/>
        <p:cNvGrpSpPr/>
        <p:nvPr/>
      </p:nvGrpSpPr>
      <p:grpSpPr>
        <a:xfrm>
          <a:off x="0" y="0"/>
          <a:ext cx="0" cy="0"/>
          <a:chOff x="0" y="0"/>
          <a:chExt cx="0" cy="0"/>
        </a:xfrm>
      </p:grpSpPr>
      <p:sp>
        <p:nvSpPr>
          <p:cNvPr id="10" name="Footer Placeholder 9"/>
          <p:cNvSpPr>
            <a:spLocks noGrp="1"/>
          </p:cNvSpPr>
          <p:nvPr>
            <p:ph type="ftr" sz="quarter" idx="18"/>
          </p:nvPr>
        </p:nvSpPr>
        <p:spPr/>
        <p:txBody>
          <a:bodyPr/>
          <a:lstStyle/>
          <a:p>
            <a:r>
              <a:rPr lang="en-GB"/>
              <a:t>FIFA Referees Committee</a:t>
            </a:r>
            <a:endParaRPr lang="en-GB" dirty="0"/>
          </a:p>
        </p:txBody>
      </p:sp>
      <p:sp>
        <p:nvSpPr>
          <p:cNvPr id="11" name="Slide Number Placeholder 10"/>
          <p:cNvSpPr>
            <a:spLocks noGrp="1"/>
          </p:cNvSpPr>
          <p:nvPr>
            <p:ph type="sldNum" sz="quarter" idx="19"/>
          </p:nvPr>
        </p:nvSpPr>
        <p:spPr/>
        <p:txBody>
          <a:bodyPr/>
          <a:lstStyle/>
          <a:p>
            <a:fld id="{BCC574E5-598D-4C19-A93D-1F2ADF65AC13}" type="slidenum">
              <a:rPr lang="en-GB" smtClean="0"/>
              <a:pPr/>
              <a:t>‹#›</a:t>
            </a:fld>
            <a:endParaRPr lang="en-GB"/>
          </a:p>
        </p:txBody>
      </p:sp>
      <p:sp>
        <p:nvSpPr>
          <p:cNvPr id="2" name="Title 1"/>
          <p:cNvSpPr>
            <a:spLocks noGrp="1"/>
          </p:cNvSpPr>
          <p:nvPr>
            <p:ph type="title" hasCustomPrompt="1"/>
          </p:nvPr>
        </p:nvSpPr>
        <p:spPr/>
        <p:txBody>
          <a:bodyPr/>
          <a:lstStyle>
            <a:lvl1pPr>
              <a:defRPr/>
            </a:lvl1pPr>
          </a:lstStyle>
          <a:p>
            <a:r>
              <a:rPr lang="en-US" dirty="0"/>
              <a:t>Click to edit Title</a:t>
            </a:r>
            <a:endParaRPr lang="en-GB" dirty="0"/>
          </a:p>
        </p:txBody>
      </p:sp>
      <p:sp>
        <p:nvSpPr>
          <p:cNvPr id="13" name="Picture Placeholder 7"/>
          <p:cNvSpPr>
            <a:spLocks noGrp="1" noChangeAspect="1"/>
          </p:cNvSpPr>
          <p:nvPr>
            <p:ph type="pic" sz="quarter" idx="20"/>
          </p:nvPr>
        </p:nvSpPr>
        <p:spPr>
          <a:xfrm>
            <a:off x="4032000" y="1484784"/>
            <a:ext cx="5360726" cy="4845600"/>
          </a:xfrm>
          <a:custGeom>
            <a:avLst/>
            <a:gdLst>
              <a:gd name="connsiteX0" fmla="*/ 0 w 6804756"/>
              <a:gd name="connsiteY0" fmla="*/ 4680483 h 4680483"/>
              <a:gd name="connsiteX1" fmla="*/ 1703509 w 6804756"/>
              <a:gd name="connsiteY1" fmla="*/ 0 h 4680483"/>
              <a:gd name="connsiteX2" fmla="*/ 6804756 w 6804756"/>
              <a:gd name="connsiteY2" fmla="*/ 0 h 4680483"/>
              <a:gd name="connsiteX3" fmla="*/ 5101247 w 6804756"/>
              <a:gd name="connsiteY3" fmla="*/ 4680483 h 4680483"/>
              <a:gd name="connsiteX4" fmla="*/ 0 w 6804756"/>
              <a:gd name="connsiteY4" fmla="*/ 4680483 h 4680483"/>
              <a:gd name="connsiteX0" fmla="*/ 0 w 5118831"/>
              <a:gd name="connsiteY0" fmla="*/ 4680483 h 4680483"/>
              <a:gd name="connsiteX1" fmla="*/ 1703509 w 5118831"/>
              <a:gd name="connsiteY1" fmla="*/ 0 h 4680483"/>
              <a:gd name="connsiteX2" fmla="*/ 5118831 w 5118831"/>
              <a:gd name="connsiteY2" fmla="*/ 0 h 4680483"/>
              <a:gd name="connsiteX3" fmla="*/ 5101247 w 5118831"/>
              <a:gd name="connsiteY3" fmla="*/ 4680483 h 4680483"/>
              <a:gd name="connsiteX4" fmla="*/ 0 w 5118831"/>
              <a:gd name="connsiteY4" fmla="*/ 4680483 h 4680483"/>
              <a:gd name="connsiteX0" fmla="*/ 0 w 7069522"/>
              <a:gd name="connsiteY0" fmla="*/ 4680483 h 4680483"/>
              <a:gd name="connsiteX1" fmla="*/ 1703509 w 7069522"/>
              <a:gd name="connsiteY1" fmla="*/ 0 h 4680483"/>
              <a:gd name="connsiteX2" fmla="*/ 7069522 w 7069522"/>
              <a:gd name="connsiteY2" fmla="*/ 0 h 4680483"/>
              <a:gd name="connsiteX3" fmla="*/ 5101247 w 7069522"/>
              <a:gd name="connsiteY3" fmla="*/ 4680483 h 4680483"/>
              <a:gd name="connsiteX4" fmla="*/ 0 w 7069522"/>
              <a:gd name="connsiteY4" fmla="*/ 4680483 h 4680483"/>
              <a:gd name="connsiteX0" fmla="*/ 0 w 7168376"/>
              <a:gd name="connsiteY0" fmla="*/ 4680483 h 4680483"/>
              <a:gd name="connsiteX1" fmla="*/ 1703509 w 7168376"/>
              <a:gd name="connsiteY1" fmla="*/ 0 h 4680483"/>
              <a:gd name="connsiteX2" fmla="*/ 7069522 w 7168376"/>
              <a:gd name="connsiteY2" fmla="*/ 0 h 4680483"/>
              <a:gd name="connsiteX3" fmla="*/ 7168150 w 7168376"/>
              <a:gd name="connsiteY3" fmla="*/ 4672182 h 4680483"/>
              <a:gd name="connsiteX4" fmla="*/ 0 w 7168376"/>
              <a:gd name="connsiteY4" fmla="*/ 4680483 h 4680483"/>
              <a:gd name="connsiteX0" fmla="*/ 0 w 7741085"/>
              <a:gd name="connsiteY0" fmla="*/ 4680483 h 4680483"/>
              <a:gd name="connsiteX1" fmla="*/ 1703509 w 7741085"/>
              <a:gd name="connsiteY1" fmla="*/ 0 h 4680483"/>
              <a:gd name="connsiteX2" fmla="*/ 7741085 w 7741085"/>
              <a:gd name="connsiteY2" fmla="*/ 0 h 4680483"/>
              <a:gd name="connsiteX3" fmla="*/ 7168150 w 7741085"/>
              <a:gd name="connsiteY3" fmla="*/ 4672182 h 4680483"/>
              <a:gd name="connsiteX4" fmla="*/ 0 w 7741085"/>
              <a:gd name="connsiteY4" fmla="*/ 4680483 h 4680483"/>
              <a:gd name="connsiteX0" fmla="*/ 0 w 7741085"/>
              <a:gd name="connsiteY0" fmla="*/ 4680483 h 4680483"/>
              <a:gd name="connsiteX1" fmla="*/ 1703509 w 7741085"/>
              <a:gd name="connsiteY1" fmla="*/ 0 h 4680483"/>
              <a:gd name="connsiteX2" fmla="*/ 7741085 w 7741085"/>
              <a:gd name="connsiteY2" fmla="*/ 0 h 4680483"/>
              <a:gd name="connsiteX3" fmla="*/ 7693721 w 7741085"/>
              <a:gd name="connsiteY3" fmla="*/ 4672183 h 4680483"/>
              <a:gd name="connsiteX4" fmla="*/ 0 w 7741085"/>
              <a:gd name="connsiteY4" fmla="*/ 4680483 h 4680483"/>
              <a:gd name="connsiteX0" fmla="*/ 0 w 7693731"/>
              <a:gd name="connsiteY0" fmla="*/ 4680483 h 4680483"/>
              <a:gd name="connsiteX1" fmla="*/ 1703509 w 7693731"/>
              <a:gd name="connsiteY1" fmla="*/ 0 h 4680483"/>
              <a:gd name="connsiteX2" fmla="*/ 5302688 w 7693731"/>
              <a:gd name="connsiteY2" fmla="*/ 0 h 4680483"/>
              <a:gd name="connsiteX3" fmla="*/ 7693721 w 7693731"/>
              <a:gd name="connsiteY3" fmla="*/ 4672183 h 4680483"/>
              <a:gd name="connsiteX4" fmla="*/ 0 w 7693731"/>
              <a:gd name="connsiteY4" fmla="*/ 4680483 h 4680483"/>
              <a:gd name="connsiteX0" fmla="*/ 0 w 5302688"/>
              <a:gd name="connsiteY0" fmla="*/ 4680483 h 4680483"/>
              <a:gd name="connsiteX1" fmla="*/ 1703509 w 5302688"/>
              <a:gd name="connsiteY1" fmla="*/ 0 h 4680483"/>
              <a:gd name="connsiteX2" fmla="*/ 5302688 w 5302688"/>
              <a:gd name="connsiteY2" fmla="*/ 0 h 4680483"/>
              <a:gd name="connsiteX3" fmla="*/ 5163207 w 5302688"/>
              <a:gd name="connsiteY3" fmla="*/ 4677602 h 4680483"/>
              <a:gd name="connsiteX4" fmla="*/ 0 w 5302688"/>
              <a:gd name="connsiteY4" fmla="*/ 4680483 h 4680483"/>
              <a:gd name="connsiteX0" fmla="*/ 0 w 5178059"/>
              <a:gd name="connsiteY0" fmla="*/ 4680483 h 4680483"/>
              <a:gd name="connsiteX1" fmla="*/ 1703509 w 5178059"/>
              <a:gd name="connsiteY1" fmla="*/ 0 h 4680483"/>
              <a:gd name="connsiteX2" fmla="*/ 5178059 w 5178059"/>
              <a:gd name="connsiteY2" fmla="*/ 0 h 4680483"/>
              <a:gd name="connsiteX3" fmla="*/ 5163207 w 5178059"/>
              <a:gd name="connsiteY3" fmla="*/ 4677602 h 4680483"/>
              <a:gd name="connsiteX4" fmla="*/ 0 w 5178059"/>
              <a:gd name="connsiteY4" fmla="*/ 4680483 h 4680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8059" h="4680483">
                <a:moveTo>
                  <a:pt x="0" y="4680483"/>
                </a:moveTo>
                <a:lnTo>
                  <a:pt x="1703509" y="0"/>
                </a:lnTo>
                <a:lnTo>
                  <a:pt x="5178059" y="0"/>
                </a:lnTo>
                <a:cubicBezTo>
                  <a:pt x="5172198" y="1560161"/>
                  <a:pt x="5169068" y="3117441"/>
                  <a:pt x="5163207" y="4677602"/>
                </a:cubicBezTo>
                <a:lnTo>
                  <a:pt x="0" y="4680483"/>
                </a:lnTo>
                <a:close/>
              </a:path>
            </a:pathLst>
          </a:custGeom>
        </p:spPr>
        <p:txBody>
          <a:bodyPr anchor="ctr"/>
          <a:lstStyle>
            <a:lvl1pPr marL="0" indent="0" algn="ctr">
              <a:buNone/>
              <a:defRPr/>
            </a:lvl1pPr>
          </a:lstStyle>
          <a:p>
            <a:r>
              <a:rPr lang="en-US"/>
              <a:t>Click icon to add picture</a:t>
            </a:r>
            <a:endParaRPr lang="en-GB" dirty="0"/>
          </a:p>
        </p:txBody>
      </p:sp>
      <p:sp>
        <p:nvSpPr>
          <p:cNvPr id="5" name="Text Placeholder 4"/>
          <p:cNvSpPr>
            <a:spLocks noGrp="1"/>
          </p:cNvSpPr>
          <p:nvPr>
            <p:ph type="body" sz="quarter" idx="21"/>
          </p:nvPr>
        </p:nvSpPr>
        <p:spPr>
          <a:xfrm>
            <a:off x="576262" y="1331999"/>
            <a:ext cx="4068000" cy="513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036753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Text in 4 Column">
    <p:spTree>
      <p:nvGrpSpPr>
        <p:cNvPr id="1" name=""/>
        <p:cNvGrpSpPr/>
        <p:nvPr/>
      </p:nvGrpSpPr>
      <p:grpSpPr>
        <a:xfrm>
          <a:off x="0" y="0"/>
          <a:ext cx="0" cy="0"/>
          <a:chOff x="0" y="0"/>
          <a:chExt cx="0" cy="0"/>
        </a:xfrm>
      </p:grpSpPr>
      <p:sp>
        <p:nvSpPr>
          <p:cNvPr id="3" name="Footer Placeholder 2"/>
          <p:cNvSpPr>
            <a:spLocks noGrp="1"/>
          </p:cNvSpPr>
          <p:nvPr>
            <p:ph type="ftr" sz="quarter" idx="29"/>
          </p:nvPr>
        </p:nvSpPr>
        <p:spPr/>
        <p:txBody>
          <a:bodyPr/>
          <a:lstStyle/>
          <a:p>
            <a:r>
              <a:rPr lang="en-GB"/>
              <a:t>FIFA Referees Committee</a:t>
            </a:r>
            <a:endParaRPr lang="en-GB" dirty="0"/>
          </a:p>
        </p:txBody>
      </p:sp>
      <p:sp>
        <p:nvSpPr>
          <p:cNvPr id="6" name="Slide Number Placeholder 5"/>
          <p:cNvSpPr>
            <a:spLocks noGrp="1"/>
          </p:cNvSpPr>
          <p:nvPr>
            <p:ph type="sldNum" sz="quarter" idx="30"/>
          </p:nvPr>
        </p:nvSpPr>
        <p:spPr/>
        <p:txBody>
          <a:bodyPr/>
          <a:lstStyle/>
          <a:p>
            <a:fld id="{BCC574E5-598D-4C19-A93D-1F2ADF65AC13}" type="slidenum">
              <a:rPr lang="en-GB" smtClean="0"/>
              <a:pPr/>
              <a:t>‹#›</a:t>
            </a:fld>
            <a:endParaRPr lang="en-GB"/>
          </a:p>
        </p:txBody>
      </p:sp>
      <p:sp>
        <p:nvSpPr>
          <p:cNvPr id="4" name="Title 3"/>
          <p:cNvSpPr>
            <a:spLocks noGrp="1"/>
          </p:cNvSpPr>
          <p:nvPr>
            <p:ph type="title" hasCustomPrompt="1"/>
          </p:nvPr>
        </p:nvSpPr>
        <p:spPr/>
        <p:txBody>
          <a:bodyPr/>
          <a:lstStyle>
            <a:lvl1pPr>
              <a:defRPr/>
            </a:lvl1pPr>
          </a:lstStyle>
          <a:p>
            <a:r>
              <a:rPr lang="en-US" dirty="0"/>
              <a:t>Click to edit Title</a:t>
            </a:r>
            <a:endParaRPr lang="en-GB" dirty="0"/>
          </a:p>
        </p:txBody>
      </p:sp>
      <p:sp>
        <p:nvSpPr>
          <p:cNvPr id="14" name="Bildplatzhalter 2"/>
          <p:cNvSpPr>
            <a:spLocks noGrp="1"/>
          </p:cNvSpPr>
          <p:nvPr>
            <p:ph type="pic" sz="quarter" idx="13"/>
          </p:nvPr>
        </p:nvSpPr>
        <p:spPr>
          <a:xfrm>
            <a:off x="575556" y="1332000"/>
            <a:ext cx="1962000" cy="1260000"/>
          </a:xfrm>
          <a:prstGeom prst="rect">
            <a:avLst/>
          </a:prstGeom>
          <a:noFill/>
        </p:spPr>
        <p:txBody>
          <a:bodyPr anchor="ctr"/>
          <a:lstStyle>
            <a:lvl1pPr marL="0" indent="0" algn="ctr">
              <a:buNone/>
              <a:defRPr/>
            </a:lvl1pPr>
          </a:lstStyle>
          <a:p>
            <a:r>
              <a:rPr lang="en-US"/>
              <a:t>Click icon to add picture</a:t>
            </a:r>
            <a:endParaRPr lang="en-GB" dirty="0"/>
          </a:p>
        </p:txBody>
      </p:sp>
      <p:sp>
        <p:nvSpPr>
          <p:cNvPr id="15" name="Bildplatzhalter 2"/>
          <p:cNvSpPr>
            <a:spLocks noGrp="1"/>
          </p:cNvSpPr>
          <p:nvPr>
            <p:ph type="pic" sz="quarter" idx="23"/>
          </p:nvPr>
        </p:nvSpPr>
        <p:spPr>
          <a:xfrm>
            <a:off x="2681704" y="1332000"/>
            <a:ext cx="1962000" cy="1260000"/>
          </a:xfrm>
          <a:prstGeom prst="rect">
            <a:avLst/>
          </a:prstGeom>
          <a:noFill/>
        </p:spPr>
        <p:txBody>
          <a:bodyPr anchor="ctr"/>
          <a:lstStyle>
            <a:lvl1pPr marL="0" indent="0" algn="ctr">
              <a:buNone/>
              <a:defRPr/>
            </a:lvl1pPr>
          </a:lstStyle>
          <a:p>
            <a:r>
              <a:rPr lang="en-US"/>
              <a:t>Click icon to add picture</a:t>
            </a:r>
            <a:endParaRPr lang="en-GB" dirty="0"/>
          </a:p>
        </p:txBody>
      </p:sp>
      <p:sp>
        <p:nvSpPr>
          <p:cNvPr id="20" name="Bildplatzhalter 2"/>
          <p:cNvSpPr>
            <a:spLocks noGrp="1"/>
          </p:cNvSpPr>
          <p:nvPr>
            <p:ph type="pic" sz="quarter" idx="25"/>
          </p:nvPr>
        </p:nvSpPr>
        <p:spPr>
          <a:xfrm>
            <a:off x="4787852" y="1332000"/>
            <a:ext cx="1962000" cy="1260000"/>
          </a:xfrm>
          <a:prstGeom prst="rect">
            <a:avLst/>
          </a:prstGeom>
          <a:noFill/>
        </p:spPr>
        <p:txBody>
          <a:bodyPr anchor="ctr"/>
          <a:lstStyle>
            <a:lvl1pPr marL="0" indent="0" algn="ctr">
              <a:buNone/>
              <a:defRPr/>
            </a:lvl1pPr>
          </a:lstStyle>
          <a:p>
            <a:r>
              <a:rPr lang="en-US"/>
              <a:t>Click icon to add picture</a:t>
            </a:r>
            <a:endParaRPr lang="en-GB" dirty="0"/>
          </a:p>
        </p:txBody>
      </p:sp>
      <p:sp>
        <p:nvSpPr>
          <p:cNvPr id="22" name="Bildplatzhalter 2"/>
          <p:cNvSpPr>
            <a:spLocks noGrp="1"/>
          </p:cNvSpPr>
          <p:nvPr>
            <p:ph type="pic" sz="quarter" idx="27"/>
          </p:nvPr>
        </p:nvSpPr>
        <p:spPr>
          <a:xfrm>
            <a:off x="6894000" y="1332000"/>
            <a:ext cx="1962000" cy="1260000"/>
          </a:xfrm>
          <a:prstGeom prst="rect">
            <a:avLst/>
          </a:prstGeom>
          <a:noFill/>
        </p:spPr>
        <p:txBody>
          <a:bodyPr anchor="ctr"/>
          <a:lstStyle>
            <a:lvl1pPr marL="0" indent="0" algn="ctr">
              <a:buNone/>
              <a:defRPr/>
            </a:lvl1pPr>
          </a:lstStyle>
          <a:p>
            <a:r>
              <a:rPr lang="en-US"/>
              <a:t>Click icon to add picture</a:t>
            </a:r>
            <a:endParaRPr lang="en-GB" dirty="0"/>
          </a:p>
        </p:txBody>
      </p:sp>
      <p:sp>
        <p:nvSpPr>
          <p:cNvPr id="25" name="Text Placeholder 6"/>
          <p:cNvSpPr>
            <a:spLocks noGrp="1"/>
          </p:cNvSpPr>
          <p:nvPr>
            <p:ph type="body" sz="quarter" idx="32"/>
          </p:nvPr>
        </p:nvSpPr>
        <p:spPr>
          <a:xfrm>
            <a:off x="6894000" y="2736000"/>
            <a:ext cx="1962000" cy="3765600"/>
          </a:xfrm>
        </p:spPr>
        <p:txBody>
          <a:bodyPr/>
          <a:lstStyle>
            <a:lvl1pPr marL="0" indent="0">
              <a:buFont typeface="Arial" pitchFamily="34" charset="0"/>
              <a:buNone/>
              <a:defRPr/>
            </a:lvl1pPr>
            <a:lvl2pPr marL="3175" indent="0">
              <a:buNone/>
              <a:defRPr/>
            </a:lvl2pPr>
            <a:lvl3pPr marL="0" indent="0">
              <a:buNone/>
              <a:tabLst/>
              <a:defRPr/>
            </a:lvl3pPr>
            <a:lvl4pPr marL="0" indent="0">
              <a:buNone/>
              <a:defRPr/>
            </a:lvl4pPr>
            <a:lvl5pPr marL="1080000" indent="0">
              <a:buNone/>
              <a:defRPr/>
            </a:lvl5pPr>
          </a:lstStyle>
          <a:p>
            <a:pPr lvl="0"/>
            <a:r>
              <a:rPr lang="en-US"/>
              <a:t>Click to edit Master text styles</a:t>
            </a:r>
          </a:p>
          <a:p>
            <a:pPr lvl="1"/>
            <a:r>
              <a:rPr lang="en-US"/>
              <a:t>Second level</a:t>
            </a:r>
          </a:p>
        </p:txBody>
      </p:sp>
      <p:sp>
        <p:nvSpPr>
          <p:cNvPr id="26" name="Text Placeholder 6"/>
          <p:cNvSpPr>
            <a:spLocks noGrp="1"/>
          </p:cNvSpPr>
          <p:nvPr>
            <p:ph type="body" sz="quarter" idx="33"/>
          </p:nvPr>
        </p:nvSpPr>
        <p:spPr>
          <a:xfrm>
            <a:off x="4787851" y="2736000"/>
            <a:ext cx="1962000" cy="3765600"/>
          </a:xfrm>
        </p:spPr>
        <p:txBody>
          <a:bodyPr/>
          <a:lstStyle>
            <a:lvl1pPr marL="0" indent="0">
              <a:buFont typeface="Arial" pitchFamily="34" charset="0"/>
              <a:buNone/>
              <a:defRPr/>
            </a:lvl1pPr>
            <a:lvl2pPr marL="3175" indent="0">
              <a:buNone/>
              <a:defRPr/>
            </a:lvl2pPr>
            <a:lvl3pPr marL="0" indent="0">
              <a:buNone/>
              <a:tabLst/>
              <a:defRPr/>
            </a:lvl3pPr>
            <a:lvl4pPr marL="0" indent="0">
              <a:buNone/>
              <a:defRPr/>
            </a:lvl4pPr>
            <a:lvl5pPr marL="1080000" indent="0">
              <a:buNone/>
              <a:defRPr/>
            </a:lvl5pPr>
          </a:lstStyle>
          <a:p>
            <a:pPr lvl="0"/>
            <a:r>
              <a:rPr lang="en-US"/>
              <a:t>Click to edit Master text styles</a:t>
            </a:r>
          </a:p>
          <a:p>
            <a:pPr lvl="1"/>
            <a:r>
              <a:rPr lang="en-US"/>
              <a:t>Second level</a:t>
            </a:r>
          </a:p>
        </p:txBody>
      </p:sp>
      <p:sp>
        <p:nvSpPr>
          <p:cNvPr id="27" name="Text Placeholder 6"/>
          <p:cNvSpPr>
            <a:spLocks noGrp="1"/>
          </p:cNvSpPr>
          <p:nvPr>
            <p:ph type="body" sz="quarter" idx="34"/>
          </p:nvPr>
        </p:nvSpPr>
        <p:spPr>
          <a:xfrm>
            <a:off x="2681703" y="2736000"/>
            <a:ext cx="1962000" cy="3765600"/>
          </a:xfrm>
        </p:spPr>
        <p:txBody>
          <a:bodyPr/>
          <a:lstStyle>
            <a:lvl1pPr marL="0" indent="0">
              <a:buFont typeface="Arial" pitchFamily="34" charset="0"/>
              <a:buNone/>
              <a:defRPr/>
            </a:lvl1pPr>
            <a:lvl2pPr marL="3175" indent="0">
              <a:buNone/>
              <a:defRPr/>
            </a:lvl2pPr>
            <a:lvl3pPr marL="0" indent="0">
              <a:buNone/>
              <a:tabLst/>
              <a:defRPr/>
            </a:lvl3pPr>
            <a:lvl4pPr marL="0" indent="0">
              <a:buNone/>
              <a:defRPr/>
            </a:lvl4pPr>
            <a:lvl5pPr marL="1080000" indent="0">
              <a:buNone/>
              <a:defRPr/>
            </a:lvl5pPr>
          </a:lstStyle>
          <a:p>
            <a:pPr lvl="0"/>
            <a:r>
              <a:rPr lang="en-US"/>
              <a:t>Click to edit Master text styles</a:t>
            </a:r>
          </a:p>
          <a:p>
            <a:pPr lvl="1"/>
            <a:r>
              <a:rPr lang="en-US"/>
              <a:t>Second level</a:t>
            </a:r>
          </a:p>
        </p:txBody>
      </p:sp>
      <p:sp>
        <p:nvSpPr>
          <p:cNvPr id="9" name="Text Placeholder 8"/>
          <p:cNvSpPr>
            <a:spLocks noGrp="1"/>
          </p:cNvSpPr>
          <p:nvPr>
            <p:ph type="body" sz="quarter" idx="35"/>
          </p:nvPr>
        </p:nvSpPr>
        <p:spPr>
          <a:xfrm>
            <a:off x="575554" y="2736000"/>
            <a:ext cx="1962000" cy="3765600"/>
          </a:xfrm>
        </p:spPr>
        <p:txBody>
          <a:bodyPr/>
          <a:lstStyle>
            <a:lvl1pPr marL="0" indent="0">
              <a:buNone/>
              <a:tabLst/>
              <a:defRPr/>
            </a:lvl1pPr>
            <a:lvl2pPr marL="0" indent="0">
              <a:buNone/>
              <a:tabLst/>
              <a:defRPr/>
            </a:lvl2pPr>
            <a:lvl3pPr marL="0" indent="0">
              <a:buNone/>
              <a:tabLst/>
              <a:defRPr/>
            </a:lvl3pPr>
            <a:lvl4pPr marL="0" indent="0">
              <a:buNone/>
              <a:tabLst/>
              <a:defRPr/>
            </a:lvl4pPr>
            <a:lvl5pPr marL="0" indent="0">
              <a:buNone/>
              <a:tabLst/>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7128440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Text in 2 Column">
    <p:spTree>
      <p:nvGrpSpPr>
        <p:cNvPr id="1" name=""/>
        <p:cNvGrpSpPr/>
        <p:nvPr/>
      </p:nvGrpSpPr>
      <p:grpSpPr>
        <a:xfrm>
          <a:off x="0" y="0"/>
          <a:ext cx="0" cy="0"/>
          <a:chOff x="0" y="0"/>
          <a:chExt cx="0" cy="0"/>
        </a:xfrm>
      </p:grpSpPr>
      <p:sp>
        <p:nvSpPr>
          <p:cNvPr id="3" name="Footer Placeholder 2"/>
          <p:cNvSpPr>
            <a:spLocks noGrp="1"/>
          </p:cNvSpPr>
          <p:nvPr>
            <p:ph type="ftr" sz="quarter" idx="25"/>
          </p:nvPr>
        </p:nvSpPr>
        <p:spPr/>
        <p:txBody>
          <a:bodyPr/>
          <a:lstStyle/>
          <a:p>
            <a:r>
              <a:rPr lang="en-GB"/>
              <a:t>FIFA Referees Committee</a:t>
            </a:r>
            <a:endParaRPr lang="en-GB" dirty="0"/>
          </a:p>
        </p:txBody>
      </p:sp>
      <p:sp>
        <p:nvSpPr>
          <p:cNvPr id="8" name="Slide Number Placeholder 7"/>
          <p:cNvSpPr>
            <a:spLocks noGrp="1"/>
          </p:cNvSpPr>
          <p:nvPr>
            <p:ph type="sldNum" sz="quarter" idx="26"/>
          </p:nvPr>
        </p:nvSpPr>
        <p:spPr/>
        <p:txBody>
          <a:bodyPr/>
          <a:lstStyle/>
          <a:p>
            <a:fld id="{BCC574E5-598D-4C19-A93D-1F2ADF65AC13}" type="slidenum">
              <a:rPr lang="en-GB" smtClean="0"/>
              <a:pPr/>
              <a:t>‹#›</a:t>
            </a:fld>
            <a:endParaRPr lang="en-GB"/>
          </a:p>
        </p:txBody>
      </p:sp>
      <p:sp>
        <p:nvSpPr>
          <p:cNvPr id="4" name="Title 3"/>
          <p:cNvSpPr>
            <a:spLocks noGrp="1"/>
          </p:cNvSpPr>
          <p:nvPr>
            <p:ph type="title" hasCustomPrompt="1"/>
          </p:nvPr>
        </p:nvSpPr>
        <p:spPr/>
        <p:txBody>
          <a:bodyPr/>
          <a:lstStyle/>
          <a:p>
            <a:r>
              <a:rPr lang="en-US" dirty="0"/>
              <a:t>Click to edit Title</a:t>
            </a:r>
            <a:endParaRPr lang="en-GB" dirty="0"/>
          </a:p>
        </p:txBody>
      </p:sp>
      <p:sp>
        <p:nvSpPr>
          <p:cNvPr id="11" name="Bildplatzhalter 2"/>
          <p:cNvSpPr>
            <a:spLocks noGrp="1"/>
          </p:cNvSpPr>
          <p:nvPr>
            <p:ph type="pic" sz="quarter" idx="13"/>
          </p:nvPr>
        </p:nvSpPr>
        <p:spPr>
          <a:xfrm>
            <a:off x="576262" y="1332000"/>
            <a:ext cx="4067175" cy="1260000"/>
          </a:xfrm>
          <a:prstGeom prst="rect">
            <a:avLst/>
          </a:prstGeom>
          <a:noFill/>
        </p:spPr>
        <p:txBody>
          <a:bodyPr anchor="ctr"/>
          <a:lstStyle>
            <a:lvl1pPr marL="0" indent="0" algn="ctr">
              <a:buNone/>
              <a:defRPr/>
            </a:lvl1pPr>
          </a:lstStyle>
          <a:p>
            <a:r>
              <a:rPr lang="en-US"/>
              <a:t>Click icon to add picture</a:t>
            </a:r>
            <a:endParaRPr lang="en-GB" dirty="0"/>
          </a:p>
        </p:txBody>
      </p:sp>
      <p:sp>
        <p:nvSpPr>
          <p:cNvPr id="13" name="Bildplatzhalter 2"/>
          <p:cNvSpPr>
            <a:spLocks noGrp="1"/>
          </p:cNvSpPr>
          <p:nvPr>
            <p:ph type="pic" sz="quarter" idx="23"/>
          </p:nvPr>
        </p:nvSpPr>
        <p:spPr>
          <a:xfrm>
            <a:off x="4788001" y="1332000"/>
            <a:ext cx="4067175" cy="1260000"/>
          </a:xfrm>
          <a:prstGeom prst="rect">
            <a:avLst/>
          </a:prstGeom>
          <a:noFill/>
        </p:spPr>
        <p:txBody>
          <a:bodyPr anchor="ctr"/>
          <a:lstStyle>
            <a:lvl1pPr marL="0" indent="0" algn="ctr">
              <a:buNone/>
              <a:defRPr/>
            </a:lvl1pPr>
          </a:lstStyle>
          <a:p>
            <a:r>
              <a:rPr lang="en-US"/>
              <a:t>Click icon to add picture</a:t>
            </a:r>
            <a:endParaRPr lang="en-GB" dirty="0"/>
          </a:p>
        </p:txBody>
      </p:sp>
      <p:sp>
        <p:nvSpPr>
          <p:cNvPr id="14" name="Text Placeholder 6"/>
          <p:cNvSpPr>
            <a:spLocks noGrp="1"/>
          </p:cNvSpPr>
          <p:nvPr>
            <p:ph type="body" sz="quarter" idx="31"/>
          </p:nvPr>
        </p:nvSpPr>
        <p:spPr>
          <a:xfrm>
            <a:off x="575554" y="2736000"/>
            <a:ext cx="4068453" cy="3765600"/>
          </a:xfrm>
        </p:spPr>
        <p:txBody>
          <a:bodyPr/>
          <a:lstStyle>
            <a:lvl1pPr marL="0" indent="0">
              <a:buFont typeface="Arial" pitchFamily="34" charset="0"/>
              <a:buNone/>
              <a:defRPr/>
            </a:lvl1pPr>
            <a:lvl2pPr marL="3175" indent="0">
              <a:buNone/>
              <a:defRPr/>
            </a:lvl2pPr>
            <a:lvl3pPr marL="0" indent="0">
              <a:buNone/>
              <a:tabLst/>
              <a:defRPr/>
            </a:lvl3pPr>
            <a:lvl4pPr marL="0" indent="0">
              <a:buNone/>
              <a:defRPr/>
            </a:lvl4pPr>
            <a:lvl5pPr marL="1080000" indent="0">
              <a:buNone/>
              <a:defRPr/>
            </a:lvl5pPr>
          </a:lstStyle>
          <a:p>
            <a:pPr lvl="0"/>
            <a:r>
              <a:rPr lang="en-US"/>
              <a:t>Click to edit Master text styles</a:t>
            </a:r>
          </a:p>
          <a:p>
            <a:pPr lvl="1"/>
            <a:r>
              <a:rPr lang="en-US"/>
              <a:t>Second level</a:t>
            </a:r>
          </a:p>
        </p:txBody>
      </p:sp>
      <p:sp>
        <p:nvSpPr>
          <p:cNvPr id="15" name="Text Placeholder 6"/>
          <p:cNvSpPr>
            <a:spLocks noGrp="1"/>
          </p:cNvSpPr>
          <p:nvPr>
            <p:ph type="body" sz="quarter" idx="32"/>
          </p:nvPr>
        </p:nvSpPr>
        <p:spPr>
          <a:xfrm>
            <a:off x="4788024" y="2736000"/>
            <a:ext cx="4067976" cy="3765600"/>
          </a:xfrm>
        </p:spPr>
        <p:txBody>
          <a:bodyPr/>
          <a:lstStyle>
            <a:lvl1pPr marL="0" indent="0">
              <a:buFont typeface="Arial" pitchFamily="34" charset="0"/>
              <a:buNone/>
              <a:defRPr/>
            </a:lvl1pPr>
            <a:lvl2pPr marL="3175" indent="0">
              <a:buNone/>
              <a:defRPr/>
            </a:lvl2pPr>
            <a:lvl3pPr marL="0" indent="0">
              <a:buNone/>
              <a:tabLst/>
              <a:defRPr/>
            </a:lvl3pPr>
            <a:lvl4pPr marL="0" indent="0">
              <a:buNone/>
              <a:defRPr/>
            </a:lvl4pPr>
            <a:lvl5pPr marL="1080000" indent="0">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9136541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Text in 3 Column">
    <p:spTree>
      <p:nvGrpSpPr>
        <p:cNvPr id="1" name=""/>
        <p:cNvGrpSpPr/>
        <p:nvPr/>
      </p:nvGrpSpPr>
      <p:grpSpPr>
        <a:xfrm>
          <a:off x="0" y="0"/>
          <a:ext cx="0" cy="0"/>
          <a:chOff x="0" y="0"/>
          <a:chExt cx="0" cy="0"/>
        </a:xfrm>
      </p:grpSpPr>
      <p:sp>
        <p:nvSpPr>
          <p:cNvPr id="3" name="Footer Placeholder 2"/>
          <p:cNvSpPr>
            <a:spLocks noGrp="1"/>
          </p:cNvSpPr>
          <p:nvPr>
            <p:ph type="ftr" sz="quarter" idx="29"/>
          </p:nvPr>
        </p:nvSpPr>
        <p:spPr/>
        <p:txBody>
          <a:bodyPr/>
          <a:lstStyle/>
          <a:p>
            <a:r>
              <a:rPr lang="en-GB"/>
              <a:t>FIFA Referees Committee</a:t>
            </a:r>
            <a:endParaRPr lang="en-GB" dirty="0"/>
          </a:p>
        </p:txBody>
      </p:sp>
      <p:sp>
        <p:nvSpPr>
          <p:cNvPr id="6" name="Slide Number Placeholder 5"/>
          <p:cNvSpPr>
            <a:spLocks noGrp="1"/>
          </p:cNvSpPr>
          <p:nvPr>
            <p:ph type="sldNum" sz="quarter" idx="30"/>
          </p:nvPr>
        </p:nvSpPr>
        <p:spPr/>
        <p:txBody>
          <a:bodyPr/>
          <a:lstStyle/>
          <a:p>
            <a:fld id="{BCC574E5-598D-4C19-A93D-1F2ADF65AC13}" type="slidenum">
              <a:rPr lang="en-GB" smtClean="0"/>
              <a:pPr/>
              <a:t>‹#›</a:t>
            </a:fld>
            <a:endParaRPr lang="en-GB"/>
          </a:p>
        </p:txBody>
      </p:sp>
      <p:sp>
        <p:nvSpPr>
          <p:cNvPr id="4" name="Title 3"/>
          <p:cNvSpPr>
            <a:spLocks noGrp="1"/>
          </p:cNvSpPr>
          <p:nvPr>
            <p:ph type="title" hasCustomPrompt="1"/>
          </p:nvPr>
        </p:nvSpPr>
        <p:spPr/>
        <p:txBody>
          <a:bodyPr/>
          <a:lstStyle/>
          <a:p>
            <a:r>
              <a:rPr lang="en-US" dirty="0"/>
              <a:t>Click to edit Title</a:t>
            </a:r>
            <a:endParaRPr lang="en-GB" dirty="0"/>
          </a:p>
        </p:txBody>
      </p:sp>
      <p:sp>
        <p:nvSpPr>
          <p:cNvPr id="14" name="Bildplatzhalter 2"/>
          <p:cNvSpPr>
            <a:spLocks noGrp="1"/>
          </p:cNvSpPr>
          <p:nvPr>
            <p:ph type="pic" sz="quarter" idx="13"/>
          </p:nvPr>
        </p:nvSpPr>
        <p:spPr>
          <a:xfrm>
            <a:off x="575555" y="1332000"/>
            <a:ext cx="4067883" cy="1260000"/>
          </a:xfrm>
          <a:prstGeom prst="rect">
            <a:avLst/>
          </a:prstGeom>
          <a:noFill/>
        </p:spPr>
        <p:txBody>
          <a:bodyPr anchor="ctr"/>
          <a:lstStyle>
            <a:lvl1pPr marL="0" indent="0" algn="ctr">
              <a:buNone/>
              <a:defRPr/>
            </a:lvl1pPr>
          </a:lstStyle>
          <a:p>
            <a:r>
              <a:rPr lang="en-US"/>
              <a:t>Click icon to add picture</a:t>
            </a:r>
            <a:endParaRPr lang="en-GB" dirty="0"/>
          </a:p>
        </p:txBody>
      </p:sp>
      <p:sp>
        <p:nvSpPr>
          <p:cNvPr id="15" name="Bildplatzhalter 2"/>
          <p:cNvSpPr>
            <a:spLocks noGrp="1"/>
          </p:cNvSpPr>
          <p:nvPr>
            <p:ph type="pic" sz="quarter" idx="25"/>
          </p:nvPr>
        </p:nvSpPr>
        <p:spPr>
          <a:xfrm>
            <a:off x="4787852" y="1332000"/>
            <a:ext cx="1962000" cy="1260000"/>
          </a:xfrm>
          <a:prstGeom prst="rect">
            <a:avLst/>
          </a:prstGeom>
          <a:noFill/>
        </p:spPr>
        <p:txBody>
          <a:bodyPr anchor="ctr"/>
          <a:lstStyle>
            <a:lvl1pPr marL="0" indent="0" algn="ctr">
              <a:buNone/>
              <a:defRPr/>
            </a:lvl1pPr>
          </a:lstStyle>
          <a:p>
            <a:r>
              <a:rPr lang="en-US"/>
              <a:t>Click icon to add picture</a:t>
            </a:r>
            <a:endParaRPr lang="en-GB" dirty="0"/>
          </a:p>
        </p:txBody>
      </p:sp>
      <p:sp>
        <p:nvSpPr>
          <p:cNvPr id="16" name="Bildplatzhalter 2"/>
          <p:cNvSpPr>
            <a:spLocks noGrp="1"/>
          </p:cNvSpPr>
          <p:nvPr>
            <p:ph type="pic" sz="quarter" idx="27"/>
          </p:nvPr>
        </p:nvSpPr>
        <p:spPr>
          <a:xfrm>
            <a:off x="6894000" y="1332000"/>
            <a:ext cx="1962000" cy="1260000"/>
          </a:xfrm>
          <a:prstGeom prst="rect">
            <a:avLst/>
          </a:prstGeom>
          <a:noFill/>
        </p:spPr>
        <p:txBody>
          <a:bodyPr anchor="ctr"/>
          <a:lstStyle>
            <a:lvl1pPr marL="0" indent="0" algn="ctr">
              <a:buNone/>
              <a:defRPr/>
            </a:lvl1pPr>
          </a:lstStyle>
          <a:p>
            <a:r>
              <a:rPr lang="en-US"/>
              <a:t>Click icon to add picture</a:t>
            </a:r>
            <a:endParaRPr lang="en-GB" dirty="0"/>
          </a:p>
        </p:txBody>
      </p:sp>
      <p:sp>
        <p:nvSpPr>
          <p:cNvPr id="17" name="Text Placeholder 6"/>
          <p:cNvSpPr>
            <a:spLocks noGrp="1"/>
          </p:cNvSpPr>
          <p:nvPr>
            <p:ph type="body" sz="quarter" idx="31"/>
          </p:nvPr>
        </p:nvSpPr>
        <p:spPr>
          <a:xfrm>
            <a:off x="575554" y="2736000"/>
            <a:ext cx="4068453" cy="3765600"/>
          </a:xfrm>
        </p:spPr>
        <p:txBody>
          <a:bodyPr/>
          <a:lstStyle>
            <a:lvl1pPr marL="0" indent="0">
              <a:buFont typeface="Arial" pitchFamily="34" charset="0"/>
              <a:buNone/>
              <a:defRPr/>
            </a:lvl1pPr>
            <a:lvl2pPr marL="3175" indent="0">
              <a:buNone/>
              <a:defRPr/>
            </a:lvl2pPr>
            <a:lvl3pPr marL="0" indent="0">
              <a:buNone/>
              <a:tabLst/>
              <a:defRPr/>
            </a:lvl3pPr>
            <a:lvl4pPr marL="0" indent="0">
              <a:buNone/>
              <a:defRPr/>
            </a:lvl4pPr>
            <a:lvl5pPr marL="1080000" indent="0">
              <a:buNone/>
              <a:defRPr/>
            </a:lvl5pPr>
          </a:lstStyle>
          <a:p>
            <a:pPr lvl="0"/>
            <a:r>
              <a:rPr lang="en-US"/>
              <a:t>Click to edit Master text styles</a:t>
            </a:r>
          </a:p>
          <a:p>
            <a:pPr lvl="1"/>
            <a:r>
              <a:rPr lang="en-US"/>
              <a:t>Second level</a:t>
            </a:r>
          </a:p>
        </p:txBody>
      </p:sp>
      <p:sp>
        <p:nvSpPr>
          <p:cNvPr id="18" name="Text Placeholder 6"/>
          <p:cNvSpPr>
            <a:spLocks noGrp="1"/>
          </p:cNvSpPr>
          <p:nvPr>
            <p:ph type="body" sz="quarter" idx="32"/>
          </p:nvPr>
        </p:nvSpPr>
        <p:spPr>
          <a:xfrm>
            <a:off x="6894000" y="2736000"/>
            <a:ext cx="1962000" cy="3765600"/>
          </a:xfrm>
        </p:spPr>
        <p:txBody>
          <a:bodyPr/>
          <a:lstStyle>
            <a:lvl1pPr marL="0" indent="0">
              <a:buFont typeface="Arial" pitchFamily="34" charset="0"/>
              <a:buNone/>
              <a:defRPr/>
            </a:lvl1pPr>
            <a:lvl2pPr marL="3175" indent="0">
              <a:buNone/>
              <a:defRPr/>
            </a:lvl2pPr>
            <a:lvl3pPr marL="0" indent="0">
              <a:buNone/>
              <a:tabLst/>
              <a:defRPr/>
            </a:lvl3pPr>
            <a:lvl4pPr marL="0" indent="0">
              <a:buNone/>
              <a:defRPr/>
            </a:lvl4pPr>
            <a:lvl5pPr marL="1080000" indent="0">
              <a:buNone/>
              <a:defRPr/>
            </a:lvl5pPr>
          </a:lstStyle>
          <a:p>
            <a:pPr lvl="0"/>
            <a:r>
              <a:rPr lang="en-US"/>
              <a:t>Click to edit Master text styles</a:t>
            </a:r>
          </a:p>
          <a:p>
            <a:pPr lvl="1"/>
            <a:r>
              <a:rPr lang="en-US"/>
              <a:t>Second level</a:t>
            </a:r>
          </a:p>
        </p:txBody>
      </p:sp>
      <p:sp>
        <p:nvSpPr>
          <p:cNvPr id="19" name="Text Placeholder 6"/>
          <p:cNvSpPr>
            <a:spLocks noGrp="1"/>
          </p:cNvSpPr>
          <p:nvPr>
            <p:ph type="body" sz="quarter" idx="33"/>
          </p:nvPr>
        </p:nvSpPr>
        <p:spPr>
          <a:xfrm>
            <a:off x="4787851" y="2736000"/>
            <a:ext cx="1962000" cy="3765600"/>
          </a:xfrm>
        </p:spPr>
        <p:txBody>
          <a:bodyPr/>
          <a:lstStyle>
            <a:lvl1pPr marL="0" indent="0">
              <a:buFont typeface="Arial" pitchFamily="34" charset="0"/>
              <a:buNone/>
              <a:defRPr/>
            </a:lvl1pPr>
            <a:lvl2pPr marL="3175" indent="0">
              <a:buNone/>
              <a:defRPr/>
            </a:lvl2pPr>
            <a:lvl3pPr marL="0" indent="0">
              <a:buNone/>
              <a:tabLst/>
              <a:defRPr/>
            </a:lvl3pPr>
            <a:lvl4pPr marL="0" indent="0">
              <a:buNone/>
              <a:defRPr/>
            </a:lvl4pPr>
            <a:lvl5pPr marL="1080000" indent="0">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5157271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GB"/>
              <a:t>FIFA Referees Committee</a:t>
            </a:r>
            <a:endParaRPr lang="en-GB" dirty="0"/>
          </a:p>
        </p:txBody>
      </p:sp>
      <p:sp>
        <p:nvSpPr>
          <p:cNvPr id="6" name="Slide Number Placeholder 5"/>
          <p:cNvSpPr>
            <a:spLocks noGrp="1"/>
          </p:cNvSpPr>
          <p:nvPr>
            <p:ph type="sldNum" sz="quarter" idx="11"/>
          </p:nvPr>
        </p:nvSpPr>
        <p:spPr/>
        <p:txBody>
          <a:bodyPr/>
          <a:lstStyle/>
          <a:p>
            <a:fld id="{BCC574E5-598D-4C19-A93D-1F2ADF65AC13}" type="slidenum">
              <a:rPr lang="en-GB" smtClean="0"/>
              <a:pPr/>
              <a:t>‹#›</a:t>
            </a:fld>
            <a:endParaRPr lang="en-GB"/>
          </a:p>
        </p:txBody>
      </p:sp>
      <p:sp>
        <p:nvSpPr>
          <p:cNvPr id="2" name="Title 1"/>
          <p:cNvSpPr>
            <a:spLocks noGrp="1"/>
          </p:cNvSpPr>
          <p:nvPr>
            <p:ph type="title" hasCustomPrompt="1"/>
          </p:nvPr>
        </p:nvSpPr>
        <p:spPr/>
        <p:txBody>
          <a:bodyPr/>
          <a:lstStyle/>
          <a:p>
            <a:r>
              <a:rPr lang="en-US" dirty="0"/>
              <a:t>Click to edit Title</a:t>
            </a:r>
            <a:endParaRPr lang="en-GB" dirty="0"/>
          </a:p>
        </p:txBody>
      </p:sp>
    </p:spTree>
    <p:extLst>
      <p:ext uri="{BB962C8B-B14F-4D97-AF65-F5344CB8AC3E}">
        <p14:creationId xmlns:p14="http://schemas.microsoft.com/office/powerpoint/2010/main" val="11675529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a:t>FIFA Referees Committee</a:t>
            </a:r>
            <a:endParaRPr lang="en-GB" dirty="0"/>
          </a:p>
        </p:txBody>
      </p:sp>
      <p:sp>
        <p:nvSpPr>
          <p:cNvPr id="5" name="Slide Number Placeholder 4"/>
          <p:cNvSpPr>
            <a:spLocks noGrp="1"/>
          </p:cNvSpPr>
          <p:nvPr>
            <p:ph type="sldNum" sz="quarter" idx="11"/>
          </p:nvPr>
        </p:nvSpPr>
        <p:spPr/>
        <p:txBody>
          <a:bodyPr/>
          <a:lstStyle/>
          <a:p>
            <a:fld id="{BCC574E5-598D-4C19-A93D-1F2ADF65AC13}" type="slidenum">
              <a:rPr lang="en-GB" smtClean="0"/>
              <a:pPr/>
              <a:t>‹#›</a:t>
            </a:fld>
            <a:endParaRPr lang="en-GB"/>
          </a:p>
        </p:txBody>
      </p:sp>
    </p:spTree>
    <p:extLst>
      <p:ext uri="{BB962C8B-B14F-4D97-AF65-F5344CB8AC3E}">
        <p14:creationId xmlns:p14="http://schemas.microsoft.com/office/powerpoint/2010/main" val="2046658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3" name="Footer Placeholder 2"/>
          <p:cNvSpPr>
            <a:spLocks noGrp="1"/>
          </p:cNvSpPr>
          <p:nvPr>
            <p:ph type="ftr" sz="quarter" idx="35"/>
          </p:nvPr>
        </p:nvSpPr>
        <p:spPr/>
        <p:txBody>
          <a:bodyPr/>
          <a:lstStyle/>
          <a:p>
            <a:r>
              <a:rPr lang="en-GB"/>
              <a:t>FIFA Referees Committee</a:t>
            </a:r>
            <a:endParaRPr lang="en-GB" dirty="0"/>
          </a:p>
        </p:txBody>
      </p:sp>
      <p:sp>
        <p:nvSpPr>
          <p:cNvPr id="5" name="Slide Number Placeholder 4"/>
          <p:cNvSpPr>
            <a:spLocks noGrp="1"/>
          </p:cNvSpPr>
          <p:nvPr>
            <p:ph type="sldNum" sz="quarter" idx="36"/>
          </p:nvPr>
        </p:nvSpPr>
        <p:spPr/>
        <p:txBody>
          <a:bodyPr/>
          <a:lstStyle/>
          <a:p>
            <a:fld id="{BCC574E5-598D-4C19-A93D-1F2ADF65AC13}" type="slidenum">
              <a:rPr lang="en-GB" smtClean="0"/>
              <a:pPr/>
              <a:t>‹#›</a:t>
            </a:fld>
            <a:endParaRPr lang="en-GB"/>
          </a:p>
        </p:txBody>
      </p:sp>
      <p:sp>
        <p:nvSpPr>
          <p:cNvPr id="13" name="Picture Placeholder 3"/>
          <p:cNvSpPr>
            <a:spLocks noGrp="1"/>
          </p:cNvSpPr>
          <p:nvPr>
            <p:ph type="pic" sz="quarter" idx="37"/>
          </p:nvPr>
        </p:nvSpPr>
        <p:spPr>
          <a:xfrm>
            <a:off x="4788000" y="773999"/>
            <a:ext cx="4068000" cy="1800000"/>
          </a:xfrm>
        </p:spPr>
        <p:txBody>
          <a:bodyPr anchor="ctr"/>
          <a:lstStyle>
            <a:lvl1pPr marL="0" indent="0" algn="ctr">
              <a:buNone/>
              <a:defRPr/>
            </a:lvl1pPr>
          </a:lstStyle>
          <a:p>
            <a:r>
              <a:rPr lang="en-US"/>
              <a:t>Click icon to add picture</a:t>
            </a:r>
            <a:endParaRPr lang="en-GB" dirty="0"/>
          </a:p>
        </p:txBody>
      </p:sp>
      <p:sp>
        <p:nvSpPr>
          <p:cNvPr id="17" name="Picture Placeholder 3"/>
          <p:cNvSpPr>
            <a:spLocks noGrp="1"/>
          </p:cNvSpPr>
          <p:nvPr>
            <p:ph type="pic" sz="quarter" idx="38"/>
          </p:nvPr>
        </p:nvSpPr>
        <p:spPr>
          <a:xfrm>
            <a:off x="576000" y="773999"/>
            <a:ext cx="4068000" cy="3744000"/>
          </a:xfrm>
        </p:spPr>
        <p:txBody>
          <a:bodyPr anchor="ctr"/>
          <a:lstStyle>
            <a:lvl1pPr marL="0" indent="0" algn="ctr">
              <a:buNone/>
              <a:defRPr/>
            </a:lvl1pPr>
          </a:lstStyle>
          <a:p>
            <a:r>
              <a:rPr lang="en-US"/>
              <a:t>Click icon to add picture</a:t>
            </a:r>
            <a:endParaRPr lang="en-GB" dirty="0"/>
          </a:p>
        </p:txBody>
      </p:sp>
      <p:sp>
        <p:nvSpPr>
          <p:cNvPr id="18" name="Picture Placeholder 3"/>
          <p:cNvSpPr>
            <a:spLocks noGrp="1"/>
          </p:cNvSpPr>
          <p:nvPr>
            <p:ph type="pic" sz="quarter" idx="39"/>
          </p:nvPr>
        </p:nvSpPr>
        <p:spPr>
          <a:xfrm>
            <a:off x="4788000" y="2728799"/>
            <a:ext cx="1962000" cy="1800000"/>
          </a:xfrm>
        </p:spPr>
        <p:txBody>
          <a:bodyPr anchor="ctr"/>
          <a:lstStyle>
            <a:lvl1pPr marL="0" indent="0" algn="ctr">
              <a:buNone/>
              <a:defRPr/>
            </a:lvl1pPr>
          </a:lstStyle>
          <a:p>
            <a:r>
              <a:rPr lang="en-US"/>
              <a:t>Click icon to add picture</a:t>
            </a:r>
            <a:endParaRPr lang="en-GB" dirty="0"/>
          </a:p>
        </p:txBody>
      </p:sp>
      <p:sp>
        <p:nvSpPr>
          <p:cNvPr id="19" name="Picture Placeholder 3"/>
          <p:cNvSpPr>
            <a:spLocks noGrp="1"/>
          </p:cNvSpPr>
          <p:nvPr>
            <p:ph type="pic" sz="quarter" idx="40"/>
          </p:nvPr>
        </p:nvSpPr>
        <p:spPr>
          <a:xfrm>
            <a:off x="2682000" y="4683600"/>
            <a:ext cx="4068000" cy="1800000"/>
          </a:xfrm>
        </p:spPr>
        <p:txBody>
          <a:bodyPr anchor="ctr"/>
          <a:lstStyle>
            <a:lvl1pPr marL="0" indent="0" algn="ctr">
              <a:buNone/>
              <a:defRPr/>
            </a:lvl1pPr>
          </a:lstStyle>
          <a:p>
            <a:r>
              <a:rPr lang="en-US"/>
              <a:t>Click icon to add picture</a:t>
            </a:r>
            <a:endParaRPr lang="en-GB" dirty="0"/>
          </a:p>
        </p:txBody>
      </p:sp>
      <p:sp>
        <p:nvSpPr>
          <p:cNvPr id="20" name="Picture Placeholder 3"/>
          <p:cNvSpPr>
            <a:spLocks noGrp="1"/>
          </p:cNvSpPr>
          <p:nvPr>
            <p:ph type="pic" sz="quarter" idx="41"/>
          </p:nvPr>
        </p:nvSpPr>
        <p:spPr>
          <a:xfrm>
            <a:off x="576000" y="4683600"/>
            <a:ext cx="1962000" cy="1800000"/>
          </a:xfrm>
        </p:spPr>
        <p:txBody>
          <a:bodyPr anchor="ctr"/>
          <a:lstStyle>
            <a:lvl1pPr marL="0" indent="0" algn="ctr">
              <a:buNone/>
              <a:defRPr/>
            </a:lvl1pPr>
          </a:lstStyle>
          <a:p>
            <a:r>
              <a:rPr lang="en-US"/>
              <a:t>Click icon to add picture</a:t>
            </a:r>
            <a:endParaRPr lang="en-GB" dirty="0"/>
          </a:p>
        </p:txBody>
      </p:sp>
      <p:sp>
        <p:nvSpPr>
          <p:cNvPr id="21" name="Picture Placeholder 3"/>
          <p:cNvSpPr>
            <a:spLocks noGrp="1"/>
          </p:cNvSpPr>
          <p:nvPr>
            <p:ph type="pic" sz="quarter" idx="42"/>
          </p:nvPr>
        </p:nvSpPr>
        <p:spPr>
          <a:xfrm>
            <a:off x="6894000" y="2728798"/>
            <a:ext cx="1962000" cy="3744000"/>
          </a:xfrm>
        </p:spPr>
        <p:txBody>
          <a:bodyPr anchor="ctr"/>
          <a:lstStyle>
            <a:lvl1pPr marL="0" indent="0" algn="ctr">
              <a:buNone/>
              <a:defRPr/>
            </a:lvl1pPr>
          </a:lstStyle>
          <a:p>
            <a:r>
              <a:rPr lang="en-US"/>
              <a:t>Click icon to add picture</a:t>
            </a:r>
            <a:endParaRPr lang="en-GB" dirty="0"/>
          </a:p>
        </p:txBody>
      </p:sp>
    </p:spTree>
    <p:extLst>
      <p:ext uri="{BB962C8B-B14F-4D97-AF65-F5344CB8AC3E}">
        <p14:creationId xmlns:p14="http://schemas.microsoft.com/office/powerpoint/2010/main" val="39154206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 collage with Title">
    <p:spTree>
      <p:nvGrpSpPr>
        <p:cNvPr id="1" name=""/>
        <p:cNvGrpSpPr/>
        <p:nvPr/>
      </p:nvGrpSpPr>
      <p:grpSpPr>
        <a:xfrm>
          <a:off x="0" y="0"/>
          <a:ext cx="0" cy="0"/>
          <a:chOff x="0" y="0"/>
          <a:chExt cx="0" cy="0"/>
        </a:xfrm>
      </p:grpSpPr>
      <p:sp>
        <p:nvSpPr>
          <p:cNvPr id="3" name="Footer Placeholder 2"/>
          <p:cNvSpPr>
            <a:spLocks noGrp="1"/>
          </p:cNvSpPr>
          <p:nvPr>
            <p:ph type="ftr" sz="quarter" idx="35"/>
          </p:nvPr>
        </p:nvSpPr>
        <p:spPr/>
        <p:txBody>
          <a:bodyPr/>
          <a:lstStyle/>
          <a:p>
            <a:r>
              <a:rPr lang="en-GB"/>
              <a:t>FIFA Referees Committee</a:t>
            </a:r>
            <a:endParaRPr lang="en-GB" dirty="0"/>
          </a:p>
        </p:txBody>
      </p:sp>
      <p:sp>
        <p:nvSpPr>
          <p:cNvPr id="5" name="Slide Number Placeholder 4"/>
          <p:cNvSpPr>
            <a:spLocks noGrp="1"/>
          </p:cNvSpPr>
          <p:nvPr>
            <p:ph type="sldNum" sz="quarter" idx="36"/>
          </p:nvPr>
        </p:nvSpPr>
        <p:spPr/>
        <p:txBody>
          <a:bodyPr/>
          <a:lstStyle/>
          <a:p>
            <a:fld id="{BCC574E5-598D-4C19-A93D-1F2ADF65AC13}" type="slidenum">
              <a:rPr lang="en-GB" smtClean="0"/>
              <a:pPr/>
              <a:t>‹#›</a:t>
            </a:fld>
            <a:endParaRPr lang="en-GB"/>
          </a:p>
        </p:txBody>
      </p:sp>
      <p:sp>
        <p:nvSpPr>
          <p:cNvPr id="13" name="Picture Placeholder 3"/>
          <p:cNvSpPr>
            <a:spLocks noGrp="1"/>
          </p:cNvSpPr>
          <p:nvPr>
            <p:ph type="pic" sz="quarter" idx="37"/>
          </p:nvPr>
        </p:nvSpPr>
        <p:spPr>
          <a:xfrm>
            <a:off x="4788000" y="1331999"/>
            <a:ext cx="4068000" cy="1620000"/>
          </a:xfrm>
        </p:spPr>
        <p:txBody>
          <a:bodyPr anchor="ctr"/>
          <a:lstStyle>
            <a:lvl1pPr marL="0" indent="0" algn="ctr">
              <a:buNone/>
              <a:defRPr/>
            </a:lvl1pPr>
          </a:lstStyle>
          <a:p>
            <a:r>
              <a:rPr lang="en-US"/>
              <a:t>Click icon to add picture</a:t>
            </a:r>
            <a:endParaRPr lang="en-GB" dirty="0"/>
          </a:p>
        </p:txBody>
      </p:sp>
      <p:sp>
        <p:nvSpPr>
          <p:cNvPr id="17" name="Picture Placeholder 3"/>
          <p:cNvSpPr>
            <a:spLocks noGrp="1"/>
          </p:cNvSpPr>
          <p:nvPr>
            <p:ph type="pic" sz="quarter" idx="38"/>
          </p:nvPr>
        </p:nvSpPr>
        <p:spPr>
          <a:xfrm>
            <a:off x="576000" y="1331999"/>
            <a:ext cx="4068000" cy="3384000"/>
          </a:xfrm>
        </p:spPr>
        <p:txBody>
          <a:bodyPr anchor="ctr"/>
          <a:lstStyle>
            <a:lvl1pPr marL="0" indent="0" algn="ctr">
              <a:buNone/>
              <a:defRPr/>
            </a:lvl1pPr>
          </a:lstStyle>
          <a:p>
            <a:r>
              <a:rPr lang="en-US"/>
              <a:t>Click icon to add picture</a:t>
            </a:r>
            <a:endParaRPr lang="en-GB" dirty="0"/>
          </a:p>
        </p:txBody>
      </p:sp>
      <p:sp>
        <p:nvSpPr>
          <p:cNvPr id="18" name="Picture Placeholder 3"/>
          <p:cNvSpPr>
            <a:spLocks noGrp="1"/>
          </p:cNvSpPr>
          <p:nvPr>
            <p:ph type="pic" sz="quarter" idx="39"/>
          </p:nvPr>
        </p:nvSpPr>
        <p:spPr>
          <a:xfrm>
            <a:off x="4788000" y="3099600"/>
            <a:ext cx="1962000" cy="1620000"/>
          </a:xfrm>
        </p:spPr>
        <p:txBody>
          <a:bodyPr anchor="ctr"/>
          <a:lstStyle>
            <a:lvl1pPr marL="0" indent="0" algn="ctr">
              <a:buNone/>
              <a:defRPr/>
            </a:lvl1pPr>
          </a:lstStyle>
          <a:p>
            <a:r>
              <a:rPr lang="en-US"/>
              <a:t>Click icon to add picture</a:t>
            </a:r>
            <a:endParaRPr lang="en-GB" dirty="0"/>
          </a:p>
        </p:txBody>
      </p:sp>
      <p:sp>
        <p:nvSpPr>
          <p:cNvPr id="19" name="Picture Placeholder 3"/>
          <p:cNvSpPr>
            <a:spLocks noGrp="1"/>
          </p:cNvSpPr>
          <p:nvPr>
            <p:ph type="pic" sz="quarter" idx="40"/>
          </p:nvPr>
        </p:nvSpPr>
        <p:spPr>
          <a:xfrm>
            <a:off x="2682000" y="4845600"/>
            <a:ext cx="4068000" cy="1638000"/>
          </a:xfrm>
        </p:spPr>
        <p:txBody>
          <a:bodyPr anchor="ctr"/>
          <a:lstStyle>
            <a:lvl1pPr marL="0" indent="0" algn="ctr">
              <a:buNone/>
              <a:defRPr/>
            </a:lvl1pPr>
          </a:lstStyle>
          <a:p>
            <a:r>
              <a:rPr lang="en-US"/>
              <a:t>Click icon to add picture</a:t>
            </a:r>
            <a:endParaRPr lang="en-GB" dirty="0"/>
          </a:p>
        </p:txBody>
      </p:sp>
      <p:sp>
        <p:nvSpPr>
          <p:cNvPr id="20" name="Picture Placeholder 3"/>
          <p:cNvSpPr>
            <a:spLocks noGrp="1"/>
          </p:cNvSpPr>
          <p:nvPr>
            <p:ph type="pic" sz="quarter" idx="41"/>
          </p:nvPr>
        </p:nvSpPr>
        <p:spPr>
          <a:xfrm>
            <a:off x="576000" y="4863600"/>
            <a:ext cx="1962000" cy="1620000"/>
          </a:xfrm>
        </p:spPr>
        <p:txBody>
          <a:bodyPr anchor="ctr"/>
          <a:lstStyle>
            <a:lvl1pPr marL="0" indent="0" algn="ctr">
              <a:buNone/>
              <a:defRPr/>
            </a:lvl1pPr>
          </a:lstStyle>
          <a:p>
            <a:r>
              <a:rPr lang="en-US"/>
              <a:t>Click icon to add picture</a:t>
            </a:r>
            <a:endParaRPr lang="en-GB" dirty="0"/>
          </a:p>
        </p:txBody>
      </p:sp>
      <p:sp>
        <p:nvSpPr>
          <p:cNvPr id="21" name="Picture Placeholder 3"/>
          <p:cNvSpPr>
            <a:spLocks noGrp="1"/>
          </p:cNvSpPr>
          <p:nvPr>
            <p:ph type="pic" sz="quarter" idx="42"/>
          </p:nvPr>
        </p:nvSpPr>
        <p:spPr>
          <a:xfrm>
            <a:off x="6894000" y="3099600"/>
            <a:ext cx="1962000" cy="3384000"/>
          </a:xfrm>
        </p:spPr>
        <p:txBody>
          <a:bodyPr anchor="ctr"/>
          <a:lstStyle>
            <a:lvl1pPr marL="0" indent="0" algn="ctr">
              <a:buNone/>
              <a:defRPr/>
            </a:lvl1pPr>
          </a:lstStyle>
          <a:p>
            <a:r>
              <a:rPr lang="en-US"/>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442172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タイトルとコンテンツ">
    <p:spTree>
      <p:nvGrpSpPr>
        <p:cNvPr id="1" name=""/>
        <p:cNvGrpSpPr/>
        <p:nvPr/>
      </p:nvGrpSpPr>
      <p:grpSpPr>
        <a:xfrm>
          <a:off x="0" y="0"/>
          <a:ext cx="0" cy="0"/>
          <a:chOff x="0" y="0"/>
          <a:chExt cx="0" cy="0"/>
        </a:xfrm>
      </p:grpSpPr>
      <p:sp>
        <p:nvSpPr>
          <p:cNvPr id="4" name="Title 3"/>
          <p:cNvSpPr>
            <a:spLocks noGrp="1" noChangeArrowheads="1"/>
          </p:cNvSpPr>
          <p:nvPr>
            <p:ph type="title"/>
          </p:nvPr>
        </p:nvSpPr>
        <p:spPr bwMode="auto">
          <a:xfrm>
            <a:off x="107504" y="116632"/>
            <a:ext cx="7344816" cy="10801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lvl="0"/>
            <a:r>
              <a:rPr lang="en-US" altLang="ja-JP" dirty="0"/>
              <a:t>Click to edit Master</a:t>
            </a:r>
          </a:p>
        </p:txBody>
      </p:sp>
      <p:sp>
        <p:nvSpPr>
          <p:cNvPr id="5" name="Content Placeholder 4"/>
          <p:cNvSpPr>
            <a:spLocks noGrp="1" noChangeArrowheads="1"/>
          </p:cNvSpPr>
          <p:nvPr>
            <p:ph idx="1"/>
          </p:nvPr>
        </p:nvSpPr>
        <p:spPr bwMode="auto">
          <a:xfrm>
            <a:off x="251173" y="1340470"/>
            <a:ext cx="8641655" cy="52568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lvl="0"/>
            <a:r>
              <a:rPr lang="en-US" altLang="ja-JP" noProof="0" dirty="0"/>
              <a:t>Click to edit Master text styles</a:t>
            </a:r>
          </a:p>
          <a:p>
            <a:pPr lvl="1"/>
            <a:r>
              <a:rPr lang="en-US" altLang="ja-JP" noProof="0" dirty="0"/>
              <a:t>Second level</a:t>
            </a:r>
          </a:p>
          <a:p>
            <a:pPr lvl="2"/>
            <a:r>
              <a:rPr lang="en-US" altLang="ja-JP" noProof="0" dirty="0"/>
              <a:t>Third level</a:t>
            </a:r>
          </a:p>
          <a:p>
            <a:pPr lvl="3"/>
            <a:r>
              <a:rPr lang="en-US" altLang="ja-JP" noProof="0" dirty="0"/>
              <a:t>Fourth level</a:t>
            </a:r>
          </a:p>
          <a:p>
            <a:pPr lvl="4"/>
            <a:r>
              <a:rPr lang="en-US" altLang="ja-JP" noProof="0" dirty="0"/>
              <a:t>Fifth level</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a:t>Klik om het opmaakprofiel van de modelondertitel te bewerken</a:t>
            </a:r>
            <a:endParaRPr lang="nl-BE"/>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86B541-C556-4A52-9D3C-AF6AC6A4F8A9}" type="slidenum">
              <a:rPr lang="en-US"/>
              <a:pPr>
                <a:defRPr/>
              </a:pPr>
              <a:t>‹#›</a:t>
            </a:fld>
            <a:endParaRPr lang="en-US"/>
          </a:p>
        </p:txBody>
      </p:sp>
    </p:spTree>
    <p:extLst>
      <p:ext uri="{BB962C8B-B14F-4D97-AF65-F5344CB8AC3E}">
        <p14:creationId xmlns:p14="http://schemas.microsoft.com/office/powerpoint/2010/main" val="2008645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p:bg>
      <p:bgPr>
        <a:solidFill>
          <a:schemeClr val="tx2"/>
        </a:solidFill>
        <a:effectLst/>
      </p:bgPr>
    </p:bg>
    <p:spTree>
      <p:nvGrpSpPr>
        <p:cNvPr id="1" name=""/>
        <p:cNvGrpSpPr/>
        <p:nvPr/>
      </p:nvGrpSpPr>
      <p:grpSpPr>
        <a:xfrm>
          <a:off x="0" y="0"/>
          <a:ext cx="0" cy="0"/>
          <a:chOff x="0" y="0"/>
          <a:chExt cx="0" cy="0"/>
        </a:xfrm>
      </p:grpSpPr>
      <p:sp>
        <p:nvSpPr>
          <p:cNvPr id="3" name="Titel 1"/>
          <p:cNvSpPr>
            <a:spLocks noGrp="1"/>
          </p:cNvSpPr>
          <p:nvPr>
            <p:ph type="ctrTitle"/>
          </p:nvPr>
        </p:nvSpPr>
        <p:spPr>
          <a:xfrm>
            <a:off x="5508000" y="1328400"/>
            <a:ext cx="3240000" cy="4584876"/>
          </a:xfrm>
          <a:prstGeom prst="rect">
            <a:avLst/>
          </a:prstGeom>
        </p:spPr>
        <p:txBody>
          <a:bodyPr anchor="ctr" anchorCtr="0">
            <a:noAutofit/>
          </a:bodyPr>
          <a:lstStyle>
            <a:lvl1pPr>
              <a:lnSpc>
                <a:spcPts val="3200"/>
              </a:lnSpc>
              <a:defRPr sz="3200" baseline="0">
                <a:solidFill>
                  <a:schemeClr val="bg1"/>
                </a:solidFill>
                <a:latin typeface="+mj-lt"/>
              </a:defRPr>
            </a:lvl1pPr>
          </a:lstStyle>
          <a:p>
            <a:r>
              <a:rPr lang="en-US" noProof="0"/>
              <a:t>Click to edit Master title style</a:t>
            </a:r>
            <a:endParaRPr lang="en-GB" noProof="0" dirty="0"/>
          </a:p>
        </p:txBody>
      </p:sp>
      <p:sp>
        <p:nvSpPr>
          <p:cNvPr id="10" name="Picture Placeholder 11"/>
          <p:cNvSpPr>
            <a:spLocks noGrp="1"/>
          </p:cNvSpPr>
          <p:nvPr>
            <p:ph type="pic" sz="quarter" idx="13"/>
          </p:nvPr>
        </p:nvSpPr>
        <p:spPr>
          <a:xfrm>
            <a:off x="-1811852" y="0"/>
            <a:ext cx="7241664" cy="6858000"/>
          </a:xfrm>
          <a:custGeom>
            <a:avLst/>
            <a:gdLst>
              <a:gd name="connsiteX0" fmla="*/ 0 w 7956788"/>
              <a:gd name="connsiteY0" fmla="*/ 6858000 h 6858000"/>
              <a:gd name="connsiteX1" fmla="*/ 2514623 w 7956788"/>
              <a:gd name="connsiteY1" fmla="*/ 0 h 6858000"/>
              <a:gd name="connsiteX2" fmla="*/ 7956788 w 7956788"/>
              <a:gd name="connsiteY2" fmla="*/ 0 h 6858000"/>
              <a:gd name="connsiteX3" fmla="*/ 5442165 w 7956788"/>
              <a:gd name="connsiteY3" fmla="*/ 6858000 h 6858000"/>
              <a:gd name="connsiteX4" fmla="*/ 0 w 7956788"/>
              <a:gd name="connsiteY4" fmla="*/ 6858000 h 6858000"/>
              <a:gd name="connsiteX0" fmla="*/ 0 w 5442188"/>
              <a:gd name="connsiteY0" fmla="*/ 6858000 h 6858000"/>
              <a:gd name="connsiteX1" fmla="*/ 23 w 5442188"/>
              <a:gd name="connsiteY1" fmla="*/ 0 h 6858000"/>
              <a:gd name="connsiteX2" fmla="*/ 5442188 w 5442188"/>
              <a:gd name="connsiteY2" fmla="*/ 0 h 6858000"/>
              <a:gd name="connsiteX3" fmla="*/ 2927565 w 5442188"/>
              <a:gd name="connsiteY3" fmla="*/ 6858000 h 6858000"/>
              <a:gd name="connsiteX4" fmla="*/ 0 w 5442188"/>
              <a:gd name="connsiteY4" fmla="*/ 6858000 h 6858000"/>
              <a:gd name="connsiteX0" fmla="*/ 0 w 5442188"/>
              <a:gd name="connsiteY0" fmla="*/ 6858000 h 6858000"/>
              <a:gd name="connsiteX1" fmla="*/ 23 w 5442188"/>
              <a:gd name="connsiteY1" fmla="*/ 0 h 6858000"/>
              <a:gd name="connsiteX2" fmla="*/ 5442188 w 5442188"/>
              <a:gd name="connsiteY2" fmla="*/ 0 h 6858000"/>
              <a:gd name="connsiteX3" fmla="*/ 3586039 w 5442188"/>
              <a:gd name="connsiteY3" fmla="*/ 6850876 h 6858000"/>
              <a:gd name="connsiteX4" fmla="*/ 0 w 5442188"/>
              <a:gd name="connsiteY4" fmla="*/ 6858000 h 6858000"/>
              <a:gd name="connsiteX0" fmla="*/ 0 w 5442188"/>
              <a:gd name="connsiteY0" fmla="*/ 6858000 h 7063915"/>
              <a:gd name="connsiteX1" fmla="*/ 23 w 5442188"/>
              <a:gd name="connsiteY1" fmla="*/ 0 h 7063915"/>
              <a:gd name="connsiteX2" fmla="*/ 5442188 w 5442188"/>
              <a:gd name="connsiteY2" fmla="*/ 0 h 7063915"/>
              <a:gd name="connsiteX3" fmla="*/ 3865187 w 5442188"/>
              <a:gd name="connsiteY3" fmla="*/ 7063915 h 7063915"/>
              <a:gd name="connsiteX4" fmla="*/ 0 w 5442188"/>
              <a:gd name="connsiteY4" fmla="*/ 6858000 h 7063915"/>
              <a:gd name="connsiteX0" fmla="*/ 0 w 5442188"/>
              <a:gd name="connsiteY0" fmla="*/ 6858000 h 6858000"/>
              <a:gd name="connsiteX1" fmla="*/ 23 w 5442188"/>
              <a:gd name="connsiteY1" fmla="*/ 0 h 6858000"/>
              <a:gd name="connsiteX2" fmla="*/ 5442188 w 5442188"/>
              <a:gd name="connsiteY2" fmla="*/ 0 h 6858000"/>
              <a:gd name="connsiteX3" fmla="*/ 3360257 w 5442188"/>
              <a:gd name="connsiteY3" fmla="*/ 6260929 h 6858000"/>
              <a:gd name="connsiteX4" fmla="*/ 0 w 5442188"/>
              <a:gd name="connsiteY4" fmla="*/ 6858000 h 6858000"/>
              <a:gd name="connsiteX0" fmla="*/ 0 w 5442188"/>
              <a:gd name="connsiteY0" fmla="*/ 6858000 h 6858000"/>
              <a:gd name="connsiteX1" fmla="*/ 23 w 5442188"/>
              <a:gd name="connsiteY1" fmla="*/ 0 h 6858000"/>
              <a:gd name="connsiteX2" fmla="*/ 5442188 w 5442188"/>
              <a:gd name="connsiteY2" fmla="*/ 0 h 6858000"/>
              <a:gd name="connsiteX3" fmla="*/ 3586037 w 5442188"/>
              <a:gd name="connsiteY3" fmla="*/ 6856339 h 6858000"/>
              <a:gd name="connsiteX4" fmla="*/ 0 w 5442188"/>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2188" h="6858000">
                <a:moveTo>
                  <a:pt x="0" y="6858000"/>
                </a:moveTo>
                <a:cubicBezTo>
                  <a:pt x="8" y="4572000"/>
                  <a:pt x="15" y="2286000"/>
                  <a:pt x="23" y="0"/>
                </a:cubicBezTo>
                <a:lnTo>
                  <a:pt x="5442188" y="0"/>
                </a:lnTo>
                <a:lnTo>
                  <a:pt x="3586037" y="6856339"/>
                </a:lnTo>
                <a:lnTo>
                  <a:pt x="0" y="6858000"/>
                </a:lnTo>
                <a:close/>
              </a:path>
            </a:pathLst>
          </a:custGeom>
          <a:solidFill>
            <a:schemeClr val="tx2"/>
          </a:solidFill>
          <a:effectLst>
            <a:outerShdw blurRad="254000" dist="38100" algn="l" rotWithShape="0">
              <a:prstClr val="black">
                <a:alpha val="50000"/>
              </a:prstClr>
            </a:outerShdw>
          </a:effectLst>
        </p:spPr>
        <p:txBody>
          <a:bodyPr anchor="ctr"/>
          <a:lstStyle>
            <a:lvl1pPr marL="0" indent="0" algn="ctr">
              <a:buNone/>
              <a:defRPr>
                <a:solidFill>
                  <a:schemeClr val="bg1"/>
                </a:solidFill>
              </a:defRPr>
            </a:lvl1pPr>
          </a:lstStyle>
          <a:p>
            <a:r>
              <a:rPr lang="en-US"/>
              <a:t>Click icon to add picture</a:t>
            </a:r>
            <a:endParaRPr lang="en-GB" dirty="0"/>
          </a:p>
        </p:txBody>
      </p:sp>
      <p:sp>
        <p:nvSpPr>
          <p:cNvPr id="2" name="Footer Placeholder 1"/>
          <p:cNvSpPr>
            <a:spLocks noGrp="1"/>
          </p:cNvSpPr>
          <p:nvPr>
            <p:ph type="ftr" sz="quarter" idx="14"/>
          </p:nvPr>
        </p:nvSpPr>
        <p:spPr/>
        <p:txBody>
          <a:bodyPr/>
          <a:lstStyle>
            <a:lvl1pPr>
              <a:defRPr>
                <a:solidFill>
                  <a:schemeClr val="bg1"/>
                </a:solidFill>
              </a:defRPr>
            </a:lvl1pPr>
          </a:lstStyle>
          <a:p>
            <a:r>
              <a:rPr lang="en-GB"/>
              <a:t>FIFA Referees Committee</a:t>
            </a:r>
            <a:endParaRPr lang="en-GB" dirty="0"/>
          </a:p>
        </p:txBody>
      </p:sp>
      <p:sp>
        <p:nvSpPr>
          <p:cNvPr id="4" name="Slide Number Placeholder 3"/>
          <p:cNvSpPr>
            <a:spLocks noGrp="1"/>
          </p:cNvSpPr>
          <p:nvPr>
            <p:ph type="sldNum" sz="quarter" idx="15"/>
          </p:nvPr>
        </p:nvSpPr>
        <p:spPr/>
        <p:txBody>
          <a:bodyPr/>
          <a:lstStyle>
            <a:lvl1pPr>
              <a:defRPr>
                <a:solidFill>
                  <a:schemeClr val="bg1"/>
                </a:solidFill>
              </a:defRPr>
            </a:lvl1pPr>
          </a:lstStyle>
          <a:p>
            <a:fld id="{BCC574E5-598D-4C19-A93D-1F2ADF65AC13}" type="slidenum">
              <a:rPr lang="en-GB" smtClean="0"/>
              <a:pPr/>
              <a:t>‹#›</a:t>
            </a:fld>
            <a:endParaRPr lang="en-GB"/>
          </a:p>
        </p:txBody>
      </p:sp>
      <p:cxnSp>
        <p:nvCxnSpPr>
          <p:cNvPr id="14" name="Straight Connector 13"/>
          <p:cNvCxnSpPr/>
          <p:nvPr userDrawn="1"/>
        </p:nvCxnSpPr>
        <p:spPr>
          <a:xfrm rot="1200000">
            <a:off x="8616312" y="6555600"/>
            <a:ext cx="0" cy="324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Parallelogram 8"/>
          <p:cNvSpPr/>
          <p:nvPr userDrawn="1"/>
        </p:nvSpPr>
        <p:spPr>
          <a:xfrm>
            <a:off x="7380000" y="-3600"/>
            <a:ext cx="1296000" cy="648000"/>
          </a:xfrm>
          <a:prstGeom prst="parallelogram">
            <a:avLst>
              <a:gd name="adj" fmla="val 35731"/>
            </a:avLst>
          </a:prstGeom>
          <a:solidFill>
            <a:schemeClr val="tx2"/>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68000" y="198000"/>
            <a:ext cx="726949" cy="240288"/>
          </a:xfrm>
          <a:prstGeom prst="rect">
            <a:avLst/>
          </a:prstGeom>
        </p:spPr>
      </p:pic>
    </p:spTree>
    <p:extLst>
      <p:ext uri="{BB962C8B-B14F-4D97-AF65-F5344CB8AC3E}">
        <p14:creationId xmlns:p14="http://schemas.microsoft.com/office/powerpoint/2010/main" val="783865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p:spTree>
      <p:nvGrpSpPr>
        <p:cNvPr id="1" name=""/>
        <p:cNvGrpSpPr/>
        <p:nvPr/>
      </p:nvGrpSpPr>
      <p:grpSpPr>
        <a:xfrm>
          <a:off x="0" y="0"/>
          <a:ext cx="0" cy="0"/>
          <a:chOff x="0" y="0"/>
          <a:chExt cx="0" cy="0"/>
        </a:xfrm>
      </p:grpSpPr>
      <p:sp>
        <p:nvSpPr>
          <p:cNvPr id="9" name="Content Placeholder 8"/>
          <p:cNvSpPr>
            <a:spLocks noGrp="1"/>
          </p:cNvSpPr>
          <p:nvPr>
            <p:ph sz="quarter" idx="12"/>
          </p:nvPr>
        </p:nvSpPr>
        <p:spPr>
          <a:xfrm>
            <a:off x="576000" y="774000"/>
            <a:ext cx="8280000" cy="56736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 name="Footer Placeholder 1"/>
          <p:cNvSpPr>
            <a:spLocks noGrp="1"/>
          </p:cNvSpPr>
          <p:nvPr>
            <p:ph type="ftr" sz="quarter" idx="13"/>
          </p:nvPr>
        </p:nvSpPr>
        <p:spPr/>
        <p:txBody>
          <a:bodyPr/>
          <a:lstStyle/>
          <a:p>
            <a:r>
              <a:rPr lang="en-GB"/>
              <a:t>FIFA Referees Committee</a:t>
            </a:r>
            <a:endParaRPr lang="en-GB" dirty="0"/>
          </a:p>
        </p:txBody>
      </p:sp>
      <p:sp>
        <p:nvSpPr>
          <p:cNvPr id="3" name="Slide Number Placeholder 2"/>
          <p:cNvSpPr>
            <a:spLocks noGrp="1"/>
          </p:cNvSpPr>
          <p:nvPr>
            <p:ph type="sldNum" sz="quarter" idx="14"/>
          </p:nvPr>
        </p:nvSpPr>
        <p:spPr/>
        <p:txBody>
          <a:bodyPr/>
          <a:lstStyle/>
          <a:p>
            <a:fld id="{BCC574E5-598D-4C19-A93D-1F2ADF65AC13}" type="slidenum">
              <a:rPr lang="en-GB" smtClean="0"/>
              <a:pPr/>
              <a:t>‹#›</a:t>
            </a:fld>
            <a:endParaRPr lang="en-GB"/>
          </a:p>
        </p:txBody>
      </p:sp>
    </p:spTree>
    <p:extLst>
      <p:ext uri="{BB962C8B-B14F-4D97-AF65-F5344CB8AC3E}">
        <p14:creationId xmlns:p14="http://schemas.microsoft.com/office/powerpoint/2010/main" val="2246913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Footer Placeholder 1"/>
          <p:cNvSpPr>
            <a:spLocks noGrp="1"/>
          </p:cNvSpPr>
          <p:nvPr>
            <p:ph type="ftr" sz="quarter" idx="17"/>
          </p:nvPr>
        </p:nvSpPr>
        <p:spPr/>
        <p:txBody>
          <a:bodyPr/>
          <a:lstStyle/>
          <a:p>
            <a:r>
              <a:rPr lang="en-GB"/>
              <a:t>FIFA Referees Committee</a:t>
            </a:r>
          </a:p>
        </p:txBody>
      </p:sp>
      <p:sp>
        <p:nvSpPr>
          <p:cNvPr id="6" name="Slide Number Placeholder 5"/>
          <p:cNvSpPr>
            <a:spLocks noGrp="1"/>
          </p:cNvSpPr>
          <p:nvPr>
            <p:ph type="sldNum" sz="quarter" idx="18"/>
          </p:nvPr>
        </p:nvSpPr>
        <p:spPr/>
        <p:txBody>
          <a:bodyPr/>
          <a:lstStyle/>
          <a:p>
            <a:fld id="{BCC574E5-598D-4C19-A93D-1F2ADF65AC13}" type="slidenum">
              <a:rPr lang="en-GB" smtClean="0"/>
              <a:pPr/>
              <a:t>‹#›</a:t>
            </a:fld>
            <a:endParaRPr lang="en-GB"/>
          </a:p>
        </p:txBody>
      </p:sp>
      <p:sp>
        <p:nvSpPr>
          <p:cNvPr id="4" name="Title 3"/>
          <p:cNvSpPr>
            <a:spLocks noGrp="1"/>
          </p:cNvSpPr>
          <p:nvPr>
            <p:ph type="title" hasCustomPrompt="1"/>
          </p:nvPr>
        </p:nvSpPr>
        <p:spPr/>
        <p:txBody>
          <a:bodyPr/>
          <a:lstStyle>
            <a:lvl1pPr>
              <a:defRPr/>
            </a:lvl1pPr>
          </a:lstStyle>
          <a:p>
            <a:r>
              <a:rPr lang="en-US" dirty="0"/>
              <a:t>Click to edit Title</a:t>
            </a:r>
            <a:endParaRPr lang="en-GB" dirty="0"/>
          </a:p>
        </p:txBody>
      </p:sp>
      <p:sp>
        <p:nvSpPr>
          <p:cNvPr id="7" name="Text Placeholder 2"/>
          <p:cNvSpPr>
            <a:spLocks noGrp="1"/>
          </p:cNvSpPr>
          <p:nvPr>
            <p:ph idx="1"/>
          </p:nvPr>
        </p:nvSpPr>
        <p:spPr>
          <a:xfrm>
            <a:off x="576000" y="1332000"/>
            <a:ext cx="8280000" cy="51336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529629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12" name="Footer Placeholder 11"/>
          <p:cNvSpPr>
            <a:spLocks noGrp="1"/>
          </p:cNvSpPr>
          <p:nvPr>
            <p:ph type="ftr" sz="quarter" idx="18"/>
          </p:nvPr>
        </p:nvSpPr>
        <p:spPr/>
        <p:txBody>
          <a:bodyPr/>
          <a:lstStyle/>
          <a:p>
            <a:r>
              <a:rPr lang="en-GB"/>
              <a:t>FIFA Referees Committee</a:t>
            </a:r>
            <a:endParaRPr lang="en-GB" dirty="0"/>
          </a:p>
        </p:txBody>
      </p:sp>
      <p:sp>
        <p:nvSpPr>
          <p:cNvPr id="13" name="Slide Number Placeholder 12"/>
          <p:cNvSpPr>
            <a:spLocks noGrp="1"/>
          </p:cNvSpPr>
          <p:nvPr>
            <p:ph type="sldNum" sz="quarter" idx="19"/>
          </p:nvPr>
        </p:nvSpPr>
        <p:spPr/>
        <p:txBody>
          <a:bodyPr/>
          <a:lstStyle/>
          <a:p>
            <a:fld id="{BCC574E5-598D-4C19-A93D-1F2ADF65AC13}" type="slidenum">
              <a:rPr lang="en-GB" smtClean="0"/>
              <a:pPr/>
              <a:t>‹#›</a:t>
            </a:fld>
            <a:endParaRPr lang="en-GB"/>
          </a:p>
        </p:txBody>
      </p:sp>
      <p:sp>
        <p:nvSpPr>
          <p:cNvPr id="2" name="Title 1"/>
          <p:cNvSpPr>
            <a:spLocks noGrp="1"/>
          </p:cNvSpPr>
          <p:nvPr>
            <p:ph type="title" hasCustomPrompt="1"/>
          </p:nvPr>
        </p:nvSpPr>
        <p:spPr/>
        <p:txBody>
          <a:bodyPr/>
          <a:lstStyle>
            <a:lvl1pPr>
              <a:defRPr/>
            </a:lvl1pPr>
          </a:lstStyle>
          <a:p>
            <a:r>
              <a:rPr lang="en-US" dirty="0"/>
              <a:t>Click to edit Title</a:t>
            </a:r>
            <a:endParaRPr lang="en-GB" dirty="0"/>
          </a:p>
        </p:txBody>
      </p:sp>
      <p:sp>
        <p:nvSpPr>
          <p:cNvPr id="8" name="Content Placeholder 4"/>
          <p:cNvSpPr>
            <a:spLocks noGrp="1"/>
          </p:cNvSpPr>
          <p:nvPr>
            <p:ph sz="quarter" idx="16"/>
          </p:nvPr>
        </p:nvSpPr>
        <p:spPr>
          <a:xfrm>
            <a:off x="576263" y="1332000"/>
            <a:ext cx="4067175" cy="51336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Content Placeholder 4"/>
          <p:cNvSpPr>
            <a:spLocks noGrp="1"/>
          </p:cNvSpPr>
          <p:nvPr>
            <p:ph sz="quarter" idx="17"/>
          </p:nvPr>
        </p:nvSpPr>
        <p:spPr>
          <a:xfrm>
            <a:off x="4788000" y="1332000"/>
            <a:ext cx="4067175" cy="51336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819579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ovie">
    <p:spTree>
      <p:nvGrpSpPr>
        <p:cNvPr id="1" name=""/>
        <p:cNvGrpSpPr/>
        <p:nvPr/>
      </p:nvGrpSpPr>
      <p:grpSpPr>
        <a:xfrm>
          <a:off x="0" y="0"/>
          <a:ext cx="0" cy="0"/>
          <a:chOff x="0" y="0"/>
          <a:chExt cx="0" cy="0"/>
        </a:xfrm>
      </p:grpSpPr>
      <p:sp>
        <p:nvSpPr>
          <p:cNvPr id="3" name="Footer Placeholder 2"/>
          <p:cNvSpPr>
            <a:spLocks noGrp="1"/>
          </p:cNvSpPr>
          <p:nvPr>
            <p:ph type="ftr" sz="quarter" idx="14"/>
          </p:nvPr>
        </p:nvSpPr>
        <p:spPr/>
        <p:txBody>
          <a:bodyPr/>
          <a:lstStyle/>
          <a:p>
            <a:r>
              <a:rPr lang="en-GB"/>
              <a:t>FIFA Referees Committee</a:t>
            </a:r>
            <a:endParaRPr lang="en-GB" dirty="0"/>
          </a:p>
        </p:txBody>
      </p:sp>
      <p:sp>
        <p:nvSpPr>
          <p:cNvPr id="6" name="Slide Number Placeholder 5"/>
          <p:cNvSpPr>
            <a:spLocks noGrp="1"/>
          </p:cNvSpPr>
          <p:nvPr>
            <p:ph type="sldNum" sz="quarter" idx="15"/>
          </p:nvPr>
        </p:nvSpPr>
        <p:spPr/>
        <p:txBody>
          <a:bodyPr/>
          <a:lstStyle/>
          <a:p>
            <a:fld id="{BCC574E5-598D-4C19-A93D-1F2ADF65AC13}" type="slidenum">
              <a:rPr lang="en-GB" smtClean="0"/>
              <a:pPr/>
              <a:t>‹#›</a:t>
            </a:fld>
            <a:endParaRPr lang="en-GB"/>
          </a:p>
        </p:txBody>
      </p:sp>
      <p:sp>
        <p:nvSpPr>
          <p:cNvPr id="5" name="Medienplatzhalter 13"/>
          <p:cNvSpPr>
            <a:spLocks noGrp="1"/>
          </p:cNvSpPr>
          <p:nvPr>
            <p:ph type="media" sz="quarter" idx="13"/>
          </p:nvPr>
        </p:nvSpPr>
        <p:spPr>
          <a:xfrm>
            <a:off x="576000" y="774000"/>
            <a:ext cx="8280000" cy="5673600"/>
          </a:xfrm>
          <a:prstGeom prst="rect">
            <a:avLst/>
          </a:prstGeom>
          <a:noFill/>
        </p:spPr>
        <p:txBody>
          <a:bodyPr anchor="ctr"/>
          <a:lstStyle>
            <a:lvl1pPr marL="0" indent="0" algn="ctr">
              <a:buNone/>
              <a:defRPr/>
            </a:lvl1pPr>
          </a:lstStyle>
          <a:p>
            <a:r>
              <a:rPr lang="en-US"/>
              <a:t>Click icon to add media</a:t>
            </a:r>
            <a:endParaRPr lang="en-GB" dirty="0"/>
          </a:p>
        </p:txBody>
      </p:sp>
    </p:spTree>
    <p:extLst>
      <p:ext uri="{BB962C8B-B14F-4D97-AF65-F5344CB8AC3E}">
        <p14:creationId xmlns:p14="http://schemas.microsoft.com/office/powerpoint/2010/main" val="1550911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ovie with Title">
    <p:spTree>
      <p:nvGrpSpPr>
        <p:cNvPr id="1" name=""/>
        <p:cNvGrpSpPr/>
        <p:nvPr/>
      </p:nvGrpSpPr>
      <p:grpSpPr>
        <a:xfrm>
          <a:off x="0" y="0"/>
          <a:ext cx="0" cy="0"/>
          <a:chOff x="0" y="0"/>
          <a:chExt cx="0" cy="0"/>
        </a:xfrm>
      </p:grpSpPr>
      <p:sp>
        <p:nvSpPr>
          <p:cNvPr id="5" name="Footer Placeholder 4"/>
          <p:cNvSpPr>
            <a:spLocks noGrp="1"/>
          </p:cNvSpPr>
          <p:nvPr>
            <p:ph type="ftr" sz="quarter" idx="17"/>
          </p:nvPr>
        </p:nvSpPr>
        <p:spPr/>
        <p:txBody>
          <a:bodyPr/>
          <a:lstStyle/>
          <a:p>
            <a:r>
              <a:rPr lang="en-GB"/>
              <a:t>FIFA Referees Committee</a:t>
            </a:r>
            <a:endParaRPr lang="en-GB" dirty="0"/>
          </a:p>
        </p:txBody>
      </p:sp>
      <p:sp>
        <p:nvSpPr>
          <p:cNvPr id="8" name="Slide Number Placeholder 7"/>
          <p:cNvSpPr>
            <a:spLocks noGrp="1"/>
          </p:cNvSpPr>
          <p:nvPr>
            <p:ph type="sldNum" sz="quarter" idx="18"/>
          </p:nvPr>
        </p:nvSpPr>
        <p:spPr/>
        <p:txBody>
          <a:bodyPr/>
          <a:lstStyle/>
          <a:p>
            <a:fld id="{BCC574E5-598D-4C19-A93D-1F2ADF65AC13}" type="slidenum">
              <a:rPr lang="en-GB" smtClean="0"/>
              <a:pPr/>
              <a:t>‹#›</a:t>
            </a:fld>
            <a:endParaRPr lang="en-GB"/>
          </a:p>
        </p:txBody>
      </p:sp>
      <p:sp>
        <p:nvSpPr>
          <p:cNvPr id="2" name="Title 1"/>
          <p:cNvSpPr>
            <a:spLocks noGrp="1"/>
          </p:cNvSpPr>
          <p:nvPr>
            <p:ph type="title" hasCustomPrompt="1"/>
          </p:nvPr>
        </p:nvSpPr>
        <p:spPr/>
        <p:txBody>
          <a:bodyPr/>
          <a:lstStyle>
            <a:lvl1pPr>
              <a:defRPr/>
            </a:lvl1pPr>
          </a:lstStyle>
          <a:p>
            <a:r>
              <a:rPr lang="en-US" dirty="0"/>
              <a:t>Click to edit Title</a:t>
            </a:r>
            <a:endParaRPr lang="en-GB" dirty="0"/>
          </a:p>
        </p:txBody>
      </p:sp>
      <p:sp>
        <p:nvSpPr>
          <p:cNvPr id="9" name="Media Placeholder 6"/>
          <p:cNvSpPr>
            <a:spLocks noGrp="1"/>
          </p:cNvSpPr>
          <p:nvPr>
            <p:ph type="media" sz="quarter" idx="16"/>
          </p:nvPr>
        </p:nvSpPr>
        <p:spPr>
          <a:xfrm>
            <a:off x="576263" y="1332000"/>
            <a:ext cx="8280400" cy="5148000"/>
          </a:xfrm>
        </p:spPr>
        <p:txBody>
          <a:bodyPr anchor="ctr"/>
          <a:lstStyle>
            <a:lvl1pPr marL="0" indent="0" algn="ctr">
              <a:buNone/>
              <a:defRPr/>
            </a:lvl1pPr>
          </a:lstStyle>
          <a:p>
            <a:r>
              <a:rPr lang="en-US"/>
              <a:t>Click icon to add media</a:t>
            </a:r>
            <a:endParaRPr lang="en-GB" dirty="0"/>
          </a:p>
        </p:txBody>
      </p:sp>
    </p:spTree>
    <p:extLst>
      <p:ext uri="{BB962C8B-B14F-4D97-AF65-F5344CB8AC3E}">
        <p14:creationId xmlns:p14="http://schemas.microsoft.com/office/powerpoint/2010/main" val="433163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icture">
    <p:bg>
      <p:bgPr>
        <a:solidFill>
          <a:schemeClr val="tx2"/>
        </a:solidFill>
        <a:effectLst/>
      </p:bgPr>
    </p:bg>
    <p:spTree>
      <p:nvGrpSpPr>
        <p:cNvPr id="1" name=""/>
        <p:cNvGrpSpPr/>
        <p:nvPr/>
      </p:nvGrpSpPr>
      <p:grpSpPr>
        <a:xfrm>
          <a:off x="0" y="0"/>
          <a:ext cx="0" cy="0"/>
          <a:chOff x="0" y="0"/>
          <a:chExt cx="0" cy="0"/>
        </a:xfrm>
      </p:grpSpPr>
      <p:cxnSp>
        <p:nvCxnSpPr>
          <p:cNvPr id="19" name="Straight Connector 18"/>
          <p:cNvCxnSpPr/>
          <p:nvPr/>
        </p:nvCxnSpPr>
        <p:spPr>
          <a:xfrm rot="1200000">
            <a:off x="8616312" y="6484149"/>
            <a:ext cx="0" cy="43200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8"/>
          </p:nvPr>
        </p:nvSpPr>
        <p:spPr/>
        <p:txBody>
          <a:bodyPr/>
          <a:lstStyle>
            <a:lvl1pPr>
              <a:defRPr>
                <a:solidFill>
                  <a:schemeClr val="bg1"/>
                </a:solidFill>
              </a:defRPr>
            </a:lvl1pPr>
          </a:lstStyle>
          <a:p>
            <a:fld id="{BCC574E5-598D-4C19-A93D-1F2ADF65AC13}" type="slidenum">
              <a:rPr lang="en-GB" smtClean="0"/>
              <a:pPr/>
              <a:t>‹#›</a:t>
            </a:fld>
            <a:endParaRPr lang="en-GB"/>
          </a:p>
        </p:txBody>
      </p:sp>
      <p:sp>
        <p:nvSpPr>
          <p:cNvPr id="10" name="Parallelogram 9"/>
          <p:cNvSpPr>
            <a:spLocks noChangeAspect="1"/>
          </p:cNvSpPr>
          <p:nvPr userDrawn="1"/>
        </p:nvSpPr>
        <p:spPr>
          <a:xfrm>
            <a:off x="5355677" y="0"/>
            <a:ext cx="4500501" cy="6858000"/>
          </a:xfrm>
          <a:prstGeom prst="parallelogram">
            <a:avLst>
              <a:gd name="adj" fmla="val 55688"/>
            </a:avLst>
          </a:prstGeom>
          <a:solidFill>
            <a:schemeClr val="tx2"/>
          </a:solidFill>
          <a:ln>
            <a:noFill/>
          </a:ln>
          <a:effectLst>
            <a:outerShdw blurRad="254000" dist="38100" algn="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2" name="Parallelogram 11"/>
          <p:cNvSpPr>
            <a:spLocks noChangeAspect="1"/>
          </p:cNvSpPr>
          <p:nvPr userDrawn="1"/>
        </p:nvSpPr>
        <p:spPr>
          <a:xfrm>
            <a:off x="4066990" y="0"/>
            <a:ext cx="5479304" cy="6858000"/>
          </a:xfrm>
          <a:prstGeom prst="parallelogram">
            <a:avLst>
              <a:gd name="adj" fmla="val 44996"/>
            </a:avLst>
          </a:prstGeom>
          <a:solidFill>
            <a:schemeClr val="tx2"/>
          </a:solidFill>
          <a:ln>
            <a:noFill/>
          </a:ln>
          <a:effectLst>
            <a:outerShdw blurRad="254000" dist="38100" algn="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1" name="Parallelogram 10"/>
          <p:cNvSpPr/>
          <p:nvPr userDrawn="1"/>
        </p:nvSpPr>
        <p:spPr>
          <a:xfrm>
            <a:off x="7380000" y="-3600"/>
            <a:ext cx="1296000" cy="648000"/>
          </a:xfrm>
          <a:prstGeom prst="parallelogram">
            <a:avLst>
              <a:gd name="adj" fmla="val 35731"/>
            </a:avLst>
          </a:prstGeom>
          <a:solidFill>
            <a:schemeClr val="tx2"/>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68000" y="198000"/>
            <a:ext cx="726949" cy="240288"/>
          </a:xfrm>
          <a:prstGeom prst="rect">
            <a:avLst/>
          </a:prstGeom>
        </p:spPr>
      </p:pic>
      <p:sp>
        <p:nvSpPr>
          <p:cNvPr id="15" name="Picture Placeholder 12"/>
          <p:cNvSpPr>
            <a:spLocks noGrp="1" noChangeAspect="1"/>
          </p:cNvSpPr>
          <p:nvPr>
            <p:ph type="pic" sz="quarter" idx="16"/>
          </p:nvPr>
        </p:nvSpPr>
        <p:spPr>
          <a:xfrm>
            <a:off x="-938829" y="-1"/>
            <a:ext cx="8327791" cy="6856403"/>
          </a:xfrm>
          <a:custGeom>
            <a:avLst/>
            <a:gdLst>
              <a:gd name="connsiteX0" fmla="*/ 0 w 10296872"/>
              <a:gd name="connsiteY0" fmla="*/ 6858000 h 6858000"/>
              <a:gd name="connsiteX1" fmla="*/ 2457427 w 10296872"/>
              <a:gd name="connsiteY1" fmla="*/ 0 h 6858000"/>
              <a:gd name="connsiteX2" fmla="*/ 10296872 w 10296872"/>
              <a:gd name="connsiteY2" fmla="*/ 0 h 6858000"/>
              <a:gd name="connsiteX3" fmla="*/ 7839445 w 10296872"/>
              <a:gd name="connsiteY3" fmla="*/ 6858000 h 6858000"/>
              <a:gd name="connsiteX4" fmla="*/ 0 w 10296872"/>
              <a:gd name="connsiteY4" fmla="*/ 6858000 h 6858000"/>
              <a:gd name="connsiteX0" fmla="*/ 0 w 8172797"/>
              <a:gd name="connsiteY0" fmla="*/ 6867525 h 6867525"/>
              <a:gd name="connsiteX1" fmla="*/ 333352 w 8172797"/>
              <a:gd name="connsiteY1" fmla="*/ 0 h 6867525"/>
              <a:gd name="connsiteX2" fmla="*/ 8172797 w 8172797"/>
              <a:gd name="connsiteY2" fmla="*/ 0 h 6867525"/>
              <a:gd name="connsiteX3" fmla="*/ 5715370 w 8172797"/>
              <a:gd name="connsiteY3" fmla="*/ 6858000 h 6867525"/>
              <a:gd name="connsiteX4" fmla="*/ 0 w 8172797"/>
              <a:gd name="connsiteY4" fmla="*/ 6867525 h 6867525"/>
              <a:gd name="connsiteX0" fmla="*/ 9548 w 7839445"/>
              <a:gd name="connsiteY0" fmla="*/ 6867525 h 6867525"/>
              <a:gd name="connsiteX1" fmla="*/ 0 w 7839445"/>
              <a:gd name="connsiteY1" fmla="*/ 0 h 6867525"/>
              <a:gd name="connsiteX2" fmla="*/ 7839445 w 7839445"/>
              <a:gd name="connsiteY2" fmla="*/ 0 h 6867525"/>
              <a:gd name="connsiteX3" fmla="*/ 5382018 w 7839445"/>
              <a:gd name="connsiteY3" fmla="*/ 6858000 h 6867525"/>
              <a:gd name="connsiteX4" fmla="*/ 9548 w 7839445"/>
              <a:gd name="connsiteY4" fmla="*/ 6867525 h 6867525"/>
              <a:gd name="connsiteX0" fmla="*/ 424 w 7849371"/>
              <a:gd name="connsiteY0" fmla="*/ 6867525 h 6867525"/>
              <a:gd name="connsiteX1" fmla="*/ 9926 w 7849371"/>
              <a:gd name="connsiteY1" fmla="*/ 0 h 6867525"/>
              <a:gd name="connsiteX2" fmla="*/ 7849371 w 7849371"/>
              <a:gd name="connsiteY2" fmla="*/ 0 h 6867525"/>
              <a:gd name="connsiteX3" fmla="*/ 5391944 w 7849371"/>
              <a:gd name="connsiteY3" fmla="*/ 6858000 h 6867525"/>
              <a:gd name="connsiteX4" fmla="*/ 424 w 7849371"/>
              <a:gd name="connsiteY4" fmla="*/ 6867525 h 6867525"/>
              <a:gd name="connsiteX0" fmla="*/ 2597158 w 10446105"/>
              <a:gd name="connsiteY0" fmla="*/ 6867525 h 6867525"/>
              <a:gd name="connsiteX1" fmla="*/ 0 w 10446105"/>
              <a:gd name="connsiteY1" fmla="*/ 0 h 6867525"/>
              <a:gd name="connsiteX2" fmla="*/ 10446105 w 10446105"/>
              <a:gd name="connsiteY2" fmla="*/ 0 h 6867525"/>
              <a:gd name="connsiteX3" fmla="*/ 7988678 w 10446105"/>
              <a:gd name="connsiteY3" fmla="*/ 6858000 h 6867525"/>
              <a:gd name="connsiteX4" fmla="*/ 2597158 w 10446105"/>
              <a:gd name="connsiteY4" fmla="*/ 6867525 h 6867525"/>
              <a:gd name="connsiteX0" fmla="*/ 3215 w 10446105"/>
              <a:gd name="connsiteY0" fmla="*/ 6867525 h 6867525"/>
              <a:gd name="connsiteX1" fmla="*/ 0 w 10446105"/>
              <a:gd name="connsiteY1" fmla="*/ 0 h 6867525"/>
              <a:gd name="connsiteX2" fmla="*/ 10446105 w 10446105"/>
              <a:gd name="connsiteY2" fmla="*/ 0 h 6867525"/>
              <a:gd name="connsiteX3" fmla="*/ 7988678 w 10446105"/>
              <a:gd name="connsiteY3" fmla="*/ 6858000 h 6867525"/>
              <a:gd name="connsiteX4" fmla="*/ 3215 w 10446105"/>
              <a:gd name="connsiteY4" fmla="*/ 6867525 h 6867525"/>
              <a:gd name="connsiteX0" fmla="*/ 11142 w 10446105"/>
              <a:gd name="connsiteY0" fmla="*/ 6859599 h 6859599"/>
              <a:gd name="connsiteX1" fmla="*/ 0 w 10446105"/>
              <a:gd name="connsiteY1" fmla="*/ 0 h 6859599"/>
              <a:gd name="connsiteX2" fmla="*/ 10446105 w 10446105"/>
              <a:gd name="connsiteY2" fmla="*/ 0 h 6859599"/>
              <a:gd name="connsiteX3" fmla="*/ 7988678 w 10446105"/>
              <a:gd name="connsiteY3" fmla="*/ 6858000 h 6859599"/>
              <a:gd name="connsiteX4" fmla="*/ 11142 w 10446105"/>
              <a:gd name="connsiteY4" fmla="*/ 6859599 h 6859599"/>
              <a:gd name="connsiteX0" fmla="*/ 11142 w 10446105"/>
              <a:gd name="connsiteY0" fmla="*/ 6859599 h 6859599"/>
              <a:gd name="connsiteX1" fmla="*/ 0 w 10446105"/>
              <a:gd name="connsiteY1" fmla="*/ 0 h 6859599"/>
              <a:gd name="connsiteX2" fmla="*/ 10446105 w 10446105"/>
              <a:gd name="connsiteY2" fmla="*/ 0 h 6859599"/>
              <a:gd name="connsiteX3" fmla="*/ 7988678 w 10446105"/>
              <a:gd name="connsiteY3" fmla="*/ 6858000 h 6859599"/>
              <a:gd name="connsiteX4" fmla="*/ 11142 w 10446105"/>
              <a:gd name="connsiteY4" fmla="*/ 6859599 h 6859599"/>
              <a:gd name="connsiteX0" fmla="*/ 3216 w 10446105"/>
              <a:gd name="connsiteY0" fmla="*/ 6859599 h 6859599"/>
              <a:gd name="connsiteX1" fmla="*/ 0 w 10446105"/>
              <a:gd name="connsiteY1" fmla="*/ 0 h 6859599"/>
              <a:gd name="connsiteX2" fmla="*/ 10446105 w 10446105"/>
              <a:gd name="connsiteY2" fmla="*/ 0 h 6859599"/>
              <a:gd name="connsiteX3" fmla="*/ 7988678 w 10446105"/>
              <a:gd name="connsiteY3" fmla="*/ 6858000 h 6859599"/>
              <a:gd name="connsiteX4" fmla="*/ 3216 w 10446105"/>
              <a:gd name="connsiteY4" fmla="*/ 6859599 h 6859599"/>
              <a:gd name="connsiteX0" fmla="*/ 581 w 10451397"/>
              <a:gd name="connsiteY0" fmla="*/ 6859599 h 6859599"/>
              <a:gd name="connsiteX1" fmla="*/ 5292 w 10451397"/>
              <a:gd name="connsiteY1" fmla="*/ 0 h 6859599"/>
              <a:gd name="connsiteX2" fmla="*/ 10451397 w 10451397"/>
              <a:gd name="connsiteY2" fmla="*/ 0 h 6859599"/>
              <a:gd name="connsiteX3" fmla="*/ 7993970 w 10451397"/>
              <a:gd name="connsiteY3" fmla="*/ 6858000 h 6859599"/>
              <a:gd name="connsiteX4" fmla="*/ 581 w 10451397"/>
              <a:gd name="connsiteY4" fmla="*/ 6859599 h 6859599"/>
              <a:gd name="connsiteX0" fmla="*/ 4 w 10450820"/>
              <a:gd name="connsiteY0" fmla="*/ 6859599 h 6859599"/>
              <a:gd name="connsiteX1" fmla="*/ 2121088 w 10450820"/>
              <a:gd name="connsiteY1" fmla="*/ 0 h 6859599"/>
              <a:gd name="connsiteX2" fmla="*/ 10450820 w 10450820"/>
              <a:gd name="connsiteY2" fmla="*/ 0 h 6859599"/>
              <a:gd name="connsiteX3" fmla="*/ 7993393 w 10450820"/>
              <a:gd name="connsiteY3" fmla="*/ 6858000 h 6859599"/>
              <a:gd name="connsiteX4" fmla="*/ 4 w 10450820"/>
              <a:gd name="connsiteY4" fmla="*/ 6859599 h 6859599"/>
              <a:gd name="connsiteX0" fmla="*/ 91003 w 8329732"/>
              <a:gd name="connsiteY0" fmla="*/ 6861197 h 6861197"/>
              <a:gd name="connsiteX1" fmla="*/ 0 w 8329732"/>
              <a:gd name="connsiteY1" fmla="*/ 0 h 6861197"/>
              <a:gd name="connsiteX2" fmla="*/ 8329732 w 8329732"/>
              <a:gd name="connsiteY2" fmla="*/ 0 h 6861197"/>
              <a:gd name="connsiteX3" fmla="*/ 5872305 w 8329732"/>
              <a:gd name="connsiteY3" fmla="*/ 6858000 h 6861197"/>
              <a:gd name="connsiteX4" fmla="*/ 91003 w 8329732"/>
              <a:gd name="connsiteY4" fmla="*/ 6861197 h 6861197"/>
              <a:gd name="connsiteX0" fmla="*/ 48483 w 8329732"/>
              <a:gd name="connsiteY0" fmla="*/ 6852161 h 6858000"/>
              <a:gd name="connsiteX1" fmla="*/ 0 w 8329732"/>
              <a:gd name="connsiteY1" fmla="*/ 0 h 6858000"/>
              <a:gd name="connsiteX2" fmla="*/ 8329732 w 8329732"/>
              <a:gd name="connsiteY2" fmla="*/ 0 h 6858000"/>
              <a:gd name="connsiteX3" fmla="*/ 5872305 w 8329732"/>
              <a:gd name="connsiteY3" fmla="*/ 6858000 h 6858000"/>
              <a:gd name="connsiteX4" fmla="*/ 48483 w 8329732"/>
              <a:gd name="connsiteY4" fmla="*/ 6852161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9732" h="6858000">
                <a:moveTo>
                  <a:pt x="48483" y="6852161"/>
                </a:moveTo>
                <a:cubicBezTo>
                  <a:pt x="45300" y="4562986"/>
                  <a:pt x="3183" y="2289175"/>
                  <a:pt x="0" y="0"/>
                </a:cubicBezTo>
                <a:lnTo>
                  <a:pt x="8329732" y="0"/>
                </a:lnTo>
                <a:lnTo>
                  <a:pt x="5872305" y="6858000"/>
                </a:lnTo>
                <a:lnTo>
                  <a:pt x="48483" y="6852161"/>
                </a:lnTo>
                <a:close/>
              </a:path>
            </a:pathLst>
          </a:custGeom>
          <a:solidFill>
            <a:schemeClr val="tx2"/>
          </a:solidFill>
          <a:effectLst>
            <a:outerShdw blurRad="254000" dist="38100" algn="l" rotWithShape="0">
              <a:prstClr val="black">
                <a:alpha val="50000"/>
              </a:prstClr>
            </a:outerShdw>
          </a:effectLst>
        </p:spPr>
        <p:txBody>
          <a:bodyPr anchor="ctr"/>
          <a:lstStyle>
            <a:lvl1pPr marL="0" indent="0" algn="ctr">
              <a:buNone/>
              <a:defRPr>
                <a:solidFill>
                  <a:schemeClr val="bg1"/>
                </a:solidFill>
              </a:defRPr>
            </a:lvl1pPr>
          </a:lstStyle>
          <a:p>
            <a:r>
              <a:rPr lang="en-US"/>
              <a:t>Click icon to add picture</a:t>
            </a:r>
            <a:endParaRPr lang="en-GB" dirty="0"/>
          </a:p>
        </p:txBody>
      </p:sp>
      <p:sp>
        <p:nvSpPr>
          <p:cNvPr id="3" name="Footer Placeholder 2"/>
          <p:cNvSpPr>
            <a:spLocks noGrp="1"/>
          </p:cNvSpPr>
          <p:nvPr>
            <p:ph type="ftr" sz="quarter" idx="17"/>
          </p:nvPr>
        </p:nvSpPr>
        <p:spPr/>
        <p:txBody>
          <a:bodyPr/>
          <a:lstStyle>
            <a:lvl1pPr>
              <a:defRPr>
                <a:solidFill>
                  <a:schemeClr val="bg1"/>
                </a:solidFill>
              </a:defRPr>
            </a:lvl1pPr>
          </a:lstStyle>
          <a:p>
            <a:r>
              <a:rPr lang="en-GB"/>
              <a:t>FIFA Referees Committee</a:t>
            </a:r>
            <a:endParaRPr lang="en-GB" dirty="0"/>
          </a:p>
        </p:txBody>
      </p:sp>
    </p:spTree>
    <p:extLst>
      <p:ext uri="{BB962C8B-B14F-4D97-AF65-F5344CB8AC3E}">
        <p14:creationId xmlns:p14="http://schemas.microsoft.com/office/powerpoint/2010/main" val="3350119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bg>
      <p:bgPr>
        <a:solidFill>
          <a:schemeClr val="tx2"/>
        </a:solidFill>
        <a:effectLst/>
      </p:bgPr>
    </p:bg>
    <p:spTree>
      <p:nvGrpSpPr>
        <p:cNvPr id="1" name=""/>
        <p:cNvGrpSpPr/>
        <p:nvPr/>
      </p:nvGrpSpPr>
      <p:grpSpPr>
        <a:xfrm>
          <a:off x="0" y="0"/>
          <a:ext cx="0" cy="0"/>
          <a:chOff x="0" y="0"/>
          <a:chExt cx="0" cy="0"/>
        </a:xfrm>
      </p:grpSpPr>
      <p:sp>
        <p:nvSpPr>
          <p:cNvPr id="13" name="Parallelogram 12"/>
          <p:cNvSpPr>
            <a:spLocks noChangeAspect="1"/>
          </p:cNvSpPr>
          <p:nvPr userDrawn="1"/>
        </p:nvSpPr>
        <p:spPr>
          <a:xfrm>
            <a:off x="5355677" y="0"/>
            <a:ext cx="4500501" cy="6858000"/>
          </a:xfrm>
          <a:prstGeom prst="parallelogram">
            <a:avLst>
              <a:gd name="adj" fmla="val 55688"/>
            </a:avLst>
          </a:prstGeom>
          <a:solidFill>
            <a:schemeClr val="tx2"/>
          </a:solidFill>
          <a:ln>
            <a:noFill/>
          </a:ln>
          <a:effectLst>
            <a:outerShdw blurRad="254000" dist="38100" algn="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8" name="Parallelogram 17"/>
          <p:cNvSpPr>
            <a:spLocks noChangeAspect="1"/>
          </p:cNvSpPr>
          <p:nvPr userDrawn="1"/>
        </p:nvSpPr>
        <p:spPr>
          <a:xfrm>
            <a:off x="4066990" y="0"/>
            <a:ext cx="5479304" cy="6858000"/>
          </a:xfrm>
          <a:prstGeom prst="parallelogram">
            <a:avLst>
              <a:gd name="adj" fmla="val 44996"/>
            </a:avLst>
          </a:prstGeom>
          <a:solidFill>
            <a:schemeClr val="tx2"/>
          </a:solidFill>
          <a:ln>
            <a:noFill/>
          </a:ln>
          <a:effectLst>
            <a:outerShdw blurRad="254000" dist="38100" algn="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1" name="Picture Placeholder 12"/>
          <p:cNvSpPr>
            <a:spLocks noGrp="1" noChangeAspect="1"/>
          </p:cNvSpPr>
          <p:nvPr>
            <p:ph type="pic" sz="quarter" idx="16"/>
          </p:nvPr>
        </p:nvSpPr>
        <p:spPr>
          <a:xfrm>
            <a:off x="-938829" y="-1"/>
            <a:ext cx="8327791" cy="6856403"/>
          </a:xfrm>
          <a:custGeom>
            <a:avLst/>
            <a:gdLst>
              <a:gd name="connsiteX0" fmla="*/ 0 w 10296872"/>
              <a:gd name="connsiteY0" fmla="*/ 6858000 h 6858000"/>
              <a:gd name="connsiteX1" fmla="*/ 2457427 w 10296872"/>
              <a:gd name="connsiteY1" fmla="*/ 0 h 6858000"/>
              <a:gd name="connsiteX2" fmla="*/ 10296872 w 10296872"/>
              <a:gd name="connsiteY2" fmla="*/ 0 h 6858000"/>
              <a:gd name="connsiteX3" fmla="*/ 7839445 w 10296872"/>
              <a:gd name="connsiteY3" fmla="*/ 6858000 h 6858000"/>
              <a:gd name="connsiteX4" fmla="*/ 0 w 10296872"/>
              <a:gd name="connsiteY4" fmla="*/ 6858000 h 6858000"/>
              <a:gd name="connsiteX0" fmla="*/ 0 w 8172797"/>
              <a:gd name="connsiteY0" fmla="*/ 6867525 h 6867525"/>
              <a:gd name="connsiteX1" fmla="*/ 333352 w 8172797"/>
              <a:gd name="connsiteY1" fmla="*/ 0 h 6867525"/>
              <a:gd name="connsiteX2" fmla="*/ 8172797 w 8172797"/>
              <a:gd name="connsiteY2" fmla="*/ 0 h 6867525"/>
              <a:gd name="connsiteX3" fmla="*/ 5715370 w 8172797"/>
              <a:gd name="connsiteY3" fmla="*/ 6858000 h 6867525"/>
              <a:gd name="connsiteX4" fmla="*/ 0 w 8172797"/>
              <a:gd name="connsiteY4" fmla="*/ 6867525 h 6867525"/>
              <a:gd name="connsiteX0" fmla="*/ 9548 w 7839445"/>
              <a:gd name="connsiteY0" fmla="*/ 6867525 h 6867525"/>
              <a:gd name="connsiteX1" fmla="*/ 0 w 7839445"/>
              <a:gd name="connsiteY1" fmla="*/ 0 h 6867525"/>
              <a:gd name="connsiteX2" fmla="*/ 7839445 w 7839445"/>
              <a:gd name="connsiteY2" fmla="*/ 0 h 6867525"/>
              <a:gd name="connsiteX3" fmla="*/ 5382018 w 7839445"/>
              <a:gd name="connsiteY3" fmla="*/ 6858000 h 6867525"/>
              <a:gd name="connsiteX4" fmla="*/ 9548 w 7839445"/>
              <a:gd name="connsiteY4" fmla="*/ 6867525 h 6867525"/>
              <a:gd name="connsiteX0" fmla="*/ 424 w 7849371"/>
              <a:gd name="connsiteY0" fmla="*/ 6867525 h 6867525"/>
              <a:gd name="connsiteX1" fmla="*/ 9926 w 7849371"/>
              <a:gd name="connsiteY1" fmla="*/ 0 h 6867525"/>
              <a:gd name="connsiteX2" fmla="*/ 7849371 w 7849371"/>
              <a:gd name="connsiteY2" fmla="*/ 0 h 6867525"/>
              <a:gd name="connsiteX3" fmla="*/ 5391944 w 7849371"/>
              <a:gd name="connsiteY3" fmla="*/ 6858000 h 6867525"/>
              <a:gd name="connsiteX4" fmla="*/ 424 w 7849371"/>
              <a:gd name="connsiteY4" fmla="*/ 6867525 h 6867525"/>
              <a:gd name="connsiteX0" fmla="*/ 2597158 w 10446105"/>
              <a:gd name="connsiteY0" fmla="*/ 6867525 h 6867525"/>
              <a:gd name="connsiteX1" fmla="*/ 0 w 10446105"/>
              <a:gd name="connsiteY1" fmla="*/ 0 h 6867525"/>
              <a:gd name="connsiteX2" fmla="*/ 10446105 w 10446105"/>
              <a:gd name="connsiteY2" fmla="*/ 0 h 6867525"/>
              <a:gd name="connsiteX3" fmla="*/ 7988678 w 10446105"/>
              <a:gd name="connsiteY3" fmla="*/ 6858000 h 6867525"/>
              <a:gd name="connsiteX4" fmla="*/ 2597158 w 10446105"/>
              <a:gd name="connsiteY4" fmla="*/ 6867525 h 6867525"/>
              <a:gd name="connsiteX0" fmla="*/ 3215 w 10446105"/>
              <a:gd name="connsiteY0" fmla="*/ 6867525 h 6867525"/>
              <a:gd name="connsiteX1" fmla="*/ 0 w 10446105"/>
              <a:gd name="connsiteY1" fmla="*/ 0 h 6867525"/>
              <a:gd name="connsiteX2" fmla="*/ 10446105 w 10446105"/>
              <a:gd name="connsiteY2" fmla="*/ 0 h 6867525"/>
              <a:gd name="connsiteX3" fmla="*/ 7988678 w 10446105"/>
              <a:gd name="connsiteY3" fmla="*/ 6858000 h 6867525"/>
              <a:gd name="connsiteX4" fmla="*/ 3215 w 10446105"/>
              <a:gd name="connsiteY4" fmla="*/ 6867525 h 6867525"/>
              <a:gd name="connsiteX0" fmla="*/ 11142 w 10446105"/>
              <a:gd name="connsiteY0" fmla="*/ 6859599 h 6859599"/>
              <a:gd name="connsiteX1" fmla="*/ 0 w 10446105"/>
              <a:gd name="connsiteY1" fmla="*/ 0 h 6859599"/>
              <a:gd name="connsiteX2" fmla="*/ 10446105 w 10446105"/>
              <a:gd name="connsiteY2" fmla="*/ 0 h 6859599"/>
              <a:gd name="connsiteX3" fmla="*/ 7988678 w 10446105"/>
              <a:gd name="connsiteY3" fmla="*/ 6858000 h 6859599"/>
              <a:gd name="connsiteX4" fmla="*/ 11142 w 10446105"/>
              <a:gd name="connsiteY4" fmla="*/ 6859599 h 6859599"/>
              <a:gd name="connsiteX0" fmla="*/ 11142 w 10446105"/>
              <a:gd name="connsiteY0" fmla="*/ 6859599 h 6859599"/>
              <a:gd name="connsiteX1" fmla="*/ 0 w 10446105"/>
              <a:gd name="connsiteY1" fmla="*/ 0 h 6859599"/>
              <a:gd name="connsiteX2" fmla="*/ 10446105 w 10446105"/>
              <a:gd name="connsiteY2" fmla="*/ 0 h 6859599"/>
              <a:gd name="connsiteX3" fmla="*/ 7988678 w 10446105"/>
              <a:gd name="connsiteY3" fmla="*/ 6858000 h 6859599"/>
              <a:gd name="connsiteX4" fmla="*/ 11142 w 10446105"/>
              <a:gd name="connsiteY4" fmla="*/ 6859599 h 6859599"/>
              <a:gd name="connsiteX0" fmla="*/ 3216 w 10446105"/>
              <a:gd name="connsiteY0" fmla="*/ 6859599 h 6859599"/>
              <a:gd name="connsiteX1" fmla="*/ 0 w 10446105"/>
              <a:gd name="connsiteY1" fmla="*/ 0 h 6859599"/>
              <a:gd name="connsiteX2" fmla="*/ 10446105 w 10446105"/>
              <a:gd name="connsiteY2" fmla="*/ 0 h 6859599"/>
              <a:gd name="connsiteX3" fmla="*/ 7988678 w 10446105"/>
              <a:gd name="connsiteY3" fmla="*/ 6858000 h 6859599"/>
              <a:gd name="connsiteX4" fmla="*/ 3216 w 10446105"/>
              <a:gd name="connsiteY4" fmla="*/ 6859599 h 6859599"/>
              <a:gd name="connsiteX0" fmla="*/ 581 w 10451397"/>
              <a:gd name="connsiteY0" fmla="*/ 6859599 h 6859599"/>
              <a:gd name="connsiteX1" fmla="*/ 5292 w 10451397"/>
              <a:gd name="connsiteY1" fmla="*/ 0 h 6859599"/>
              <a:gd name="connsiteX2" fmla="*/ 10451397 w 10451397"/>
              <a:gd name="connsiteY2" fmla="*/ 0 h 6859599"/>
              <a:gd name="connsiteX3" fmla="*/ 7993970 w 10451397"/>
              <a:gd name="connsiteY3" fmla="*/ 6858000 h 6859599"/>
              <a:gd name="connsiteX4" fmla="*/ 581 w 10451397"/>
              <a:gd name="connsiteY4" fmla="*/ 6859599 h 6859599"/>
              <a:gd name="connsiteX0" fmla="*/ 4 w 10450820"/>
              <a:gd name="connsiteY0" fmla="*/ 6859599 h 6859599"/>
              <a:gd name="connsiteX1" fmla="*/ 2121088 w 10450820"/>
              <a:gd name="connsiteY1" fmla="*/ 0 h 6859599"/>
              <a:gd name="connsiteX2" fmla="*/ 10450820 w 10450820"/>
              <a:gd name="connsiteY2" fmla="*/ 0 h 6859599"/>
              <a:gd name="connsiteX3" fmla="*/ 7993393 w 10450820"/>
              <a:gd name="connsiteY3" fmla="*/ 6858000 h 6859599"/>
              <a:gd name="connsiteX4" fmla="*/ 4 w 10450820"/>
              <a:gd name="connsiteY4" fmla="*/ 6859599 h 6859599"/>
              <a:gd name="connsiteX0" fmla="*/ 91003 w 8329732"/>
              <a:gd name="connsiteY0" fmla="*/ 6861197 h 6861197"/>
              <a:gd name="connsiteX1" fmla="*/ 0 w 8329732"/>
              <a:gd name="connsiteY1" fmla="*/ 0 h 6861197"/>
              <a:gd name="connsiteX2" fmla="*/ 8329732 w 8329732"/>
              <a:gd name="connsiteY2" fmla="*/ 0 h 6861197"/>
              <a:gd name="connsiteX3" fmla="*/ 5872305 w 8329732"/>
              <a:gd name="connsiteY3" fmla="*/ 6858000 h 6861197"/>
              <a:gd name="connsiteX4" fmla="*/ 91003 w 8329732"/>
              <a:gd name="connsiteY4" fmla="*/ 6861197 h 6861197"/>
              <a:gd name="connsiteX0" fmla="*/ 48483 w 8329732"/>
              <a:gd name="connsiteY0" fmla="*/ 6852161 h 6858000"/>
              <a:gd name="connsiteX1" fmla="*/ 0 w 8329732"/>
              <a:gd name="connsiteY1" fmla="*/ 0 h 6858000"/>
              <a:gd name="connsiteX2" fmla="*/ 8329732 w 8329732"/>
              <a:gd name="connsiteY2" fmla="*/ 0 h 6858000"/>
              <a:gd name="connsiteX3" fmla="*/ 5872305 w 8329732"/>
              <a:gd name="connsiteY3" fmla="*/ 6858000 h 6858000"/>
              <a:gd name="connsiteX4" fmla="*/ 48483 w 8329732"/>
              <a:gd name="connsiteY4" fmla="*/ 6852161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9732" h="6858000">
                <a:moveTo>
                  <a:pt x="48483" y="6852161"/>
                </a:moveTo>
                <a:cubicBezTo>
                  <a:pt x="45300" y="4562986"/>
                  <a:pt x="3183" y="2289175"/>
                  <a:pt x="0" y="0"/>
                </a:cubicBezTo>
                <a:lnTo>
                  <a:pt x="8329732" y="0"/>
                </a:lnTo>
                <a:lnTo>
                  <a:pt x="5872305" y="6858000"/>
                </a:lnTo>
                <a:lnTo>
                  <a:pt x="48483" y="6852161"/>
                </a:lnTo>
                <a:close/>
              </a:path>
            </a:pathLst>
          </a:custGeom>
          <a:solidFill>
            <a:schemeClr val="tx2"/>
          </a:solidFill>
          <a:effectLst>
            <a:outerShdw blurRad="254000" dist="38100" algn="l" rotWithShape="0">
              <a:prstClr val="black">
                <a:alpha val="50000"/>
              </a:prstClr>
            </a:outerShdw>
          </a:effectLst>
        </p:spPr>
        <p:txBody>
          <a:bodyPr anchor="ctr"/>
          <a:lstStyle>
            <a:lvl1pPr marL="0" indent="0" algn="ctr">
              <a:buNone/>
              <a:defRPr>
                <a:solidFill>
                  <a:schemeClr val="bg1"/>
                </a:solidFill>
              </a:defRPr>
            </a:lvl1pPr>
          </a:lstStyle>
          <a:p>
            <a:r>
              <a:rPr lang="en-US"/>
              <a:t>Click icon to add picture</a:t>
            </a:r>
            <a:endParaRPr lang="en-GB" dirty="0"/>
          </a:p>
        </p:txBody>
      </p:sp>
      <p:cxnSp>
        <p:nvCxnSpPr>
          <p:cNvPr id="12" name="Straight Connector 11"/>
          <p:cNvCxnSpPr/>
          <p:nvPr/>
        </p:nvCxnSpPr>
        <p:spPr>
          <a:xfrm rot="1200000">
            <a:off x="8616312" y="6484149"/>
            <a:ext cx="0" cy="43200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8"/>
          </p:nvPr>
        </p:nvSpPr>
        <p:spPr/>
        <p:txBody>
          <a:bodyPr/>
          <a:lstStyle>
            <a:lvl1pPr>
              <a:defRPr>
                <a:solidFill>
                  <a:schemeClr val="bg1"/>
                </a:solidFill>
              </a:defRPr>
            </a:lvl1pPr>
          </a:lstStyle>
          <a:p>
            <a:r>
              <a:rPr lang="en-GB"/>
              <a:t>FIFA Referees Committee</a:t>
            </a:r>
            <a:endParaRPr lang="en-GB" dirty="0"/>
          </a:p>
        </p:txBody>
      </p:sp>
      <p:sp>
        <p:nvSpPr>
          <p:cNvPr id="8" name="Slide Number Placeholder 7"/>
          <p:cNvSpPr>
            <a:spLocks noGrp="1"/>
          </p:cNvSpPr>
          <p:nvPr>
            <p:ph type="sldNum" sz="quarter" idx="19"/>
          </p:nvPr>
        </p:nvSpPr>
        <p:spPr/>
        <p:txBody>
          <a:bodyPr/>
          <a:lstStyle>
            <a:lvl1pPr>
              <a:defRPr>
                <a:solidFill>
                  <a:schemeClr val="bg1"/>
                </a:solidFill>
              </a:defRPr>
            </a:lvl1pPr>
          </a:lstStyle>
          <a:p>
            <a:fld id="{BCC574E5-598D-4C19-A93D-1F2ADF65AC13}" type="slidenum">
              <a:rPr lang="en-GB" smtClean="0"/>
              <a:pPr/>
              <a:t>‹#›</a:t>
            </a:fld>
            <a:endParaRPr lang="en-GB"/>
          </a:p>
        </p:txBody>
      </p:sp>
      <p:sp>
        <p:nvSpPr>
          <p:cNvPr id="22" name="Text Placeholder 5"/>
          <p:cNvSpPr>
            <a:spLocks noGrp="1"/>
          </p:cNvSpPr>
          <p:nvPr>
            <p:ph type="body" sz="quarter" idx="17"/>
          </p:nvPr>
        </p:nvSpPr>
        <p:spPr>
          <a:xfrm>
            <a:off x="576263" y="5472000"/>
            <a:ext cx="4931841" cy="1117600"/>
          </a:xfrm>
        </p:spPr>
        <p:txBody>
          <a:bodyPr anchor="ctr"/>
          <a:lstStyle>
            <a:lvl1pPr marL="0" indent="0">
              <a:buNone/>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1" name="Parallelogram 10"/>
          <p:cNvSpPr/>
          <p:nvPr userDrawn="1"/>
        </p:nvSpPr>
        <p:spPr>
          <a:xfrm>
            <a:off x="7380000" y="-3600"/>
            <a:ext cx="1296000" cy="648000"/>
          </a:xfrm>
          <a:prstGeom prst="parallelogram">
            <a:avLst>
              <a:gd name="adj" fmla="val 35731"/>
            </a:avLst>
          </a:prstGeom>
          <a:solidFill>
            <a:schemeClr val="tx2"/>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68000" y="198000"/>
            <a:ext cx="726949" cy="240288"/>
          </a:xfrm>
          <a:prstGeom prst="rect">
            <a:avLst/>
          </a:prstGeom>
        </p:spPr>
      </p:pic>
    </p:spTree>
    <p:extLst>
      <p:ext uri="{BB962C8B-B14F-4D97-AF65-F5344CB8AC3E}">
        <p14:creationId xmlns:p14="http://schemas.microsoft.com/office/powerpoint/2010/main" val="2603165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76000" y="1332000"/>
            <a:ext cx="8280000" cy="5133600"/>
          </a:xfrm>
          <a:prstGeom prst="rect">
            <a:avLst/>
          </a:prstGeom>
        </p:spPr>
        <p:txBody>
          <a:bodyPr vert="horz" lIns="0" tIns="0" rIns="0" bIns="0" rtlCol="0">
            <a:noAutofit/>
          </a:body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3"/>
          </p:nvPr>
        </p:nvSpPr>
        <p:spPr>
          <a:xfrm>
            <a:off x="576000" y="6573600"/>
            <a:ext cx="7884000" cy="180000"/>
          </a:xfrm>
          <a:prstGeom prst="rect">
            <a:avLst/>
          </a:prstGeom>
        </p:spPr>
        <p:txBody>
          <a:bodyPr vert="horz" lIns="0" tIns="0" rIns="0" bIns="0" rtlCol="0" anchor="ctr"/>
          <a:lstStyle>
            <a:lvl1pPr algn="r">
              <a:defRPr sz="800">
                <a:solidFill>
                  <a:schemeClr val="tx2"/>
                </a:solidFill>
                <a:latin typeface="+mj-lt"/>
              </a:defRPr>
            </a:lvl1pPr>
          </a:lstStyle>
          <a:p>
            <a:r>
              <a:rPr lang="en-GB"/>
              <a:t>FIFA Referees Committee</a:t>
            </a:r>
            <a:endParaRPr lang="en-GB" dirty="0"/>
          </a:p>
        </p:txBody>
      </p:sp>
      <p:sp>
        <p:nvSpPr>
          <p:cNvPr id="6" name="Slide Number Placeholder 5"/>
          <p:cNvSpPr>
            <a:spLocks noGrp="1"/>
          </p:cNvSpPr>
          <p:nvPr>
            <p:ph type="sldNum" sz="quarter" idx="4"/>
          </p:nvPr>
        </p:nvSpPr>
        <p:spPr>
          <a:xfrm>
            <a:off x="8712000" y="6573600"/>
            <a:ext cx="288000" cy="180000"/>
          </a:xfrm>
          <a:prstGeom prst="rect">
            <a:avLst/>
          </a:prstGeom>
        </p:spPr>
        <p:txBody>
          <a:bodyPr vert="horz" lIns="0" tIns="0" rIns="0" bIns="0" rtlCol="0" anchor="ctr"/>
          <a:lstStyle>
            <a:lvl1pPr algn="r">
              <a:defRPr sz="1000">
                <a:solidFill>
                  <a:schemeClr val="tx2"/>
                </a:solidFill>
                <a:latin typeface="+mj-lt"/>
              </a:defRPr>
            </a:lvl1pPr>
          </a:lstStyle>
          <a:p>
            <a:fld id="{BCC574E5-598D-4C19-A93D-1F2ADF65AC13}" type="slidenum">
              <a:rPr lang="en-GB" smtClean="0"/>
              <a:pPr/>
              <a:t>‹#›</a:t>
            </a:fld>
            <a:endParaRPr lang="en-GB"/>
          </a:p>
        </p:txBody>
      </p:sp>
      <p:pic>
        <p:nvPicPr>
          <p:cNvPr id="13" name="Picture 1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668001" y="264000"/>
            <a:ext cx="726949" cy="320384"/>
          </a:xfrm>
          <a:prstGeom prst="rect">
            <a:avLst/>
          </a:prstGeom>
        </p:spPr>
      </p:pic>
      <p:sp>
        <p:nvSpPr>
          <p:cNvPr id="18" name="Parallelogram 17"/>
          <p:cNvSpPr/>
          <p:nvPr/>
        </p:nvSpPr>
        <p:spPr>
          <a:xfrm>
            <a:off x="7380000" y="-3600"/>
            <a:ext cx="1296000" cy="648000"/>
          </a:xfrm>
          <a:prstGeom prst="parallelogram">
            <a:avLst>
              <a:gd name="adj" fmla="val 35731"/>
            </a:avLst>
          </a:prstGeom>
          <a:solidFill>
            <a:schemeClr val="tx2"/>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p:cNvCxnSpPr/>
          <p:nvPr/>
        </p:nvCxnSpPr>
        <p:spPr>
          <a:xfrm rot="1200000">
            <a:off x="360000" y="-36000"/>
            <a:ext cx="0" cy="10800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668000" y="198000"/>
            <a:ext cx="726949" cy="240288"/>
          </a:xfrm>
          <a:prstGeom prst="rect">
            <a:avLst/>
          </a:prstGeom>
        </p:spPr>
      </p:pic>
      <p:cxnSp>
        <p:nvCxnSpPr>
          <p:cNvPr id="21" name="Straight Connector 20"/>
          <p:cNvCxnSpPr/>
          <p:nvPr/>
        </p:nvCxnSpPr>
        <p:spPr>
          <a:xfrm rot="1200000">
            <a:off x="8616312" y="6555600"/>
            <a:ext cx="0" cy="3240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2" name="Title Placeholder 1"/>
          <p:cNvSpPr>
            <a:spLocks noGrp="1"/>
          </p:cNvSpPr>
          <p:nvPr>
            <p:ph type="title"/>
          </p:nvPr>
        </p:nvSpPr>
        <p:spPr>
          <a:xfrm>
            <a:off x="576000" y="252000"/>
            <a:ext cx="6480000" cy="792000"/>
          </a:xfrm>
          <a:prstGeom prst="rect">
            <a:avLst/>
          </a:prstGeom>
        </p:spPr>
        <p:txBody>
          <a:bodyPr vert="horz" lIns="0" tIns="0" rIns="0" bIns="0" rtlCol="0" anchor="ctr">
            <a:noAutofit/>
          </a:bodyPr>
          <a:lstStyle/>
          <a:p>
            <a:r>
              <a:rPr lang="en-US" dirty="0"/>
              <a:t>Click to edit Title</a:t>
            </a:r>
            <a:endParaRPr lang="en-GB" dirty="0"/>
          </a:p>
        </p:txBody>
      </p:sp>
    </p:spTree>
    <p:extLst>
      <p:ext uri="{BB962C8B-B14F-4D97-AF65-F5344CB8AC3E}">
        <p14:creationId xmlns:p14="http://schemas.microsoft.com/office/powerpoint/2010/main" val="26585575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Lst>
  <p:hf hdr="0" dt="0"/>
  <p:txStyles>
    <p:titleStyle>
      <a:lvl1pPr algn="l" defTabSz="914400" rtl="0" eaLnBrk="1" latinLnBrk="0" hangingPunct="1">
        <a:spcBef>
          <a:spcPct val="0"/>
        </a:spcBef>
        <a:buNone/>
        <a:defRPr sz="2400" b="1" kern="1200">
          <a:solidFill>
            <a:schemeClr val="tx2"/>
          </a:solidFill>
          <a:latin typeface="+mj-lt"/>
          <a:ea typeface="+mj-ea"/>
          <a:cs typeface="+mj-cs"/>
        </a:defRPr>
      </a:lvl1pPr>
    </p:titleStyle>
    <p:bodyStyle>
      <a:lvl1pPr marL="457200" indent="-457200" algn="l" defTabSz="914400" rtl="0" eaLnBrk="1" latinLnBrk="0" hangingPunct="1">
        <a:spcBef>
          <a:spcPts val="300"/>
        </a:spcBef>
        <a:buClrTx/>
        <a:buFont typeface="Arial" pitchFamily="34" charset="0"/>
        <a:buChar char="•"/>
        <a:tabLst/>
        <a:defRPr sz="2000" kern="1200">
          <a:solidFill>
            <a:schemeClr val="tx1"/>
          </a:solidFill>
          <a:latin typeface="+mj-lt"/>
          <a:ea typeface="+mn-ea"/>
          <a:cs typeface="+mn-cs"/>
        </a:defRPr>
      </a:lvl1pPr>
      <a:lvl2pPr marL="808038" indent="-342900" algn="l" defTabSz="914400" rtl="0" eaLnBrk="1" latinLnBrk="0" hangingPunct="1">
        <a:spcBef>
          <a:spcPts val="300"/>
        </a:spcBef>
        <a:buClrTx/>
        <a:buSzPct val="80000"/>
        <a:buFont typeface="Courier New" pitchFamily="49" charset="0"/>
        <a:buChar char="o"/>
        <a:defRPr sz="1800" kern="1200">
          <a:solidFill>
            <a:schemeClr val="tx1"/>
          </a:solidFill>
          <a:latin typeface="+mn-lt"/>
          <a:ea typeface="+mn-ea"/>
          <a:cs typeface="+mn-cs"/>
        </a:defRPr>
      </a:lvl2pPr>
      <a:lvl3pPr marL="1157288" indent="-342900" algn="l" defTabSz="914400" rtl="0" eaLnBrk="1" latinLnBrk="0" hangingPunct="1">
        <a:spcBef>
          <a:spcPts val="300"/>
        </a:spcBef>
        <a:buClrTx/>
        <a:buFont typeface="Wingdings" pitchFamily="2" charset="2"/>
        <a:buChar char="§"/>
        <a:defRPr sz="1600" kern="1200">
          <a:solidFill>
            <a:schemeClr val="tx1"/>
          </a:solidFill>
          <a:latin typeface="+mn-lt"/>
          <a:ea typeface="+mn-ea"/>
          <a:cs typeface="+mn-cs"/>
        </a:defRPr>
      </a:lvl3pPr>
      <a:lvl4pPr marL="1519238" indent="-347663" algn="l" defTabSz="914400" rtl="0" eaLnBrk="1" latinLnBrk="0" hangingPunct="1">
        <a:spcBef>
          <a:spcPts val="300"/>
        </a:spcBef>
        <a:buClrTx/>
        <a:buFont typeface="Frutiger LT Com 45 Light" pitchFamily="34" charset="0"/>
        <a:buChar char="–"/>
        <a:defRPr sz="1400" kern="1200">
          <a:solidFill>
            <a:schemeClr val="tx1"/>
          </a:solidFill>
          <a:latin typeface="+mn-lt"/>
          <a:ea typeface="+mn-ea"/>
          <a:cs typeface="+mn-cs"/>
        </a:defRPr>
      </a:lvl4pPr>
      <a:lvl5pPr marL="1709738" indent="-228600" algn="l" defTabSz="914400" rtl="0" eaLnBrk="1" latinLnBrk="0" hangingPunct="1">
        <a:spcBef>
          <a:spcPts val="300"/>
        </a:spcBef>
        <a:buClrTx/>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image" Target="../media/image17.png"/><Relationship Id="rId5" Type="http://schemas.openxmlformats.org/officeDocument/2006/relationships/image" Target="../media/image9.png"/><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19.xml"/><Relationship Id="rId6" Type="http://schemas.openxmlformats.org/officeDocument/2006/relationships/image" Target="../media/image17.png"/><Relationship Id="rId5" Type="http://schemas.openxmlformats.org/officeDocument/2006/relationships/image" Target="../media/image9.png"/><Relationship Id="rId4" Type="http://schemas.openxmlformats.org/officeDocument/2006/relationships/image" Target="../media/image8.png"/></Relationships>
</file>

<file path=ppt/slides/_rels/slide4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1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9.xml"/><Relationship Id="rId4" Type="http://schemas.openxmlformats.org/officeDocument/2006/relationships/image" Target="../media/image14.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19.xml"/><Relationship Id="rId6" Type="http://schemas.openxmlformats.org/officeDocument/2006/relationships/image" Target="../media/image17.png"/><Relationship Id="rId5" Type="http://schemas.openxmlformats.org/officeDocument/2006/relationships/image" Target="../media/image9.png"/><Relationship Id="rId4" Type="http://schemas.openxmlformats.org/officeDocument/2006/relationships/image" Target="../media/image8.png"/></Relationships>
</file>

<file path=ppt/slides/_rels/slide6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1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19.xml"/><Relationship Id="rId4" Type="http://schemas.openxmlformats.org/officeDocument/2006/relationships/image" Target="../media/image14.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3" Type="http://schemas.openxmlformats.org/officeDocument/2006/relationships/hyperlink" Target="mailto:kad.touati@gmail.com" TargetMode="External"/><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hyperlink" Target="mailto:jean-baptist.bultynck@ucll.be"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4812734"/>
            <a:ext cx="8081723" cy="394980"/>
          </a:xfrm>
        </p:spPr>
        <p:txBody>
          <a:bodyPr/>
          <a:lstStyle/>
          <a:p>
            <a:r>
              <a:rPr lang="en-US" sz="2800" dirty="0"/>
              <a:t>Training plan – January 2019 </a:t>
            </a:r>
          </a:p>
        </p:txBody>
      </p:sp>
      <p:sp>
        <p:nvSpPr>
          <p:cNvPr id="3" name="Title 1"/>
          <p:cNvSpPr txBox="1">
            <a:spLocks/>
          </p:cNvSpPr>
          <p:nvPr/>
        </p:nvSpPr>
        <p:spPr>
          <a:xfrm>
            <a:off x="467544" y="5515054"/>
            <a:ext cx="8081723" cy="537583"/>
          </a:xfrm>
          <a:prstGeom prst="rect">
            <a:avLst/>
          </a:prstGeom>
        </p:spPr>
        <p:txBody>
          <a:bodyPr vert="horz" lIns="0" tIns="0" rIns="0" bIns="0" rtlCol="0" anchor="b">
            <a:spAutoFit/>
          </a:bodyPr>
          <a:lstStyle>
            <a:lvl1pPr algn="l" defTabSz="914400" rtl="0" eaLnBrk="1" latinLnBrk="0" hangingPunct="1">
              <a:lnSpc>
                <a:spcPct val="90000"/>
              </a:lnSpc>
              <a:spcBef>
                <a:spcPct val="0"/>
              </a:spcBef>
              <a:buNone/>
              <a:defRPr sz="3200" b="1" kern="1200">
                <a:solidFill>
                  <a:schemeClr val="bg1"/>
                </a:solidFill>
                <a:latin typeface="+mj-lt"/>
                <a:ea typeface="+mj-ea"/>
                <a:cs typeface="+mj-cs"/>
              </a:defRPr>
            </a:lvl1pPr>
          </a:lstStyle>
          <a:p>
            <a:pPr>
              <a:lnSpc>
                <a:spcPct val="110000"/>
              </a:lnSpc>
            </a:pPr>
            <a:r>
              <a:rPr lang="en-US" sz="1600" b="0" dirty="0"/>
              <a:t>Jean-Baptist </a:t>
            </a:r>
            <a:r>
              <a:rPr lang="en-US" sz="1600" b="0" dirty="0" err="1"/>
              <a:t>Bultynck</a:t>
            </a:r>
            <a:r>
              <a:rPr lang="en-US" sz="1600" b="0" dirty="0"/>
              <a:t> – Kader </a:t>
            </a:r>
            <a:r>
              <a:rPr lang="en-US" sz="1600" b="0" dirty="0" err="1"/>
              <a:t>Touati</a:t>
            </a:r>
            <a:endParaRPr lang="en-US" sz="1600" b="0" dirty="0"/>
          </a:p>
          <a:p>
            <a:pPr>
              <a:lnSpc>
                <a:spcPct val="110000"/>
              </a:lnSpc>
            </a:pPr>
            <a:r>
              <a:rPr lang="en-US" sz="1600" b="0" dirty="0"/>
              <a:t>Alan Brown – </a:t>
            </a:r>
            <a:r>
              <a:rPr lang="en-US" sz="1600" b="0" dirty="0" err="1"/>
              <a:t>Kelesha</a:t>
            </a:r>
            <a:r>
              <a:rPr lang="en-US" sz="1600" b="0" dirty="0"/>
              <a:t> Antoine - </a:t>
            </a:r>
            <a:r>
              <a:rPr lang="en-US" sz="1600" b="0" dirty="0" err="1"/>
              <a:t>Lingling</a:t>
            </a:r>
            <a:r>
              <a:rPr lang="en-US" sz="1600" b="0" dirty="0"/>
              <a:t> Zhang - Tracey Lovell</a:t>
            </a:r>
          </a:p>
        </p:txBody>
      </p:sp>
    </p:spTree>
    <p:extLst>
      <p:ext uri="{BB962C8B-B14F-4D97-AF65-F5344CB8AC3E}">
        <p14:creationId xmlns:p14="http://schemas.microsoft.com/office/powerpoint/2010/main" val="34445740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Content Placeholder 2"/>
          <p:cNvSpPr>
            <a:spLocks noGrp="1"/>
          </p:cNvSpPr>
          <p:nvPr>
            <p:ph idx="1"/>
          </p:nvPr>
        </p:nvSpPr>
        <p:spPr>
          <a:xfrm>
            <a:off x="251520" y="692696"/>
            <a:ext cx="8642350" cy="5257800"/>
          </a:xfrm>
        </p:spPr>
        <p:txBody>
          <a:bodyPr/>
          <a:lstStyle/>
          <a:p>
            <a:pPr marL="457200" indent="-457200">
              <a:buFontTx/>
              <a:buChar char="•"/>
            </a:pPr>
            <a:r>
              <a:rPr kumimoji="1" lang="en-GB" altLang="ja-JP" dirty="0">
                <a:latin typeface="Verdana"/>
                <a:ea typeface="ＭＳ Ｐゴシック" pitchFamily="34" charset="-128"/>
                <a:cs typeface="Verdana"/>
              </a:rPr>
              <a:t>Alternative OUTDOOR</a:t>
            </a:r>
          </a:p>
          <a:p>
            <a:pPr lvl="1"/>
            <a:r>
              <a:rPr lang="en-GB" sz="1600" dirty="0">
                <a:latin typeface="Verdana"/>
                <a:cs typeface="Verdana"/>
              </a:rPr>
              <a:t>Referees &amp; Assistant Referees</a:t>
            </a:r>
            <a:endParaRPr lang="en-US" sz="1600" dirty="0">
              <a:latin typeface="Verdana"/>
              <a:cs typeface="Verdana"/>
            </a:endParaRPr>
          </a:p>
          <a:p>
            <a:pPr lvl="1"/>
            <a:r>
              <a:rPr lang="en-GB" sz="1600" dirty="0">
                <a:latin typeface="Verdana"/>
                <a:cs typeface="Verdana"/>
              </a:rPr>
              <a:t>Min. 60 min </a:t>
            </a:r>
            <a:r>
              <a:rPr lang="en-GB" sz="1600" b="1" dirty="0">
                <a:latin typeface="Verdana"/>
                <a:cs typeface="Verdana"/>
              </a:rPr>
              <a:t>cycling</a:t>
            </a:r>
            <a:r>
              <a:rPr lang="en-GB" sz="1600" dirty="0">
                <a:latin typeface="Verdana"/>
                <a:cs typeface="Verdana"/>
              </a:rPr>
              <a:t> at 70% </a:t>
            </a:r>
            <a:r>
              <a:rPr lang="en-GB" sz="1600" dirty="0" err="1">
                <a:latin typeface="Verdana"/>
                <a:cs typeface="Verdana"/>
              </a:rPr>
              <a:t>HRmax</a:t>
            </a:r>
            <a:r>
              <a:rPr lang="en-GB" sz="1600" dirty="0">
                <a:latin typeface="Verdana"/>
                <a:cs typeface="Verdana"/>
              </a:rPr>
              <a:t>.</a:t>
            </a:r>
            <a:endParaRPr kumimoji="1" lang="en-GB" altLang="ja-JP" sz="1600" dirty="0">
              <a:latin typeface="Verdana"/>
              <a:ea typeface="ＭＳ Ｐゴシック" pitchFamily="34" charset="-128"/>
              <a:cs typeface="Verdana"/>
            </a:endParaRPr>
          </a:p>
          <a:p>
            <a:pPr marL="457200" indent="-457200">
              <a:buFontTx/>
              <a:buChar char="•"/>
            </a:pPr>
            <a:r>
              <a:rPr kumimoji="1" lang="en-GB" altLang="ja-JP" dirty="0">
                <a:latin typeface="Verdana"/>
                <a:ea typeface="ＭＳ Ｐゴシック" pitchFamily="34" charset="-128"/>
                <a:cs typeface="Verdana"/>
              </a:rPr>
              <a:t>Alternative INDOOR</a:t>
            </a:r>
          </a:p>
          <a:p>
            <a:pPr lvl="1"/>
            <a:r>
              <a:rPr lang="en-GB" sz="1600" i="1" dirty="0">
                <a:latin typeface="Verdana"/>
                <a:cs typeface="Verdana"/>
              </a:rPr>
              <a:t>‘</a:t>
            </a:r>
            <a:r>
              <a:rPr lang="en-GB" sz="1600" b="1" i="1" dirty="0">
                <a:latin typeface="Verdana"/>
                <a:cs typeface="Verdana"/>
              </a:rPr>
              <a:t>indoor</a:t>
            </a:r>
            <a:r>
              <a:rPr lang="en-GB" sz="1600" i="1" dirty="0">
                <a:latin typeface="Verdana"/>
                <a:cs typeface="Verdana"/>
              </a:rPr>
              <a:t>-</a:t>
            </a:r>
            <a:r>
              <a:rPr lang="en-GB" sz="1600" b="1" i="1" dirty="0">
                <a:latin typeface="Verdana"/>
                <a:cs typeface="Verdana"/>
              </a:rPr>
              <a:t>treadmill’</a:t>
            </a:r>
            <a:r>
              <a:rPr lang="en-GB" sz="1600" i="1" dirty="0">
                <a:latin typeface="Verdana"/>
                <a:cs typeface="Verdana"/>
              </a:rPr>
              <a:t>-workload:</a:t>
            </a:r>
          </a:p>
          <a:p>
            <a:pPr lvl="2"/>
            <a:r>
              <a:rPr lang="en-US" sz="1400" dirty="0">
                <a:latin typeface="Verdana"/>
                <a:cs typeface="Verdana"/>
              </a:rPr>
              <a:t>The Medium Intensity Training (MI) is a combination of MI-jogging/running at (76-85% </a:t>
            </a:r>
            <a:r>
              <a:rPr lang="en-US" sz="1400" dirty="0" err="1">
                <a:latin typeface="Verdana"/>
                <a:cs typeface="Verdana"/>
              </a:rPr>
              <a:t>HRmax</a:t>
            </a:r>
            <a:r>
              <a:rPr lang="en-US" sz="1400" dirty="0">
                <a:latin typeface="Verdana"/>
                <a:cs typeface="Verdana"/>
              </a:rPr>
              <a:t>) and short HI-tempo runs (at 90% </a:t>
            </a:r>
            <a:r>
              <a:rPr lang="en-US" sz="1400" dirty="0" err="1">
                <a:latin typeface="Verdana"/>
                <a:cs typeface="Verdana"/>
              </a:rPr>
              <a:t>HRmax</a:t>
            </a:r>
            <a:r>
              <a:rPr lang="en-US" sz="1400" dirty="0">
                <a:latin typeface="Verdana"/>
                <a:cs typeface="Verdana"/>
              </a:rPr>
              <a:t>). </a:t>
            </a:r>
            <a:endParaRPr lang="en-US" sz="1200" dirty="0">
              <a:latin typeface="Verdana"/>
              <a:cs typeface="Verdana"/>
            </a:endParaRPr>
          </a:p>
          <a:p>
            <a:pPr lvl="1"/>
            <a:r>
              <a:rPr lang="en-GB" sz="1600" i="1" dirty="0">
                <a:latin typeface="Verdana"/>
                <a:cs typeface="Verdana"/>
              </a:rPr>
              <a:t>Good to know!</a:t>
            </a:r>
            <a:endParaRPr lang="en-US" sz="1600" dirty="0">
              <a:latin typeface="Verdana"/>
              <a:cs typeface="Verdana"/>
            </a:endParaRPr>
          </a:p>
          <a:p>
            <a:pPr lvl="2"/>
            <a:r>
              <a:rPr lang="en-GB" sz="1400" i="1" dirty="0">
                <a:latin typeface="Verdana"/>
                <a:cs typeface="Verdana"/>
              </a:rPr>
              <a:t>Do not forget a nice warm up at the start and a cool down at the end!</a:t>
            </a:r>
          </a:p>
          <a:p>
            <a:pPr lvl="2"/>
            <a:r>
              <a:rPr lang="en-GB" sz="1400" i="1" dirty="0">
                <a:latin typeface="Verdana"/>
                <a:cs typeface="Verdana"/>
              </a:rPr>
              <a:t>The levels mentioned are just an indication. Adapt to your level and situation please.</a:t>
            </a:r>
            <a:endParaRPr lang="en-US" sz="1400" dirty="0">
              <a:latin typeface="Verdana"/>
              <a:cs typeface="Verdana"/>
            </a:endParaRPr>
          </a:p>
          <a:p>
            <a:pPr lvl="2"/>
            <a:r>
              <a:rPr lang="en-GB" sz="1400" i="1" dirty="0">
                <a:latin typeface="Verdana"/>
                <a:cs typeface="Verdana"/>
              </a:rPr>
              <a:t>Each brand (for example: </a:t>
            </a:r>
            <a:r>
              <a:rPr lang="en-GB" sz="1400" i="1" dirty="0" err="1">
                <a:latin typeface="Verdana"/>
                <a:cs typeface="Verdana"/>
              </a:rPr>
              <a:t>Lifefitness</a:t>
            </a:r>
            <a:r>
              <a:rPr lang="en-GB" sz="1400" i="1" dirty="0">
                <a:latin typeface="Verdana"/>
                <a:cs typeface="Verdana"/>
              </a:rPr>
              <a:t>; </a:t>
            </a:r>
            <a:r>
              <a:rPr lang="en-GB" sz="1400" i="1" dirty="0" err="1">
                <a:latin typeface="Verdana"/>
                <a:cs typeface="Verdana"/>
              </a:rPr>
              <a:t>Technogym</a:t>
            </a:r>
            <a:r>
              <a:rPr lang="en-GB" sz="1400" i="1" dirty="0">
                <a:latin typeface="Verdana"/>
                <a:cs typeface="Verdana"/>
              </a:rPr>
              <a:t>; …) uses an slightly different scale.</a:t>
            </a:r>
            <a:endParaRPr lang="en-US" sz="1400" dirty="0">
              <a:latin typeface="Verdana"/>
              <a:cs typeface="Verdana"/>
            </a:endParaRPr>
          </a:p>
          <a:p>
            <a:pPr lvl="2"/>
            <a:r>
              <a:rPr lang="en-GB" sz="1400" dirty="0">
                <a:latin typeface="Verdana"/>
                <a:cs typeface="Verdana"/>
              </a:rPr>
              <a:t>The same exercise as outside can be done inside.</a:t>
            </a:r>
            <a:endParaRPr lang="en-US" sz="1400" dirty="0">
              <a:latin typeface="Verdana"/>
              <a:cs typeface="Verdana"/>
            </a:endParaRPr>
          </a:p>
          <a:p>
            <a:pPr lvl="1" indent="-457200">
              <a:buFontTx/>
              <a:buChar char="•"/>
            </a:pPr>
            <a:endParaRPr kumimoji="1" lang="en-GB" altLang="ja-JP" dirty="0">
              <a:latin typeface="Verdana"/>
              <a:ea typeface="ＭＳ Ｐゴシック" pitchFamily="34" charset="-128"/>
              <a:cs typeface="Verdana"/>
            </a:endParaRPr>
          </a:p>
        </p:txBody>
      </p:sp>
      <p:sp>
        <p:nvSpPr>
          <p:cNvPr id="4" name="Text Box 41"/>
          <p:cNvSpPr txBox="1">
            <a:spLocks noChangeArrowheads="1"/>
          </p:cNvSpPr>
          <p:nvPr/>
        </p:nvSpPr>
        <p:spPr bwMode="auto">
          <a:xfrm>
            <a:off x="142875" y="136525"/>
            <a:ext cx="8839200" cy="366713"/>
          </a:xfrm>
          <a:prstGeom prst="rect">
            <a:avLst/>
          </a:prstGeom>
          <a:noFill/>
          <a:ln w="9525">
            <a:noFill/>
            <a:miter lim="800000"/>
            <a:headEnd/>
            <a:tailEnd/>
          </a:ln>
        </p:spPr>
        <p:txBody>
          <a:bodyPr>
            <a:spAutoFit/>
          </a:bodyPr>
          <a:lstStyle/>
          <a:p>
            <a:r>
              <a:rPr lang="en-US" b="1" dirty="0">
                <a:latin typeface="Verdana" pitchFamily="84" charset="0"/>
              </a:rPr>
              <a:t>      </a:t>
            </a:r>
            <a:r>
              <a:rPr lang="en-US" sz="1800" b="1" dirty="0">
                <a:latin typeface="Verdana" pitchFamily="84" charset="0"/>
              </a:rPr>
              <a:t>Wednesday: Medium Intensity </a:t>
            </a:r>
            <a:r>
              <a:rPr lang="en-US" altLang="ja-JP" sz="1800" b="1" dirty="0">
                <a:latin typeface="Verdana" pitchFamily="84" charset="0"/>
              </a:rPr>
              <a:t>exercise – alternative </a:t>
            </a:r>
            <a:endParaRPr lang="en-US" sz="1800" b="1" dirty="0">
              <a:latin typeface="Verdana" pitchFamily="84" charset="0"/>
            </a:endParaRPr>
          </a:p>
        </p:txBody>
      </p:sp>
      <p:graphicFrame>
        <p:nvGraphicFramePr>
          <p:cNvPr id="2" name="Tabel 1"/>
          <p:cNvGraphicFramePr>
            <a:graphicFrameLocks noGrp="1"/>
          </p:cNvGraphicFramePr>
          <p:nvPr>
            <p:extLst>
              <p:ext uri="{D42A27DB-BD31-4B8C-83A1-F6EECF244321}">
                <p14:modId xmlns:p14="http://schemas.microsoft.com/office/powerpoint/2010/main" val="2060942591"/>
              </p:ext>
            </p:extLst>
          </p:nvPr>
        </p:nvGraphicFramePr>
        <p:xfrm>
          <a:off x="2771800" y="4641676"/>
          <a:ext cx="5016500" cy="2171700"/>
        </p:xfrm>
        <a:graphic>
          <a:graphicData uri="http://schemas.openxmlformats.org/drawingml/2006/table">
            <a:tbl>
              <a:tblPr/>
              <a:tblGrid>
                <a:gridCol w="571500">
                  <a:extLst>
                    <a:ext uri="{9D8B030D-6E8A-4147-A177-3AD203B41FA5}">
                      <a16:colId xmlns:a16="http://schemas.microsoft.com/office/drawing/2014/main" val="20000"/>
                    </a:ext>
                  </a:extLst>
                </a:gridCol>
                <a:gridCol w="317500">
                  <a:extLst>
                    <a:ext uri="{9D8B030D-6E8A-4147-A177-3AD203B41FA5}">
                      <a16:colId xmlns:a16="http://schemas.microsoft.com/office/drawing/2014/main" val="20001"/>
                    </a:ext>
                  </a:extLst>
                </a:gridCol>
                <a:gridCol w="317500">
                  <a:extLst>
                    <a:ext uri="{9D8B030D-6E8A-4147-A177-3AD203B41FA5}">
                      <a16:colId xmlns:a16="http://schemas.microsoft.com/office/drawing/2014/main" val="20002"/>
                    </a:ext>
                  </a:extLst>
                </a:gridCol>
                <a:gridCol w="317500">
                  <a:extLst>
                    <a:ext uri="{9D8B030D-6E8A-4147-A177-3AD203B41FA5}">
                      <a16:colId xmlns:a16="http://schemas.microsoft.com/office/drawing/2014/main" val="20003"/>
                    </a:ext>
                  </a:extLst>
                </a:gridCol>
                <a:gridCol w="317500">
                  <a:extLst>
                    <a:ext uri="{9D8B030D-6E8A-4147-A177-3AD203B41FA5}">
                      <a16:colId xmlns:a16="http://schemas.microsoft.com/office/drawing/2014/main" val="20004"/>
                    </a:ext>
                  </a:extLst>
                </a:gridCol>
                <a:gridCol w="317500">
                  <a:extLst>
                    <a:ext uri="{9D8B030D-6E8A-4147-A177-3AD203B41FA5}">
                      <a16:colId xmlns:a16="http://schemas.microsoft.com/office/drawing/2014/main" val="20005"/>
                    </a:ext>
                  </a:extLst>
                </a:gridCol>
                <a:gridCol w="317500">
                  <a:extLst>
                    <a:ext uri="{9D8B030D-6E8A-4147-A177-3AD203B41FA5}">
                      <a16:colId xmlns:a16="http://schemas.microsoft.com/office/drawing/2014/main" val="20006"/>
                    </a:ext>
                  </a:extLst>
                </a:gridCol>
                <a:gridCol w="317500">
                  <a:extLst>
                    <a:ext uri="{9D8B030D-6E8A-4147-A177-3AD203B41FA5}">
                      <a16:colId xmlns:a16="http://schemas.microsoft.com/office/drawing/2014/main" val="20007"/>
                    </a:ext>
                  </a:extLst>
                </a:gridCol>
                <a:gridCol w="317500">
                  <a:extLst>
                    <a:ext uri="{9D8B030D-6E8A-4147-A177-3AD203B41FA5}">
                      <a16:colId xmlns:a16="http://schemas.microsoft.com/office/drawing/2014/main" val="20008"/>
                    </a:ext>
                  </a:extLst>
                </a:gridCol>
                <a:gridCol w="317500">
                  <a:extLst>
                    <a:ext uri="{9D8B030D-6E8A-4147-A177-3AD203B41FA5}">
                      <a16:colId xmlns:a16="http://schemas.microsoft.com/office/drawing/2014/main" val="20009"/>
                    </a:ext>
                  </a:extLst>
                </a:gridCol>
                <a:gridCol w="317500">
                  <a:extLst>
                    <a:ext uri="{9D8B030D-6E8A-4147-A177-3AD203B41FA5}">
                      <a16:colId xmlns:a16="http://schemas.microsoft.com/office/drawing/2014/main" val="20010"/>
                    </a:ext>
                  </a:extLst>
                </a:gridCol>
                <a:gridCol w="317500">
                  <a:extLst>
                    <a:ext uri="{9D8B030D-6E8A-4147-A177-3AD203B41FA5}">
                      <a16:colId xmlns:a16="http://schemas.microsoft.com/office/drawing/2014/main" val="20011"/>
                    </a:ext>
                  </a:extLst>
                </a:gridCol>
                <a:gridCol w="952500">
                  <a:extLst>
                    <a:ext uri="{9D8B030D-6E8A-4147-A177-3AD203B41FA5}">
                      <a16:colId xmlns:a16="http://schemas.microsoft.com/office/drawing/2014/main" val="20012"/>
                    </a:ext>
                  </a:extLst>
                </a:gridCol>
              </a:tblGrid>
              <a:tr h="177800">
                <a:tc gridSpan="13">
                  <a:txBody>
                    <a:bodyPr/>
                    <a:lstStyle/>
                    <a:p>
                      <a:pPr algn="ctr" fontAlgn="b"/>
                      <a:r>
                        <a:rPr lang="nl-NL" sz="1000" b="1" i="0" u="none" strike="noStrike" dirty="0">
                          <a:effectLst/>
                          <a:latin typeface="Verdana"/>
                        </a:rPr>
                        <a:t>MI-</a:t>
                      </a:r>
                      <a:r>
                        <a:rPr lang="nl-NL" sz="1000" b="1" i="0" u="none" strike="noStrike" dirty="0" err="1">
                          <a:effectLst/>
                          <a:latin typeface="Verdana"/>
                        </a:rPr>
                        <a:t>workload</a:t>
                      </a:r>
                      <a:r>
                        <a:rPr lang="nl-NL" sz="1000" b="1" i="0" u="none" strike="noStrike" dirty="0">
                          <a:effectLst/>
                          <a:latin typeface="Verdana"/>
                        </a:rPr>
                        <a:t> ... TREADMILL ...</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CC"/>
                    </a:solidFill>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10000"/>
                  </a:ext>
                </a:extLst>
              </a:tr>
              <a:tr h="165100">
                <a:tc>
                  <a:txBody>
                    <a:bodyPr/>
                    <a:lstStyle/>
                    <a:p>
                      <a:pPr algn="ctr" fontAlgn="b"/>
                      <a:r>
                        <a:rPr lang="nl-NL" sz="1000" b="1" i="0" u="none" strike="noStrike">
                          <a:effectLst/>
                          <a:latin typeface="Verdana"/>
                        </a:rPr>
                        <a:t>Level</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gridSpan="3">
                  <a:txBody>
                    <a:bodyPr/>
                    <a:lstStyle/>
                    <a:p>
                      <a:pPr algn="l" fontAlgn="b"/>
                      <a:r>
                        <a:rPr lang="nl-NL" sz="1000" b="1" i="0" u="none" strike="noStrike">
                          <a:effectLst/>
                          <a:latin typeface="Verdana"/>
                        </a:rPr>
                        <a:t>Time (min)</a:t>
                      </a:r>
                    </a:p>
                  </a:txBody>
                  <a:tcPr marL="12700" marR="12700" marT="12700"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hMerge="1">
                  <a:txBody>
                    <a:bodyPr/>
                    <a:lstStyle/>
                    <a:p>
                      <a:endParaRPr lang="nl-NL"/>
                    </a:p>
                  </a:txBody>
                  <a:tcPr/>
                </a:tc>
                <a:tc hMerge="1">
                  <a:txBody>
                    <a:bodyPr/>
                    <a:lstStyle/>
                    <a:p>
                      <a:endParaRPr lang="nl-NL"/>
                    </a:p>
                  </a:txBody>
                  <a:tcPr/>
                </a:tc>
                <a:tc>
                  <a:txBody>
                    <a:bodyPr/>
                    <a:lstStyle/>
                    <a:p>
                      <a:pPr algn="l" fontAlgn="b"/>
                      <a:r>
                        <a:rPr lang="nl-NL" sz="1000" b="1" i="0" u="none" strike="noStrike">
                          <a:effectLst/>
                          <a:latin typeface="Verdana"/>
                        </a:rPr>
                        <a:t> </a:t>
                      </a:r>
                    </a:p>
                  </a:txBody>
                  <a:tcPr marL="12700" marR="12700" marT="1270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r>
                        <a:rPr lang="nl-NL" sz="1000" b="1" i="0" u="none" strike="noStrike">
                          <a:effectLst/>
                          <a:latin typeface="Verdana"/>
                        </a:rPr>
                        <a:t> </a:t>
                      </a:r>
                    </a:p>
                  </a:txBody>
                  <a:tcPr marL="12700" marR="12700" marT="1270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r>
                        <a:rPr lang="nl-NL" sz="1000" b="1" i="0" u="none" strike="noStrike">
                          <a:effectLst/>
                          <a:latin typeface="Verdana"/>
                        </a:rPr>
                        <a:t> </a:t>
                      </a:r>
                    </a:p>
                  </a:txBody>
                  <a:tcPr marL="12700" marR="12700" marT="1270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r>
                        <a:rPr lang="nl-NL" sz="1000" b="1" i="0" u="none" strike="noStrike">
                          <a:effectLst/>
                          <a:latin typeface="Verdana"/>
                        </a:rPr>
                        <a:t> </a:t>
                      </a:r>
                    </a:p>
                  </a:txBody>
                  <a:tcPr marL="12700" marR="12700" marT="1270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r>
                        <a:rPr lang="nl-NL" sz="1000" b="1" i="0" u="none" strike="noStrike">
                          <a:effectLst/>
                          <a:latin typeface="Verdana"/>
                        </a:rPr>
                        <a:t> </a:t>
                      </a:r>
                    </a:p>
                  </a:txBody>
                  <a:tcPr marL="12700" marR="12700" marT="1270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r>
                        <a:rPr lang="nl-NL" sz="1000" b="1" i="0" u="none" strike="noStrike">
                          <a:effectLst/>
                          <a:latin typeface="Verdana"/>
                        </a:rPr>
                        <a:t> </a:t>
                      </a:r>
                    </a:p>
                  </a:txBody>
                  <a:tcPr marL="12700" marR="12700" marT="1270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r>
                        <a:rPr lang="nl-NL" sz="1000" b="1" i="0" u="none" strike="noStrike">
                          <a:effectLst/>
                          <a:latin typeface="Verdana"/>
                        </a:rPr>
                        <a:t> </a:t>
                      </a:r>
                    </a:p>
                  </a:txBody>
                  <a:tcPr marL="12700" marR="12700" marT="1270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r>
                        <a:rPr lang="nl-NL" sz="1000" b="1" i="0" u="none" strike="noStrike">
                          <a:effectLst/>
                          <a:latin typeface="Verdana"/>
                        </a:rPr>
                        <a:t> </a:t>
                      </a:r>
                    </a:p>
                  </a:txBody>
                  <a:tcPr marL="12700" marR="12700" marT="12700"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r>
                        <a:rPr lang="nl-NL" sz="1000" b="1" i="0" u="none" strike="noStrike">
                          <a:effectLst/>
                          <a:latin typeface="Verdana"/>
                        </a:rPr>
                        <a:t>TOTAL TIME</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1"/>
                  </a:ext>
                </a:extLst>
              </a:tr>
              <a:tr h="165100">
                <a:tc>
                  <a:txBody>
                    <a:bodyPr/>
                    <a:lstStyle/>
                    <a:p>
                      <a:pPr algn="ctr" fontAlgn="b"/>
                      <a:r>
                        <a:rPr lang="nl-NL" sz="1000" b="1" i="0" u="none" strike="noStrike">
                          <a:effectLst/>
                          <a:latin typeface="Verdana"/>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nl-NL" sz="1000" b="1" i="0" u="none" strike="noStrike">
                          <a:effectLst/>
                          <a:latin typeface="Verdana"/>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1"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1"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1"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1"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1"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1"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1"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1"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1"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1"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1"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2"/>
                  </a:ext>
                </a:extLst>
              </a:tr>
              <a:tr h="165100">
                <a:tc>
                  <a:txBody>
                    <a:bodyPr/>
                    <a:lstStyle/>
                    <a:p>
                      <a:pPr algn="ctr" fontAlgn="b"/>
                      <a:r>
                        <a:rPr lang="nl-NL" sz="1000" b="1" i="0" u="none" strike="noStrike">
                          <a:effectLst/>
                          <a:latin typeface="Verdana"/>
                        </a:rPr>
                        <a:t>8</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3"/>
                  </a:ext>
                </a:extLst>
              </a:tr>
              <a:tr h="165100">
                <a:tc>
                  <a:txBody>
                    <a:bodyPr/>
                    <a:lstStyle/>
                    <a:p>
                      <a:pPr algn="ctr" fontAlgn="b"/>
                      <a:r>
                        <a:rPr lang="nl-NL" sz="1000" b="1" i="0" u="none" strike="noStrike">
                          <a:effectLst/>
                          <a:latin typeface="Verdana"/>
                        </a:rPr>
                        <a:t>9</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4"/>
                  </a:ext>
                </a:extLst>
              </a:tr>
              <a:tr h="165100">
                <a:tc>
                  <a:txBody>
                    <a:bodyPr/>
                    <a:lstStyle/>
                    <a:p>
                      <a:pPr algn="ctr" fontAlgn="b"/>
                      <a:r>
                        <a:rPr lang="nl-NL" sz="1000" b="1" i="0" u="none" strike="noStrike">
                          <a:effectLst/>
                          <a:latin typeface="Verdana"/>
                        </a:rPr>
                        <a:t>10</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5"/>
                  </a:ext>
                </a:extLst>
              </a:tr>
              <a:tr h="165100">
                <a:tc>
                  <a:txBody>
                    <a:bodyPr/>
                    <a:lstStyle/>
                    <a:p>
                      <a:pPr algn="ctr" fontAlgn="b"/>
                      <a:r>
                        <a:rPr lang="nl-NL" sz="1000" b="1" i="0" u="none" strike="noStrike">
                          <a:effectLst/>
                          <a:latin typeface="Verdana"/>
                        </a:rPr>
                        <a:t>11</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nl-NL" sz="1000" b="0" i="0" u="none" strike="noStrike">
                          <a:effectLst/>
                          <a:latin typeface="Verdana"/>
                        </a:rPr>
                        <a:t>5</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5</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5</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5</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5</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5</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6x</a:t>
                      </a:r>
                    </a:p>
                  </a:txBody>
                  <a:tcPr marL="12700" marR="12700" marT="12700" marB="0" anchor="b">
                    <a:lnL w="6350" cap="flat" cmpd="sng" algn="ctr">
                      <a:solidFill>
                        <a:srgbClr val="00CCF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6"/>
                  </a:ext>
                </a:extLst>
              </a:tr>
              <a:tr h="165100">
                <a:tc>
                  <a:txBody>
                    <a:bodyPr/>
                    <a:lstStyle/>
                    <a:p>
                      <a:pPr algn="ctr" fontAlgn="b"/>
                      <a:r>
                        <a:rPr lang="nl-NL" sz="1000" b="1" i="0" u="none" strike="noStrike">
                          <a:effectLst/>
                          <a:latin typeface="Verdana"/>
                        </a:rPr>
                        <a:t>12</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7"/>
                  </a:ext>
                </a:extLst>
              </a:tr>
              <a:tr h="165100">
                <a:tc>
                  <a:txBody>
                    <a:bodyPr/>
                    <a:lstStyle/>
                    <a:p>
                      <a:pPr algn="ctr" fontAlgn="b"/>
                      <a:r>
                        <a:rPr lang="nl-NL" sz="1000" b="1" i="0" u="none" strike="noStrike">
                          <a:effectLst/>
                          <a:latin typeface="Verdana"/>
                        </a:rPr>
                        <a:t>13</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8"/>
                  </a:ext>
                </a:extLst>
              </a:tr>
              <a:tr h="165100">
                <a:tc>
                  <a:txBody>
                    <a:bodyPr/>
                    <a:lstStyle/>
                    <a:p>
                      <a:pPr algn="ctr" fontAlgn="b"/>
                      <a:r>
                        <a:rPr lang="nl-NL" sz="1000" b="1" i="0" u="none" strike="noStrike">
                          <a:effectLst/>
                          <a:latin typeface="Verdana"/>
                        </a:rPr>
                        <a:t>14</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9"/>
                  </a:ext>
                </a:extLst>
              </a:tr>
              <a:tr h="165100">
                <a:tc>
                  <a:txBody>
                    <a:bodyPr/>
                    <a:lstStyle/>
                    <a:p>
                      <a:pPr algn="ctr" fontAlgn="b"/>
                      <a:r>
                        <a:rPr lang="nl-NL" sz="1000" b="1" i="0" u="none" strike="noStrike">
                          <a:effectLst/>
                          <a:latin typeface="Verdana"/>
                        </a:rPr>
                        <a:t>15</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800" b="0" i="0" u="none" strike="noStrike">
                          <a:effectLst/>
                          <a:latin typeface="Verdana"/>
                        </a:rPr>
                        <a:t>0,15</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800" b="0" i="0" u="none" strike="noStrike">
                          <a:effectLst/>
                          <a:latin typeface="Verdana"/>
                        </a:rPr>
                        <a:t>0,15</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800" b="0" i="0" u="none" strike="noStrike">
                          <a:effectLst/>
                          <a:latin typeface="Verdana"/>
                        </a:rPr>
                        <a:t>0,15</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800" b="0" i="0" u="none" strike="noStrike">
                          <a:effectLst/>
                          <a:latin typeface="Verdana"/>
                        </a:rPr>
                        <a:t>0,15</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800" b="0" i="0" u="none" strike="noStrike">
                          <a:effectLst/>
                          <a:latin typeface="Verdana"/>
                        </a:rPr>
                        <a:t>0,15</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5x</a:t>
                      </a:r>
                    </a:p>
                  </a:txBody>
                  <a:tcPr marL="12700" marR="12700" marT="12700" marB="0" anchor="b">
                    <a:lnL w="6350" cap="flat" cmpd="sng" algn="ctr">
                      <a:solidFill>
                        <a:srgbClr val="00CCF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0"/>
                  </a:ext>
                </a:extLst>
              </a:tr>
              <a:tr h="165100">
                <a:tc>
                  <a:txBody>
                    <a:bodyPr/>
                    <a:lstStyle/>
                    <a:p>
                      <a:pPr algn="ctr" fontAlgn="b"/>
                      <a:r>
                        <a:rPr lang="nl-NL" sz="1000" b="1" i="0" u="none" strike="noStrike">
                          <a:effectLst/>
                          <a:latin typeface="Verdana"/>
                        </a:rPr>
                        <a:t>16</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77800">
                <a:tc>
                  <a:txBody>
                    <a:bodyPr/>
                    <a:lstStyle/>
                    <a:p>
                      <a:pPr algn="ctr" fontAlgn="b"/>
                      <a:r>
                        <a:rPr lang="nl-NL" sz="1000" b="0" i="0" u="none" strike="noStrike">
                          <a:effectLst/>
                          <a:latin typeface="Verdana"/>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l" fontAlgn="b"/>
                      <a:r>
                        <a:rPr lang="nl-NL" sz="1000" b="0" i="0" u="none" strike="noStrike">
                          <a:effectLst/>
                          <a:latin typeface="Verdana"/>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CC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nl-NL" sz="1000" b="0" i="0" u="none" strike="noStrike" dirty="0">
                          <a:effectLst/>
                          <a:latin typeface="Verdana"/>
                        </a:rPr>
                        <a:t>30,75</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1046787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1"/>
          <p:cNvSpPr txBox="1">
            <a:spLocks noChangeArrowheads="1"/>
          </p:cNvSpPr>
          <p:nvPr/>
        </p:nvSpPr>
        <p:spPr bwMode="auto">
          <a:xfrm>
            <a:off x="179512" y="136525"/>
            <a:ext cx="8784976" cy="366713"/>
          </a:xfrm>
          <a:prstGeom prst="rect">
            <a:avLst/>
          </a:prstGeom>
          <a:noFill/>
          <a:ln w="9525">
            <a:noFill/>
            <a:miter lim="800000"/>
            <a:headEnd/>
            <a:tailEnd/>
          </a:ln>
        </p:spPr>
        <p:txBody>
          <a:bodyPr wrap="square">
            <a:spAutoFit/>
          </a:bodyPr>
          <a:lstStyle/>
          <a:p>
            <a:r>
              <a:rPr lang="en-US" sz="1800" b="1" dirty="0">
                <a:latin typeface="Verdana" pitchFamily="84" charset="0"/>
              </a:rPr>
              <a:t>	Thursday: REST day</a:t>
            </a:r>
          </a:p>
        </p:txBody>
      </p:sp>
      <p:pic>
        <p:nvPicPr>
          <p:cNvPr id="3" name="Picture 2" descr="A group of people posing for a photo&#13;&#10;&#13;&#10;Description automatically generated">
            <a:extLst>
              <a:ext uri="{FF2B5EF4-FFF2-40B4-BE49-F238E27FC236}">
                <a16:creationId xmlns:a16="http://schemas.microsoft.com/office/drawing/2014/main" id="{78B01419-8E47-FF40-8790-43356FDD19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8024" y="3717032"/>
            <a:ext cx="3708400" cy="2781300"/>
          </a:xfrm>
          <a:prstGeom prst="rect">
            <a:avLst/>
          </a:prstGeom>
        </p:spPr>
      </p:pic>
    </p:spTree>
    <p:extLst>
      <p:ext uri="{BB962C8B-B14F-4D97-AF65-F5344CB8AC3E}">
        <p14:creationId xmlns:p14="http://schemas.microsoft.com/office/powerpoint/2010/main" val="27774281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8" name="Text Box 41"/>
          <p:cNvSpPr txBox="1">
            <a:spLocks noChangeArrowheads="1"/>
          </p:cNvSpPr>
          <p:nvPr/>
        </p:nvSpPr>
        <p:spPr bwMode="auto">
          <a:xfrm>
            <a:off x="142875" y="136525"/>
            <a:ext cx="8839200" cy="366713"/>
          </a:xfrm>
          <a:prstGeom prst="rect">
            <a:avLst/>
          </a:prstGeom>
          <a:noFill/>
          <a:ln w="9525">
            <a:noFill/>
            <a:miter lim="800000"/>
            <a:headEnd/>
            <a:tailEnd/>
          </a:ln>
        </p:spPr>
        <p:txBody>
          <a:bodyPr>
            <a:spAutoFit/>
          </a:bodyPr>
          <a:lstStyle/>
          <a:p>
            <a:r>
              <a:rPr lang="en-US" sz="1800" b="1" dirty="0">
                <a:latin typeface="Verdana" pitchFamily="84" charset="0"/>
              </a:rPr>
              <a:t>	Friday: Medium Intensity </a:t>
            </a:r>
            <a:r>
              <a:rPr lang="en-US" altLang="ja-JP" sz="1800" b="1" dirty="0">
                <a:latin typeface="Verdana" pitchFamily="84" charset="0"/>
              </a:rPr>
              <a:t>exercise</a:t>
            </a:r>
            <a:endParaRPr lang="en-US" sz="1800" b="1" dirty="0">
              <a:latin typeface="Verdana" pitchFamily="84" charset="0"/>
            </a:endParaRPr>
          </a:p>
        </p:txBody>
      </p:sp>
      <p:sp>
        <p:nvSpPr>
          <p:cNvPr id="22530" name="Rectangle 100"/>
          <p:cNvSpPr>
            <a:spLocks noChangeAspect="1" noChangeArrowheads="1"/>
          </p:cNvSpPr>
          <p:nvPr/>
        </p:nvSpPr>
        <p:spPr bwMode="auto">
          <a:xfrm>
            <a:off x="179512" y="620688"/>
            <a:ext cx="6492875" cy="4038600"/>
          </a:xfrm>
          <a:prstGeom prst="rect">
            <a:avLst/>
          </a:prstGeom>
          <a:solidFill>
            <a:srgbClr val="006000"/>
          </a:solidFill>
          <a:ln w="28575" algn="ctr">
            <a:noFill/>
            <a:miter lim="800000"/>
            <a:headEnd/>
            <a:tailEnd/>
          </a:ln>
        </p:spPr>
        <p:txBody>
          <a:bodyPr lIns="74295" tIns="8890" rIns="74295" bIns="8890"/>
          <a:lstStyle/>
          <a:p>
            <a:endParaRPr lang="ja-JP" sz="2400">
              <a:solidFill>
                <a:srgbClr val="FF0000"/>
              </a:solidFill>
              <a:latin typeface="Times New Roman" pitchFamily="84" charset="0"/>
            </a:endParaRPr>
          </a:p>
        </p:txBody>
      </p:sp>
      <p:grpSp>
        <p:nvGrpSpPr>
          <p:cNvPr id="2" name="Group 130"/>
          <p:cNvGrpSpPr>
            <a:grpSpLocks noChangeAspect="1"/>
          </p:cNvGrpSpPr>
          <p:nvPr/>
        </p:nvGrpSpPr>
        <p:grpSpPr bwMode="auto">
          <a:xfrm>
            <a:off x="395288" y="922338"/>
            <a:ext cx="6024562" cy="3459162"/>
            <a:chOff x="2543" y="9426"/>
            <a:chExt cx="6236" cy="3855"/>
          </a:xfrm>
        </p:grpSpPr>
        <p:sp>
          <p:nvSpPr>
            <p:cNvPr id="22552" name="Line 131"/>
            <p:cNvSpPr>
              <a:spLocks noChangeAspect="1" noChangeShapeType="1"/>
            </p:cNvSpPr>
            <p:nvPr/>
          </p:nvSpPr>
          <p:spPr bwMode="auto">
            <a:xfrm>
              <a:off x="5660" y="9426"/>
              <a:ext cx="1" cy="3855"/>
            </a:xfrm>
            <a:prstGeom prst="line">
              <a:avLst/>
            </a:prstGeom>
            <a:noFill/>
            <a:ln w="19050">
              <a:solidFill>
                <a:srgbClr val="FFFFFF"/>
              </a:solidFill>
              <a:round/>
              <a:headEnd/>
              <a:tailEnd/>
            </a:ln>
          </p:spPr>
          <p:txBody>
            <a:bodyPr lIns="74295" tIns="8890" rIns="74295" bIns="8890"/>
            <a:lstStyle/>
            <a:p>
              <a:endParaRPr lang="nl-BE"/>
            </a:p>
          </p:txBody>
        </p:sp>
        <p:sp>
          <p:nvSpPr>
            <p:cNvPr id="22553" name="Oval 132"/>
            <p:cNvSpPr>
              <a:spLocks noChangeAspect="1" noChangeArrowheads="1"/>
            </p:cNvSpPr>
            <p:nvPr/>
          </p:nvSpPr>
          <p:spPr bwMode="auto">
            <a:xfrm>
              <a:off x="5632" y="11325"/>
              <a:ext cx="57" cy="57"/>
            </a:xfrm>
            <a:prstGeom prst="ellipse">
              <a:avLst/>
            </a:prstGeom>
            <a:solidFill>
              <a:srgbClr val="FFFFFF"/>
            </a:solid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54" name="Oval 133"/>
            <p:cNvSpPr>
              <a:spLocks noChangeAspect="1" noChangeArrowheads="1"/>
            </p:cNvSpPr>
            <p:nvPr/>
          </p:nvSpPr>
          <p:spPr bwMode="auto">
            <a:xfrm>
              <a:off x="5142" y="10835"/>
              <a:ext cx="1037" cy="1037"/>
            </a:xfrm>
            <a:prstGeom prst="ellipse">
              <a:avLst/>
            </a:pr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55" name="Rectangle 134"/>
            <p:cNvSpPr>
              <a:spLocks noChangeAspect="1" noChangeArrowheads="1"/>
            </p:cNvSpPr>
            <p:nvPr/>
          </p:nvSpPr>
          <p:spPr bwMode="auto">
            <a:xfrm>
              <a:off x="2684" y="9426"/>
              <a:ext cx="5953" cy="3855"/>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56" name="Rectangle 135"/>
            <p:cNvSpPr>
              <a:spLocks noChangeAspect="1" noChangeArrowheads="1"/>
            </p:cNvSpPr>
            <p:nvPr/>
          </p:nvSpPr>
          <p:spPr bwMode="auto">
            <a:xfrm>
              <a:off x="2543" y="11147"/>
              <a:ext cx="142" cy="414"/>
            </a:xfrm>
            <a:prstGeom prst="rect">
              <a:avLst/>
            </a:prstGeom>
            <a:solidFill>
              <a:srgbClr val="808080"/>
            </a:solid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57" name="Rectangle 136"/>
            <p:cNvSpPr>
              <a:spLocks noChangeAspect="1" noChangeArrowheads="1"/>
            </p:cNvSpPr>
            <p:nvPr/>
          </p:nvSpPr>
          <p:spPr bwMode="auto">
            <a:xfrm>
              <a:off x="8637" y="11147"/>
              <a:ext cx="142" cy="414"/>
            </a:xfrm>
            <a:prstGeom prst="rect">
              <a:avLst/>
            </a:prstGeom>
            <a:solidFill>
              <a:srgbClr val="808080"/>
            </a:solid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58" name="Rectangle 137"/>
            <p:cNvSpPr>
              <a:spLocks noChangeAspect="1" noChangeArrowheads="1"/>
            </p:cNvSpPr>
            <p:nvPr/>
          </p:nvSpPr>
          <p:spPr bwMode="auto">
            <a:xfrm>
              <a:off x="2684" y="10835"/>
              <a:ext cx="312" cy="1037"/>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59" name="Rectangle 138"/>
            <p:cNvSpPr>
              <a:spLocks noChangeAspect="1" noChangeArrowheads="1"/>
            </p:cNvSpPr>
            <p:nvPr/>
          </p:nvSpPr>
          <p:spPr bwMode="auto">
            <a:xfrm>
              <a:off x="8325" y="10835"/>
              <a:ext cx="312" cy="1037"/>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60" name="Oval 139"/>
            <p:cNvSpPr>
              <a:spLocks noChangeAspect="1" noChangeArrowheads="1"/>
            </p:cNvSpPr>
            <p:nvPr/>
          </p:nvSpPr>
          <p:spPr bwMode="auto">
            <a:xfrm>
              <a:off x="3279" y="11325"/>
              <a:ext cx="57" cy="57"/>
            </a:xfrm>
            <a:prstGeom prst="ellipse">
              <a:avLst/>
            </a:prstGeom>
            <a:solidFill>
              <a:srgbClr val="FFFFFF"/>
            </a:solid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61" name="Arc 140"/>
            <p:cNvSpPr>
              <a:spLocks noChangeAspect="1"/>
            </p:cNvSpPr>
            <p:nvPr/>
          </p:nvSpPr>
          <p:spPr bwMode="auto">
            <a:xfrm>
              <a:off x="3307" y="10937"/>
              <a:ext cx="519" cy="833"/>
            </a:xfrm>
            <a:custGeom>
              <a:avLst/>
              <a:gdLst>
                <a:gd name="T0" fmla="*/ 0 w 21600"/>
                <a:gd name="T1" fmla="*/ 0 h 34673"/>
                <a:gd name="T2" fmla="*/ 0 w 21600"/>
                <a:gd name="T3" fmla="*/ 0 h 34673"/>
                <a:gd name="T4" fmla="*/ 0 w 21600"/>
                <a:gd name="T5" fmla="*/ 0 h 34673"/>
                <a:gd name="T6" fmla="*/ 0 60000 65536"/>
                <a:gd name="T7" fmla="*/ 0 60000 65536"/>
                <a:gd name="T8" fmla="*/ 0 60000 65536"/>
                <a:gd name="T9" fmla="*/ 0 w 21600"/>
                <a:gd name="T10" fmla="*/ 0 h 34673"/>
                <a:gd name="T11" fmla="*/ 21600 w 21600"/>
                <a:gd name="T12" fmla="*/ 34673 h 34673"/>
              </a:gdLst>
              <a:ahLst/>
              <a:cxnLst>
                <a:cxn ang="T6">
                  <a:pos x="T0" y="T1"/>
                </a:cxn>
                <a:cxn ang="T7">
                  <a:pos x="T2" y="T3"/>
                </a:cxn>
                <a:cxn ang="T8">
                  <a:pos x="T4" y="T5"/>
                </a:cxn>
              </a:cxnLst>
              <a:rect l="T9" t="T10" r="T11" b="T12"/>
              <a:pathLst>
                <a:path w="21600" h="34673" fill="none" extrusionOk="0">
                  <a:moveTo>
                    <a:pt x="12858" y="-1"/>
                  </a:moveTo>
                  <a:cubicBezTo>
                    <a:pt x="18356" y="4073"/>
                    <a:pt x="21600" y="10512"/>
                    <a:pt x="21600" y="17356"/>
                  </a:cubicBezTo>
                  <a:cubicBezTo>
                    <a:pt x="21600" y="24176"/>
                    <a:pt x="18378" y="30596"/>
                    <a:pt x="12910" y="34672"/>
                  </a:cubicBezTo>
                </a:path>
                <a:path w="21600" h="34673" stroke="0" extrusionOk="0">
                  <a:moveTo>
                    <a:pt x="12858" y="-1"/>
                  </a:moveTo>
                  <a:cubicBezTo>
                    <a:pt x="18356" y="4073"/>
                    <a:pt x="21600" y="10512"/>
                    <a:pt x="21600" y="17356"/>
                  </a:cubicBezTo>
                  <a:cubicBezTo>
                    <a:pt x="21600" y="24176"/>
                    <a:pt x="18378" y="30596"/>
                    <a:pt x="12910" y="34672"/>
                  </a:cubicBezTo>
                  <a:lnTo>
                    <a:pt x="0" y="17356"/>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62" name="Rectangle 141"/>
            <p:cNvSpPr>
              <a:spLocks noChangeAspect="1" noChangeArrowheads="1"/>
            </p:cNvSpPr>
            <p:nvPr/>
          </p:nvSpPr>
          <p:spPr bwMode="auto">
            <a:xfrm>
              <a:off x="2684" y="10211"/>
              <a:ext cx="935" cy="2285"/>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63" name="Oval 142"/>
            <p:cNvSpPr>
              <a:spLocks noChangeAspect="1" noChangeArrowheads="1"/>
            </p:cNvSpPr>
            <p:nvPr/>
          </p:nvSpPr>
          <p:spPr bwMode="auto">
            <a:xfrm flipH="1">
              <a:off x="7985" y="11325"/>
              <a:ext cx="57" cy="57"/>
            </a:xfrm>
            <a:prstGeom prst="ellipse">
              <a:avLst/>
            </a:prstGeom>
            <a:solidFill>
              <a:srgbClr val="FFFFFF"/>
            </a:solid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64" name="Arc 143"/>
            <p:cNvSpPr>
              <a:spLocks noChangeAspect="1"/>
            </p:cNvSpPr>
            <p:nvPr/>
          </p:nvSpPr>
          <p:spPr bwMode="auto">
            <a:xfrm flipH="1">
              <a:off x="7495" y="10937"/>
              <a:ext cx="519" cy="833"/>
            </a:xfrm>
            <a:custGeom>
              <a:avLst/>
              <a:gdLst>
                <a:gd name="T0" fmla="*/ 0 w 21600"/>
                <a:gd name="T1" fmla="*/ 0 h 34673"/>
                <a:gd name="T2" fmla="*/ 0 w 21600"/>
                <a:gd name="T3" fmla="*/ 0 h 34673"/>
                <a:gd name="T4" fmla="*/ 0 w 21600"/>
                <a:gd name="T5" fmla="*/ 0 h 34673"/>
                <a:gd name="T6" fmla="*/ 0 60000 65536"/>
                <a:gd name="T7" fmla="*/ 0 60000 65536"/>
                <a:gd name="T8" fmla="*/ 0 60000 65536"/>
                <a:gd name="T9" fmla="*/ 0 w 21600"/>
                <a:gd name="T10" fmla="*/ 0 h 34673"/>
                <a:gd name="T11" fmla="*/ 21600 w 21600"/>
                <a:gd name="T12" fmla="*/ 34673 h 34673"/>
              </a:gdLst>
              <a:ahLst/>
              <a:cxnLst>
                <a:cxn ang="T6">
                  <a:pos x="T0" y="T1"/>
                </a:cxn>
                <a:cxn ang="T7">
                  <a:pos x="T2" y="T3"/>
                </a:cxn>
                <a:cxn ang="T8">
                  <a:pos x="T4" y="T5"/>
                </a:cxn>
              </a:cxnLst>
              <a:rect l="T9" t="T10" r="T11" b="T12"/>
              <a:pathLst>
                <a:path w="21600" h="34673" fill="none" extrusionOk="0">
                  <a:moveTo>
                    <a:pt x="12858" y="-1"/>
                  </a:moveTo>
                  <a:cubicBezTo>
                    <a:pt x="18356" y="4073"/>
                    <a:pt x="21600" y="10512"/>
                    <a:pt x="21600" y="17356"/>
                  </a:cubicBezTo>
                  <a:cubicBezTo>
                    <a:pt x="21600" y="24176"/>
                    <a:pt x="18378" y="30596"/>
                    <a:pt x="12910" y="34672"/>
                  </a:cubicBezTo>
                </a:path>
                <a:path w="21600" h="34673" stroke="0" extrusionOk="0">
                  <a:moveTo>
                    <a:pt x="12858" y="-1"/>
                  </a:moveTo>
                  <a:cubicBezTo>
                    <a:pt x="18356" y="4073"/>
                    <a:pt x="21600" y="10512"/>
                    <a:pt x="21600" y="17356"/>
                  </a:cubicBezTo>
                  <a:cubicBezTo>
                    <a:pt x="21600" y="24176"/>
                    <a:pt x="18378" y="30596"/>
                    <a:pt x="12910" y="34672"/>
                  </a:cubicBezTo>
                  <a:lnTo>
                    <a:pt x="0" y="17356"/>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65" name="Rectangle 144"/>
            <p:cNvSpPr>
              <a:spLocks noChangeAspect="1" noChangeArrowheads="1"/>
            </p:cNvSpPr>
            <p:nvPr/>
          </p:nvSpPr>
          <p:spPr bwMode="auto">
            <a:xfrm flipH="1">
              <a:off x="7702" y="10211"/>
              <a:ext cx="935" cy="2285"/>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66" name="Arc 145"/>
            <p:cNvSpPr>
              <a:spLocks noChangeAspect="1"/>
            </p:cNvSpPr>
            <p:nvPr/>
          </p:nvSpPr>
          <p:spPr bwMode="auto">
            <a:xfrm flipH="1" flipV="1">
              <a:off x="8580" y="9426"/>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rot="10800000" lIns="74295" tIns="8890" rIns="74295" bIns="8890"/>
            <a:lstStyle/>
            <a:p>
              <a:endParaRPr lang="ja-JP" sz="2400">
                <a:solidFill>
                  <a:srgbClr val="FF0000"/>
                </a:solidFill>
                <a:latin typeface="Times New Roman" pitchFamily="84" charset="0"/>
              </a:endParaRPr>
            </a:p>
          </p:txBody>
        </p:sp>
        <p:sp>
          <p:nvSpPr>
            <p:cNvPr id="22567" name="Arc 146"/>
            <p:cNvSpPr>
              <a:spLocks noChangeAspect="1"/>
            </p:cNvSpPr>
            <p:nvPr/>
          </p:nvSpPr>
          <p:spPr bwMode="auto">
            <a:xfrm flipH="1">
              <a:off x="8580" y="13224"/>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68" name="Arc 147"/>
            <p:cNvSpPr>
              <a:spLocks noChangeAspect="1"/>
            </p:cNvSpPr>
            <p:nvPr/>
          </p:nvSpPr>
          <p:spPr bwMode="auto">
            <a:xfrm flipV="1">
              <a:off x="2684" y="9426"/>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rot="10800000" lIns="74295" tIns="8890" rIns="74295" bIns="8890"/>
            <a:lstStyle/>
            <a:p>
              <a:endParaRPr lang="ja-JP" sz="2400">
                <a:solidFill>
                  <a:srgbClr val="FF0000"/>
                </a:solidFill>
                <a:latin typeface="Times New Roman" pitchFamily="84" charset="0"/>
              </a:endParaRPr>
            </a:p>
          </p:txBody>
        </p:sp>
        <p:sp>
          <p:nvSpPr>
            <p:cNvPr id="22569" name="Arc 148"/>
            <p:cNvSpPr>
              <a:spLocks noChangeAspect="1"/>
            </p:cNvSpPr>
            <p:nvPr/>
          </p:nvSpPr>
          <p:spPr bwMode="auto">
            <a:xfrm>
              <a:off x="2684" y="13224"/>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70" name="Line 149"/>
            <p:cNvSpPr>
              <a:spLocks noChangeAspect="1" noChangeShapeType="1"/>
            </p:cNvSpPr>
            <p:nvPr/>
          </p:nvSpPr>
          <p:spPr bwMode="auto">
            <a:xfrm flipH="1">
              <a:off x="2626" y="12705"/>
              <a:ext cx="57" cy="1"/>
            </a:xfrm>
            <a:prstGeom prst="line">
              <a:avLst/>
            </a:prstGeom>
            <a:noFill/>
            <a:ln w="19050">
              <a:solidFill>
                <a:srgbClr val="FFFFFF"/>
              </a:solidFill>
              <a:round/>
              <a:headEnd/>
              <a:tailEnd/>
            </a:ln>
          </p:spPr>
          <p:txBody>
            <a:bodyPr lIns="74295" tIns="8890" rIns="74295" bIns="8890"/>
            <a:lstStyle/>
            <a:p>
              <a:endParaRPr lang="nl-BE"/>
            </a:p>
          </p:txBody>
        </p:sp>
        <p:sp>
          <p:nvSpPr>
            <p:cNvPr id="22571" name="Line 150"/>
            <p:cNvSpPr>
              <a:spLocks noChangeAspect="1" noChangeShapeType="1"/>
            </p:cNvSpPr>
            <p:nvPr/>
          </p:nvSpPr>
          <p:spPr bwMode="auto">
            <a:xfrm flipH="1">
              <a:off x="2626" y="10002"/>
              <a:ext cx="57" cy="1"/>
            </a:xfrm>
            <a:prstGeom prst="line">
              <a:avLst/>
            </a:prstGeom>
            <a:noFill/>
            <a:ln w="19050">
              <a:solidFill>
                <a:srgbClr val="FFFFFF"/>
              </a:solidFill>
              <a:round/>
              <a:headEnd/>
              <a:tailEnd/>
            </a:ln>
          </p:spPr>
          <p:txBody>
            <a:bodyPr lIns="74295" tIns="8890" rIns="74295" bIns="8890"/>
            <a:lstStyle/>
            <a:p>
              <a:endParaRPr lang="nl-BE"/>
            </a:p>
          </p:txBody>
        </p:sp>
        <p:sp>
          <p:nvSpPr>
            <p:cNvPr id="22572" name="Line 151"/>
            <p:cNvSpPr>
              <a:spLocks noChangeAspect="1" noChangeShapeType="1"/>
            </p:cNvSpPr>
            <p:nvPr/>
          </p:nvSpPr>
          <p:spPr bwMode="auto">
            <a:xfrm>
              <a:off x="8638" y="12705"/>
              <a:ext cx="57" cy="1"/>
            </a:xfrm>
            <a:prstGeom prst="line">
              <a:avLst/>
            </a:prstGeom>
            <a:noFill/>
            <a:ln w="19050">
              <a:solidFill>
                <a:srgbClr val="FFFFFF"/>
              </a:solidFill>
              <a:round/>
              <a:headEnd/>
              <a:tailEnd/>
            </a:ln>
          </p:spPr>
          <p:txBody>
            <a:bodyPr lIns="74295" tIns="8890" rIns="74295" bIns="8890"/>
            <a:lstStyle/>
            <a:p>
              <a:endParaRPr lang="nl-BE"/>
            </a:p>
          </p:txBody>
        </p:sp>
        <p:sp>
          <p:nvSpPr>
            <p:cNvPr id="22573" name="Line 152"/>
            <p:cNvSpPr>
              <a:spLocks noChangeAspect="1" noChangeShapeType="1"/>
            </p:cNvSpPr>
            <p:nvPr/>
          </p:nvSpPr>
          <p:spPr bwMode="auto">
            <a:xfrm>
              <a:off x="8638" y="10002"/>
              <a:ext cx="57" cy="1"/>
            </a:xfrm>
            <a:prstGeom prst="line">
              <a:avLst/>
            </a:prstGeom>
            <a:noFill/>
            <a:ln w="19050">
              <a:solidFill>
                <a:srgbClr val="FFFFFF"/>
              </a:solidFill>
              <a:round/>
              <a:headEnd/>
              <a:tailEnd/>
            </a:ln>
          </p:spPr>
          <p:txBody>
            <a:bodyPr lIns="74295" tIns="8890" rIns="74295" bIns="8890"/>
            <a:lstStyle/>
            <a:p>
              <a:endParaRPr lang="nl-BE"/>
            </a:p>
          </p:txBody>
        </p:sp>
      </p:grpSp>
      <p:sp>
        <p:nvSpPr>
          <p:cNvPr id="22537" name="Rectangle 40"/>
          <p:cNvSpPr>
            <a:spLocks noGrp="1" noChangeArrowheads="1"/>
          </p:cNvSpPr>
          <p:nvPr>
            <p:ph type="subTitle" idx="1"/>
          </p:nvPr>
        </p:nvSpPr>
        <p:spPr>
          <a:xfrm>
            <a:off x="142875" y="4724400"/>
            <a:ext cx="8839200" cy="2133600"/>
          </a:xfrm>
          <a:solidFill>
            <a:srgbClr val="F1F9F9"/>
          </a:solidFill>
        </p:spPr>
        <p:txBody>
          <a:bodyPr/>
          <a:lstStyle/>
          <a:p>
            <a:pPr algn="l" eaLnBrk="1" hangingPunct="1">
              <a:lnSpc>
                <a:spcPct val="120000"/>
              </a:lnSpc>
            </a:pPr>
            <a:r>
              <a:rPr lang="en-US" sz="1200" dirty="0">
                <a:latin typeface="Verdana" pitchFamily="84" charset="0"/>
              </a:rPr>
              <a:t>The Medium Intensity Training (MI) is a combination of MI-jogging/running at (76-85% </a:t>
            </a:r>
            <a:r>
              <a:rPr lang="en-US" sz="1200" dirty="0" err="1">
                <a:latin typeface="Verdana" pitchFamily="84" charset="0"/>
              </a:rPr>
              <a:t>HRmax</a:t>
            </a:r>
            <a:r>
              <a:rPr lang="en-US" sz="1200" dirty="0">
                <a:latin typeface="Verdana" pitchFamily="84" charset="0"/>
              </a:rPr>
              <a:t>) and short HI-tempo runs (at 90% </a:t>
            </a:r>
            <a:r>
              <a:rPr lang="en-US" sz="1200" dirty="0" err="1">
                <a:latin typeface="Verdana" pitchFamily="84" charset="0"/>
              </a:rPr>
              <a:t>HRmax</a:t>
            </a:r>
            <a:r>
              <a:rPr lang="en-US" sz="1200" dirty="0">
                <a:latin typeface="Verdana" pitchFamily="84" charset="0"/>
              </a:rPr>
              <a:t>). This session you can perform on any ‘sportive’ surface as grass, forest, hard sand, …</a:t>
            </a:r>
            <a:endParaRPr lang="en-US" sz="1200" b="1" dirty="0">
              <a:latin typeface="Verdana" pitchFamily="84" charset="0"/>
            </a:endParaRPr>
          </a:p>
          <a:p>
            <a:pPr algn="l" eaLnBrk="1" hangingPunct="1">
              <a:lnSpc>
                <a:spcPct val="120000"/>
              </a:lnSpc>
            </a:pPr>
            <a:r>
              <a:rPr lang="en-US" sz="1200" b="1" dirty="0">
                <a:latin typeface="Verdana" pitchFamily="84" charset="0"/>
              </a:rPr>
              <a:t>Set 1: </a:t>
            </a:r>
            <a:r>
              <a:rPr lang="en-GB" sz="1200" dirty="0">
                <a:latin typeface="Verdana"/>
                <a:cs typeface="Verdana"/>
              </a:rPr>
              <a:t>35 min at 80% </a:t>
            </a:r>
            <a:r>
              <a:rPr lang="en-GB" sz="1200" dirty="0" err="1">
                <a:latin typeface="Verdana"/>
                <a:cs typeface="Verdana"/>
              </a:rPr>
              <a:t>HRmax</a:t>
            </a:r>
            <a:r>
              <a:rPr lang="en-GB" sz="1200" dirty="0">
                <a:latin typeface="Verdana"/>
                <a:cs typeface="Verdana"/>
              </a:rPr>
              <a:t> (+- 7km). In the middle of </a:t>
            </a:r>
            <a:r>
              <a:rPr lang="en-GB" sz="1200" b="1" dirty="0">
                <a:latin typeface="Verdana"/>
                <a:cs typeface="Verdana"/>
              </a:rPr>
              <a:t>each 5 min </a:t>
            </a:r>
            <a:r>
              <a:rPr lang="en-GB" sz="1200" dirty="0">
                <a:latin typeface="Verdana"/>
                <a:cs typeface="Verdana"/>
              </a:rPr>
              <a:t>of running, a </a:t>
            </a:r>
            <a:r>
              <a:rPr lang="en-GB" sz="1200" b="1" dirty="0">
                <a:latin typeface="Verdana"/>
                <a:cs typeface="Verdana"/>
              </a:rPr>
              <a:t>tempo run over 50m </a:t>
            </a:r>
            <a:r>
              <a:rPr lang="en-GB" sz="1200" dirty="0">
                <a:latin typeface="Verdana"/>
                <a:cs typeface="Verdana"/>
              </a:rPr>
              <a:t>has to be covered at 90% </a:t>
            </a:r>
            <a:r>
              <a:rPr lang="en-GB" sz="1200" dirty="0" err="1">
                <a:latin typeface="Verdana"/>
                <a:cs typeface="Verdana"/>
              </a:rPr>
              <a:t>SPmax</a:t>
            </a:r>
            <a:r>
              <a:rPr lang="en-GB" sz="1200" dirty="0">
                <a:latin typeface="Verdana"/>
                <a:cs typeface="Verdana"/>
              </a:rPr>
              <a:t>, or 7 x 50m in total.</a:t>
            </a:r>
            <a:endParaRPr lang="nl-NL" sz="1200" dirty="0">
              <a:latin typeface="Verdana"/>
              <a:cs typeface="Verdana"/>
            </a:endParaRPr>
          </a:p>
          <a:p>
            <a:pPr algn="l" eaLnBrk="1" hangingPunct="1">
              <a:lnSpc>
                <a:spcPct val="120000"/>
              </a:lnSpc>
            </a:pPr>
            <a:r>
              <a:rPr lang="en-US" sz="1200" b="1" dirty="0">
                <a:latin typeface="Verdana" pitchFamily="84" charset="0"/>
              </a:rPr>
              <a:t>Recovery:</a:t>
            </a:r>
            <a:r>
              <a:rPr lang="en-US" sz="1200" dirty="0">
                <a:latin typeface="Verdana" pitchFamily="84" charset="0"/>
              </a:rPr>
              <a:t> /</a:t>
            </a:r>
          </a:p>
          <a:p>
            <a:pPr algn="l" eaLnBrk="1" hangingPunct="1">
              <a:lnSpc>
                <a:spcPct val="120000"/>
              </a:lnSpc>
            </a:pPr>
            <a:endParaRPr lang="en-US" sz="1200" dirty="0">
              <a:latin typeface="Verdana" pitchFamily="84" charset="0"/>
            </a:endParaRPr>
          </a:p>
          <a:p>
            <a:pPr algn="l" eaLnBrk="1" hangingPunct="1">
              <a:spcBef>
                <a:spcPct val="30000"/>
              </a:spcBef>
              <a:defRPr/>
            </a:pPr>
            <a:r>
              <a:rPr lang="en-GB" sz="800" dirty="0">
                <a:latin typeface="Verdana" panose="020B0604030504040204" pitchFamily="34" charset="0"/>
                <a:ea typeface="Verdana" panose="020B0604030504040204" pitchFamily="34" charset="0"/>
                <a:cs typeface="Verdana" panose="020B0604030504040204" pitchFamily="34" charset="0"/>
              </a:rPr>
              <a:t>During these MI-sessions, the energy system should be aerobically. This kind of training should help you to increase the capacity to work aerobically and prepare in a progressive way for more intensive HI work. The tempo should be an ‘uncomfortable jog/run’.</a:t>
            </a:r>
          </a:p>
          <a:p>
            <a:pPr algn="l" eaLnBrk="1" hangingPunct="1">
              <a:lnSpc>
                <a:spcPct val="120000"/>
              </a:lnSpc>
            </a:pPr>
            <a:endParaRPr lang="en-US" sz="1200" dirty="0">
              <a:latin typeface="Verdana" pitchFamily="84" charset="0"/>
            </a:endParaRPr>
          </a:p>
          <a:p>
            <a:pPr algn="l" eaLnBrk="1" hangingPunct="1">
              <a:lnSpc>
                <a:spcPct val="120000"/>
              </a:lnSpc>
            </a:pPr>
            <a:r>
              <a:rPr lang="en-US" sz="1200" dirty="0">
                <a:latin typeface="Verdana" pitchFamily="84" charset="0"/>
              </a:rPr>
              <a:t>.</a:t>
            </a:r>
          </a:p>
        </p:txBody>
      </p:sp>
      <p:sp>
        <p:nvSpPr>
          <p:cNvPr id="22539" name="Rectangle 42"/>
          <p:cNvSpPr>
            <a:spLocks noChangeArrowheads="1"/>
          </p:cNvSpPr>
          <p:nvPr/>
        </p:nvSpPr>
        <p:spPr bwMode="auto">
          <a:xfrm>
            <a:off x="6705600" y="609600"/>
            <a:ext cx="2286000" cy="4038600"/>
          </a:xfrm>
          <a:prstGeom prst="rect">
            <a:avLst/>
          </a:prstGeom>
          <a:solidFill>
            <a:srgbClr val="006000"/>
          </a:solidFill>
          <a:ln w="9525">
            <a:noFill/>
            <a:miter lim="800000"/>
            <a:headEnd/>
            <a:tailEnd/>
          </a:ln>
        </p:spPr>
        <p:txBody>
          <a:bodyPr/>
          <a:lstStyle/>
          <a:p>
            <a:pPr algn="ct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algn="ct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algn="ct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Set 1 (…)		35 min</a:t>
            </a: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Recovery 			/ min</a:t>
            </a:r>
          </a:p>
          <a:p>
            <a:pP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Total duration 		± 35 min</a:t>
            </a:r>
          </a:p>
          <a:p>
            <a:pP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eaLnBrk="1" hangingPunct="1">
              <a:lnSpc>
                <a:spcPct val="120000"/>
              </a:lnSpc>
              <a:spcBef>
                <a:spcPct val="20000"/>
              </a:spcBef>
              <a:tabLst>
                <a:tab pos="977900" algn="l"/>
                <a:tab pos="1320800" algn="l"/>
                <a:tab pos="1371600" algn="l"/>
                <a:tab pos="1549400" algn="l"/>
              </a:tabLst>
            </a:pPr>
            <a:endParaRPr lang="en-US" sz="1000" dirty="0">
              <a:solidFill>
                <a:srgbClr val="6CCEFF"/>
              </a:solidFill>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6CCEFF"/>
                </a:solidFill>
                <a:latin typeface="Verdana" pitchFamily="84" charset="0"/>
              </a:rPr>
              <a:t>Walking 	W  	… m</a:t>
            </a:r>
            <a:endParaRPr lang="en-US" sz="1000" dirty="0">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7FFF5B"/>
                </a:solidFill>
                <a:latin typeface="Verdana" pitchFamily="84" charset="0"/>
              </a:rPr>
              <a:t>Jogging (MI)	J</a:t>
            </a:r>
            <a:r>
              <a:rPr lang="en-US" sz="1000" dirty="0">
                <a:latin typeface="Verdana" pitchFamily="84" charset="0"/>
              </a:rPr>
              <a:t>    </a:t>
            </a:r>
            <a:r>
              <a:rPr lang="en-US" sz="1000" dirty="0">
                <a:solidFill>
                  <a:srgbClr val="7FFF5B"/>
                </a:solidFill>
                <a:latin typeface="Verdana" pitchFamily="84" charset="0"/>
              </a:rPr>
              <a:t>+/- 6.650 m</a:t>
            </a:r>
            <a:endParaRPr lang="en-US" sz="1000" dirty="0">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F689FF"/>
                </a:solidFill>
                <a:latin typeface="Verdana" pitchFamily="84" charset="0"/>
              </a:rPr>
              <a:t>Backwards 	BW		… m</a:t>
            </a:r>
            <a:endParaRPr lang="en-US" sz="1000" dirty="0">
              <a:solidFill>
                <a:srgbClr val="FFEF78"/>
              </a:solidFill>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FFFC61"/>
                </a:solidFill>
                <a:latin typeface="Verdana" pitchFamily="84" charset="0"/>
              </a:rPr>
              <a:t>Sideways 	SW		… m</a:t>
            </a:r>
            <a:endParaRPr lang="en-US" sz="1000" dirty="0">
              <a:solidFill>
                <a:srgbClr val="FF7B47"/>
              </a:solidFill>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FF7B47"/>
                </a:solidFill>
                <a:latin typeface="Verdana" pitchFamily="84" charset="0"/>
              </a:rPr>
              <a:t>High intensity 	HI  	 350 m</a:t>
            </a:r>
          </a:p>
          <a:p>
            <a:pPr eaLnBrk="1" hangingPunct="1">
              <a:lnSpc>
                <a:spcPct val="120000"/>
              </a:lnSpc>
              <a:spcBef>
                <a:spcPct val="20000"/>
              </a:spcBef>
              <a:tabLst>
                <a:tab pos="977900" algn="l"/>
                <a:tab pos="1320800" algn="l"/>
                <a:tab pos="1371600" algn="l"/>
                <a:tab pos="1549400" algn="l"/>
              </a:tabLst>
            </a:pPr>
            <a:r>
              <a:rPr lang="en-US" sz="1000" dirty="0">
                <a:solidFill>
                  <a:srgbClr val="FF4E60"/>
                </a:solidFill>
                <a:latin typeface="Verdana" pitchFamily="84" charset="0"/>
              </a:rPr>
              <a:t>Sprint 	S		… m</a:t>
            </a: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Total distance 	+/- 7.000 m</a:t>
            </a:r>
          </a:p>
        </p:txBody>
      </p:sp>
      <p:grpSp>
        <p:nvGrpSpPr>
          <p:cNvPr id="3" name="Group 43"/>
          <p:cNvGrpSpPr>
            <a:grpSpLocks/>
          </p:cNvGrpSpPr>
          <p:nvPr/>
        </p:nvGrpSpPr>
        <p:grpSpPr bwMode="auto">
          <a:xfrm>
            <a:off x="6781800" y="4057650"/>
            <a:ext cx="1981200" cy="228600"/>
            <a:chOff x="4320" y="2592"/>
            <a:chExt cx="1248" cy="144"/>
          </a:xfrm>
        </p:grpSpPr>
        <p:sp>
          <p:nvSpPr>
            <p:cNvPr id="22550" name="Line 44"/>
            <p:cNvSpPr>
              <a:spLocks noChangeShapeType="1"/>
            </p:cNvSpPr>
            <p:nvPr/>
          </p:nvSpPr>
          <p:spPr bwMode="auto">
            <a:xfrm>
              <a:off x="4320" y="2736"/>
              <a:ext cx="1248" cy="0"/>
            </a:xfrm>
            <a:prstGeom prst="line">
              <a:avLst/>
            </a:prstGeom>
            <a:noFill/>
            <a:ln w="9525">
              <a:solidFill>
                <a:schemeClr val="bg1"/>
              </a:solidFill>
              <a:round/>
              <a:headEnd/>
              <a:tailEnd/>
            </a:ln>
          </p:spPr>
          <p:txBody>
            <a:bodyPr wrap="none" anchor="ctr"/>
            <a:lstStyle/>
            <a:p>
              <a:endParaRPr lang="nl-BE"/>
            </a:p>
          </p:txBody>
        </p:sp>
        <p:sp>
          <p:nvSpPr>
            <p:cNvPr id="22551" name="Line 45"/>
            <p:cNvSpPr>
              <a:spLocks noChangeShapeType="1"/>
            </p:cNvSpPr>
            <p:nvPr/>
          </p:nvSpPr>
          <p:spPr bwMode="auto">
            <a:xfrm>
              <a:off x="4320" y="2592"/>
              <a:ext cx="1248" cy="0"/>
            </a:xfrm>
            <a:prstGeom prst="line">
              <a:avLst/>
            </a:prstGeom>
            <a:noFill/>
            <a:ln w="9525">
              <a:solidFill>
                <a:schemeClr val="bg1"/>
              </a:solidFill>
              <a:round/>
              <a:headEnd/>
              <a:tailEnd/>
            </a:ln>
          </p:spPr>
          <p:txBody>
            <a:bodyPr wrap="none" anchor="ctr"/>
            <a:lstStyle/>
            <a:p>
              <a:endParaRPr lang="nl-BE"/>
            </a:p>
          </p:txBody>
        </p:sp>
      </p:grpSp>
      <p:grpSp>
        <p:nvGrpSpPr>
          <p:cNvPr id="4" name="Group 46"/>
          <p:cNvGrpSpPr>
            <a:grpSpLocks/>
          </p:cNvGrpSpPr>
          <p:nvPr/>
        </p:nvGrpSpPr>
        <p:grpSpPr bwMode="auto">
          <a:xfrm>
            <a:off x="6781800" y="2138363"/>
            <a:ext cx="1981200" cy="228600"/>
            <a:chOff x="4320" y="2592"/>
            <a:chExt cx="1248" cy="144"/>
          </a:xfrm>
        </p:grpSpPr>
        <p:sp>
          <p:nvSpPr>
            <p:cNvPr id="22548" name="Line 47"/>
            <p:cNvSpPr>
              <a:spLocks noChangeShapeType="1"/>
            </p:cNvSpPr>
            <p:nvPr/>
          </p:nvSpPr>
          <p:spPr bwMode="auto">
            <a:xfrm>
              <a:off x="4320" y="2736"/>
              <a:ext cx="1248" cy="0"/>
            </a:xfrm>
            <a:prstGeom prst="line">
              <a:avLst/>
            </a:prstGeom>
            <a:noFill/>
            <a:ln w="9525">
              <a:solidFill>
                <a:schemeClr val="bg1"/>
              </a:solidFill>
              <a:round/>
              <a:headEnd/>
              <a:tailEnd/>
            </a:ln>
          </p:spPr>
          <p:txBody>
            <a:bodyPr wrap="none" anchor="ctr"/>
            <a:lstStyle/>
            <a:p>
              <a:endParaRPr lang="nl-BE"/>
            </a:p>
          </p:txBody>
        </p:sp>
        <p:sp>
          <p:nvSpPr>
            <p:cNvPr id="22549" name="Line 48"/>
            <p:cNvSpPr>
              <a:spLocks noChangeShapeType="1"/>
            </p:cNvSpPr>
            <p:nvPr/>
          </p:nvSpPr>
          <p:spPr bwMode="auto">
            <a:xfrm>
              <a:off x="4320" y="2592"/>
              <a:ext cx="1248" cy="0"/>
            </a:xfrm>
            <a:prstGeom prst="line">
              <a:avLst/>
            </a:prstGeom>
            <a:noFill/>
            <a:ln w="9525">
              <a:solidFill>
                <a:schemeClr val="bg1"/>
              </a:solidFill>
              <a:round/>
              <a:headEnd/>
              <a:tailEnd/>
            </a:ln>
          </p:spPr>
          <p:txBody>
            <a:bodyPr wrap="none" anchor="ctr"/>
            <a:lstStyle/>
            <a:p>
              <a:endParaRPr lang="nl-BE"/>
            </a:p>
          </p:txBody>
        </p:sp>
      </p:grpSp>
      <p:sp>
        <p:nvSpPr>
          <p:cNvPr id="22542" name="Rectangle 49"/>
          <p:cNvSpPr>
            <a:spLocks noChangeArrowheads="1"/>
          </p:cNvSpPr>
          <p:nvPr/>
        </p:nvSpPr>
        <p:spPr bwMode="auto">
          <a:xfrm>
            <a:off x="6781800" y="609600"/>
            <a:ext cx="2209800" cy="274638"/>
          </a:xfrm>
          <a:prstGeom prst="rect">
            <a:avLst/>
          </a:prstGeom>
          <a:noFill/>
          <a:ln w="9525">
            <a:noFill/>
            <a:miter lim="800000"/>
            <a:headEnd/>
            <a:tailEnd/>
          </a:ln>
        </p:spPr>
        <p:txBody>
          <a:bodyPr>
            <a:spAutoFit/>
          </a:bodyPr>
          <a:lstStyle/>
          <a:p>
            <a:pPr algn="ctr"/>
            <a:r>
              <a:rPr lang="en-US" b="1" dirty="0">
                <a:solidFill>
                  <a:schemeClr val="bg1"/>
                </a:solidFill>
                <a:latin typeface="Verdana" pitchFamily="84" charset="0"/>
              </a:rPr>
              <a:t>1 set of 35 min</a:t>
            </a:r>
          </a:p>
        </p:txBody>
      </p:sp>
      <p:sp>
        <p:nvSpPr>
          <p:cNvPr id="53" name="Rectangle 28"/>
          <p:cNvSpPr>
            <a:spLocks noChangeArrowheads="1"/>
          </p:cNvSpPr>
          <p:nvPr/>
        </p:nvSpPr>
        <p:spPr bwMode="auto">
          <a:xfrm>
            <a:off x="1547664" y="980728"/>
            <a:ext cx="4608512" cy="2160240"/>
          </a:xfrm>
          <a:prstGeom prst="rect">
            <a:avLst/>
          </a:prstGeom>
          <a:noFill/>
          <a:ln w="9525">
            <a:noFill/>
            <a:miter lim="800000"/>
            <a:headEnd/>
            <a:tailEnd/>
          </a:ln>
        </p:spPr>
        <p:txBody>
          <a:bodyPr/>
          <a:lstStyle/>
          <a:p>
            <a:pPr eaLnBrk="1" hangingPunct="1">
              <a:spcBef>
                <a:spcPct val="20000"/>
              </a:spcBef>
            </a:pPr>
            <a:r>
              <a:rPr lang="en-US" sz="1400" dirty="0">
                <a:solidFill>
                  <a:schemeClr val="bg1"/>
                </a:solidFill>
                <a:latin typeface="Verdana" pitchFamily="84" charset="0"/>
              </a:rPr>
              <a:t>35 min jog/run + (per 5 min 50m HI tempo-run)</a:t>
            </a:r>
          </a:p>
          <a:p>
            <a:pPr eaLnBrk="1" hangingPunct="1">
              <a:spcBef>
                <a:spcPct val="20000"/>
              </a:spcBef>
            </a:pPr>
            <a:endParaRPr lang="en-US" sz="1400" dirty="0">
              <a:solidFill>
                <a:schemeClr val="bg1"/>
              </a:solidFill>
              <a:latin typeface="Verdana" pitchFamily="84" charset="0"/>
            </a:endParaRPr>
          </a:p>
          <a:p>
            <a:pPr eaLnBrk="1" hangingPunct="1">
              <a:spcBef>
                <a:spcPct val="20000"/>
              </a:spcBef>
            </a:pPr>
            <a:endParaRPr lang="en-US" sz="1400" dirty="0">
              <a:solidFill>
                <a:schemeClr val="bg1"/>
              </a:solidFill>
              <a:latin typeface="Verdana" pitchFamily="84" charset="0"/>
            </a:endParaRPr>
          </a:p>
          <a:p>
            <a:pPr eaLnBrk="1" hangingPunct="1">
              <a:spcBef>
                <a:spcPct val="20000"/>
              </a:spcBef>
            </a:pPr>
            <a:r>
              <a:rPr lang="en-US" sz="1400" dirty="0">
                <a:solidFill>
                  <a:schemeClr val="bg1"/>
                </a:solidFill>
                <a:latin typeface="Verdana" pitchFamily="84" charset="0"/>
              </a:rPr>
              <a:t>35 min HI at 80% </a:t>
            </a:r>
            <a:r>
              <a:rPr lang="en-US" sz="1400" dirty="0" err="1">
                <a:solidFill>
                  <a:schemeClr val="bg1"/>
                </a:solidFill>
                <a:latin typeface="Verdana" pitchFamily="84" charset="0"/>
              </a:rPr>
              <a:t>HRmax</a:t>
            </a:r>
            <a:endParaRPr lang="en-US" sz="1400" dirty="0">
              <a:solidFill>
                <a:schemeClr val="bg1"/>
              </a:solidFill>
              <a:latin typeface="Verdana" pitchFamily="84" charset="0"/>
            </a:endParaRPr>
          </a:p>
          <a:p>
            <a:pPr eaLnBrk="1" hangingPunct="1">
              <a:spcBef>
                <a:spcPct val="20000"/>
              </a:spcBef>
            </a:pPr>
            <a:r>
              <a:rPr lang="en-US" sz="1400" dirty="0">
                <a:solidFill>
                  <a:schemeClr val="bg1"/>
                </a:solidFill>
                <a:latin typeface="Verdana" pitchFamily="84" charset="0"/>
              </a:rPr>
              <a:t>Active recovery: /</a:t>
            </a:r>
          </a:p>
          <a:p>
            <a:pPr eaLnBrk="1" hangingPunct="1">
              <a:spcBef>
                <a:spcPct val="20000"/>
              </a:spcBef>
            </a:pPr>
            <a:r>
              <a:rPr lang="en-US" sz="1400" dirty="0">
                <a:solidFill>
                  <a:schemeClr val="bg1"/>
                </a:solidFill>
                <a:latin typeface="Verdana" pitchFamily="84" charset="0"/>
              </a:rPr>
              <a:t>Set 1 = 35 min</a:t>
            </a:r>
          </a:p>
          <a:p>
            <a:pPr eaLnBrk="1" hangingPunct="1">
              <a:spcBef>
                <a:spcPct val="20000"/>
              </a:spcBef>
            </a:pPr>
            <a:r>
              <a:rPr lang="en-US" sz="1400" dirty="0">
                <a:solidFill>
                  <a:schemeClr val="bg1"/>
                </a:solidFill>
                <a:latin typeface="Verdana" pitchFamily="84" charset="0"/>
              </a:rPr>
              <a:t>Total time: 35 min</a:t>
            </a:r>
          </a:p>
        </p:txBody>
      </p:sp>
      <p:sp>
        <p:nvSpPr>
          <p:cNvPr id="72" name="Rectangle 34"/>
          <p:cNvSpPr>
            <a:spLocks noChangeArrowheads="1"/>
          </p:cNvSpPr>
          <p:nvPr/>
        </p:nvSpPr>
        <p:spPr bwMode="auto">
          <a:xfrm>
            <a:off x="3491880" y="620688"/>
            <a:ext cx="2952328" cy="360040"/>
          </a:xfrm>
          <a:prstGeom prst="rect">
            <a:avLst/>
          </a:prstGeom>
          <a:noFill/>
          <a:ln w="9525">
            <a:noFill/>
            <a:miter lim="800000"/>
            <a:headEnd/>
            <a:tailEnd/>
          </a:ln>
        </p:spPr>
        <p:txBody>
          <a:bodyPr/>
          <a:lstStyle/>
          <a:p>
            <a:pPr eaLnBrk="1" hangingPunct="1">
              <a:spcBef>
                <a:spcPct val="20000"/>
              </a:spcBef>
            </a:pPr>
            <a:r>
              <a:rPr lang="en-US" sz="1400" dirty="0">
                <a:solidFill>
                  <a:schemeClr val="bg1"/>
                </a:solidFill>
                <a:latin typeface="Verdana" pitchFamily="84" charset="0"/>
              </a:rPr>
              <a:t>Referees &amp; Assistant Referees</a:t>
            </a:r>
          </a:p>
        </p:txBody>
      </p:sp>
      <p:sp>
        <p:nvSpPr>
          <p:cNvPr id="41" name="Oval 34"/>
          <p:cNvSpPr>
            <a:spLocks noChangeArrowheads="1"/>
          </p:cNvSpPr>
          <p:nvPr/>
        </p:nvSpPr>
        <p:spPr bwMode="auto">
          <a:xfrm>
            <a:off x="5886460" y="1036638"/>
            <a:ext cx="114300" cy="106362"/>
          </a:xfrm>
          <a:prstGeom prst="ellipse">
            <a:avLst/>
          </a:prstGeom>
          <a:solidFill>
            <a:srgbClr val="FDFF56"/>
          </a:solidFill>
          <a:ln w="9525">
            <a:noFill/>
            <a:round/>
            <a:headEnd/>
            <a:tailEnd/>
          </a:ln>
        </p:spPr>
        <p:txBody>
          <a:bodyPr wrap="none" anchor="ctr"/>
          <a:lstStyle/>
          <a:p>
            <a:endParaRPr lang="nl-BE" sz="2400"/>
          </a:p>
        </p:txBody>
      </p:sp>
      <p:sp>
        <p:nvSpPr>
          <p:cNvPr id="42" name="Oval 35"/>
          <p:cNvSpPr>
            <a:spLocks noChangeArrowheads="1"/>
          </p:cNvSpPr>
          <p:nvPr/>
        </p:nvSpPr>
        <p:spPr bwMode="auto">
          <a:xfrm>
            <a:off x="928662" y="4108455"/>
            <a:ext cx="114300" cy="106363"/>
          </a:xfrm>
          <a:prstGeom prst="ellipse">
            <a:avLst/>
          </a:prstGeom>
          <a:solidFill>
            <a:srgbClr val="FDFF56"/>
          </a:solidFill>
          <a:ln w="9525">
            <a:noFill/>
            <a:round/>
            <a:headEnd/>
            <a:tailEnd/>
          </a:ln>
        </p:spPr>
        <p:txBody>
          <a:bodyPr wrap="none" anchor="ctr"/>
          <a:lstStyle/>
          <a:p>
            <a:endParaRPr lang="nl-BE" sz="2400"/>
          </a:p>
        </p:txBody>
      </p:sp>
      <p:sp>
        <p:nvSpPr>
          <p:cNvPr id="43" name="Oval 36"/>
          <p:cNvSpPr>
            <a:spLocks noChangeArrowheads="1"/>
          </p:cNvSpPr>
          <p:nvPr/>
        </p:nvSpPr>
        <p:spPr bwMode="auto">
          <a:xfrm>
            <a:off x="957238" y="1036638"/>
            <a:ext cx="114300" cy="106362"/>
          </a:xfrm>
          <a:prstGeom prst="ellipse">
            <a:avLst/>
          </a:prstGeom>
          <a:solidFill>
            <a:srgbClr val="FDFF56"/>
          </a:solidFill>
          <a:ln w="9525">
            <a:noFill/>
            <a:round/>
            <a:headEnd/>
            <a:tailEnd/>
          </a:ln>
        </p:spPr>
        <p:txBody>
          <a:bodyPr wrap="none" anchor="ctr"/>
          <a:lstStyle/>
          <a:p>
            <a:endParaRPr lang="nl-BE" sz="2400"/>
          </a:p>
        </p:txBody>
      </p:sp>
      <p:sp>
        <p:nvSpPr>
          <p:cNvPr id="44" name="Oval 43"/>
          <p:cNvSpPr>
            <a:spLocks noChangeArrowheads="1"/>
          </p:cNvSpPr>
          <p:nvPr/>
        </p:nvSpPr>
        <p:spPr bwMode="auto">
          <a:xfrm>
            <a:off x="5886460" y="4108455"/>
            <a:ext cx="114300" cy="106363"/>
          </a:xfrm>
          <a:prstGeom prst="ellipse">
            <a:avLst/>
          </a:prstGeom>
          <a:solidFill>
            <a:srgbClr val="FDFF56"/>
          </a:solidFill>
          <a:ln w="9525">
            <a:noFill/>
            <a:round/>
            <a:headEnd/>
            <a:tailEnd/>
          </a:ln>
        </p:spPr>
        <p:txBody>
          <a:bodyPr wrap="none" anchor="ctr"/>
          <a:lstStyle/>
          <a:p>
            <a:endParaRPr lang="nl-BE" sz="2400"/>
          </a:p>
        </p:txBody>
      </p:sp>
      <p:sp>
        <p:nvSpPr>
          <p:cNvPr id="45" name="Line 45"/>
          <p:cNvSpPr>
            <a:spLocks noChangeShapeType="1"/>
          </p:cNvSpPr>
          <p:nvPr/>
        </p:nvSpPr>
        <p:spPr bwMode="auto">
          <a:xfrm flipV="1">
            <a:off x="3429000" y="1000108"/>
            <a:ext cx="2500322" cy="1438292"/>
          </a:xfrm>
          <a:prstGeom prst="line">
            <a:avLst/>
          </a:prstGeom>
          <a:noFill/>
          <a:ln w="28575">
            <a:solidFill>
              <a:srgbClr val="7FFF5B"/>
            </a:solidFill>
            <a:round/>
            <a:headEnd/>
            <a:tailEnd type="stealth" w="lg" len="lg"/>
          </a:ln>
        </p:spPr>
        <p:txBody>
          <a:bodyPr wrap="none" anchor="ctr"/>
          <a:lstStyle/>
          <a:p>
            <a:endParaRPr lang="nl-BE"/>
          </a:p>
        </p:txBody>
      </p:sp>
      <p:sp>
        <p:nvSpPr>
          <p:cNvPr id="46" name="Oval 54"/>
          <p:cNvSpPr>
            <a:spLocks noChangeArrowheads="1"/>
          </p:cNvSpPr>
          <p:nvPr/>
        </p:nvSpPr>
        <p:spPr bwMode="auto">
          <a:xfrm>
            <a:off x="1714500" y="2590800"/>
            <a:ext cx="114300" cy="106363"/>
          </a:xfrm>
          <a:prstGeom prst="ellipse">
            <a:avLst/>
          </a:prstGeom>
          <a:solidFill>
            <a:srgbClr val="FDFF56"/>
          </a:solidFill>
          <a:ln w="9525">
            <a:noFill/>
            <a:round/>
            <a:headEnd/>
            <a:tailEnd/>
          </a:ln>
        </p:spPr>
        <p:txBody>
          <a:bodyPr wrap="none" anchor="ctr"/>
          <a:lstStyle/>
          <a:p>
            <a:endParaRPr lang="nl-BE" sz="2400"/>
          </a:p>
        </p:txBody>
      </p:sp>
      <p:sp>
        <p:nvSpPr>
          <p:cNvPr id="47" name="Oval 56"/>
          <p:cNvSpPr>
            <a:spLocks noChangeArrowheads="1"/>
          </p:cNvSpPr>
          <p:nvPr/>
        </p:nvSpPr>
        <p:spPr bwMode="auto">
          <a:xfrm>
            <a:off x="5029200" y="2590800"/>
            <a:ext cx="114300" cy="106363"/>
          </a:xfrm>
          <a:prstGeom prst="ellipse">
            <a:avLst/>
          </a:prstGeom>
          <a:solidFill>
            <a:srgbClr val="FDFF56"/>
          </a:solidFill>
          <a:ln w="9525">
            <a:noFill/>
            <a:round/>
            <a:headEnd/>
            <a:tailEnd/>
          </a:ln>
        </p:spPr>
        <p:txBody>
          <a:bodyPr wrap="none" anchor="ctr"/>
          <a:lstStyle/>
          <a:p>
            <a:endParaRPr lang="nl-BE" sz="2400"/>
          </a:p>
        </p:txBody>
      </p:sp>
      <p:sp>
        <p:nvSpPr>
          <p:cNvPr id="48" name="Oval 57"/>
          <p:cNvSpPr>
            <a:spLocks noChangeArrowheads="1"/>
          </p:cNvSpPr>
          <p:nvPr/>
        </p:nvSpPr>
        <p:spPr bwMode="auto">
          <a:xfrm>
            <a:off x="3352800" y="2971800"/>
            <a:ext cx="114300" cy="106363"/>
          </a:xfrm>
          <a:prstGeom prst="ellipse">
            <a:avLst/>
          </a:prstGeom>
          <a:solidFill>
            <a:srgbClr val="FDFF56"/>
          </a:solidFill>
          <a:ln w="9525">
            <a:noFill/>
            <a:round/>
            <a:headEnd/>
            <a:tailEnd/>
          </a:ln>
        </p:spPr>
        <p:txBody>
          <a:bodyPr wrap="none" anchor="ctr"/>
          <a:lstStyle/>
          <a:p>
            <a:endParaRPr lang="nl-BE" sz="2400"/>
          </a:p>
        </p:txBody>
      </p:sp>
      <p:sp>
        <p:nvSpPr>
          <p:cNvPr id="49" name="Oval 58"/>
          <p:cNvSpPr>
            <a:spLocks noChangeArrowheads="1"/>
          </p:cNvSpPr>
          <p:nvPr/>
        </p:nvSpPr>
        <p:spPr bwMode="auto">
          <a:xfrm>
            <a:off x="3352800" y="2255838"/>
            <a:ext cx="114300" cy="106362"/>
          </a:xfrm>
          <a:prstGeom prst="ellipse">
            <a:avLst/>
          </a:prstGeom>
          <a:solidFill>
            <a:srgbClr val="FDFF56"/>
          </a:solidFill>
          <a:ln w="9525">
            <a:noFill/>
            <a:round/>
            <a:headEnd/>
            <a:tailEnd/>
          </a:ln>
        </p:spPr>
        <p:txBody>
          <a:bodyPr wrap="none" anchor="ctr"/>
          <a:lstStyle/>
          <a:p>
            <a:endParaRPr lang="nl-BE" sz="2400"/>
          </a:p>
        </p:txBody>
      </p:sp>
      <p:sp>
        <p:nvSpPr>
          <p:cNvPr id="51" name="Line 59"/>
          <p:cNvSpPr>
            <a:spLocks noChangeShapeType="1"/>
          </p:cNvSpPr>
          <p:nvPr/>
        </p:nvSpPr>
        <p:spPr bwMode="auto">
          <a:xfrm flipH="1">
            <a:off x="4953000" y="1214422"/>
            <a:ext cx="1047760" cy="1376378"/>
          </a:xfrm>
          <a:prstGeom prst="line">
            <a:avLst/>
          </a:prstGeom>
          <a:noFill/>
          <a:ln w="28575">
            <a:solidFill>
              <a:srgbClr val="7FFF5B"/>
            </a:solidFill>
            <a:round/>
            <a:headEnd/>
            <a:tailEnd type="stealth" w="lg" len="lg"/>
          </a:ln>
        </p:spPr>
        <p:txBody>
          <a:bodyPr wrap="none" anchor="ctr"/>
          <a:lstStyle/>
          <a:p>
            <a:endParaRPr lang="nl-BE"/>
          </a:p>
        </p:txBody>
      </p:sp>
      <p:sp>
        <p:nvSpPr>
          <p:cNvPr id="52" name="Line 60"/>
          <p:cNvSpPr>
            <a:spLocks noChangeShapeType="1"/>
          </p:cNvSpPr>
          <p:nvPr/>
        </p:nvSpPr>
        <p:spPr bwMode="auto">
          <a:xfrm>
            <a:off x="4953000" y="2667000"/>
            <a:ext cx="1119198" cy="1476380"/>
          </a:xfrm>
          <a:prstGeom prst="line">
            <a:avLst/>
          </a:prstGeom>
          <a:noFill/>
          <a:ln w="28575">
            <a:solidFill>
              <a:srgbClr val="7FFF5B"/>
            </a:solidFill>
            <a:round/>
            <a:headEnd/>
            <a:tailEnd type="stealth" w="lg" len="lg"/>
          </a:ln>
        </p:spPr>
        <p:txBody>
          <a:bodyPr wrap="none" anchor="ctr"/>
          <a:lstStyle/>
          <a:p>
            <a:endParaRPr lang="nl-BE"/>
          </a:p>
        </p:txBody>
      </p:sp>
      <p:sp>
        <p:nvSpPr>
          <p:cNvPr id="54" name="Line 61"/>
          <p:cNvSpPr>
            <a:spLocks noChangeShapeType="1"/>
          </p:cNvSpPr>
          <p:nvPr/>
        </p:nvSpPr>
        <p:spPr bwMode="auto">
          <a:xfrm flipH="1" flipV="1">
            <a:off x="3429000" y="2895600"/>
            <a:ext cx="2500322" cy="1390656"/>
          </a:xfrm>
          <a:prstGeom prst="line">
            <a:avLst/>
          </a:prstGeom>
          <a:noFill/>
          <a:ln w="28575">
            <a:solidFill>
              <a:srgbClr val="7FFF5B"/>
            </a:solidFill>
            <a:round/>
            <a:headEnd/>
            <a:tailEnd type="stealth" w="lg" len="lg"/>
          </a:ln>
        </p:spPr>
        <p:txBody>
          <a:bodyPr wrap="none" anchor="ctr"/>
          <a:lstStyle/>
          <a:p>
            <a:endParaRPr lang="nl-BE"/>
          </a:p>
        </p:txBody>
      </p:sp>
      <p:sp>
        <p:nvSpPr>
          <p:cNvPr id="55" name="Line 62"/>
          <p:cNvSpPr>
            <a:spLocks noChangeShapeType="1"/>
          </p:cNvSpPr>
          <p:nvPr/>
        </p:nvSpPr>
        <p:spPr bwMode="auto">
          <a:xfrm flipH="1">
            <a:off x="1000100" y="2895600"/>
            <a:ext cx="2352700" cy="1390656"/>
          </a:xfrm>
          <a:prstGeom prst="line">
            <a:avLst/>
          </a:prstGeom>
          <a:noFill/>
          <a:ln w="28575">
            <a:solidFill>
              <a:srgbClr val="7FFF5B"/>
            </a:solidFill>
            <a:round/>
            <a:headEnd/>
            <a:tailEnd type="stealth" w="lg" len="lg"/>
          </a:ln>
        </p:spPr>
        <p:txBody>
          <a:bodyPr wrap="none" anchor="ctr"/>
          <a:lstStyle/>
          <a:p>
            <a:endParaRPr lang="nl-BE"/>
          </a:p>
        </p:txBody>
      </p:sp>
      <p:sp>
        <p:nvSpPr>
          <p:cNvPr id="56" name="Line 63"/>
          <p:cNvSpPr>
            <a:spLocks noChangeShapeType="1"/>
          </p:cNvSpPr>
          <p:nvPr/>
        </p:nvSpPr>
        <p:spPr bwMode="auto">
          <a:xfrm flipV="1">
            <a:off x="857224" y="2667000"/>
            <a:ext cx="1047776" cy="1476380"/>
          </a:xfrm>
          <a:prstGeom prst="line">
            <a:avLst/>
          </a:prstGeom>
          <a:noFill/>
          <a:ln w="28575">
            <a:solidFill>
              <a:srgbClr val="7FFF5B"/>
            </a:solidFill>
            <a:round/>
            <a:headEnd/>
            <a:tailEnd type="stealth" w="lg" len="lg"/>
          </a:ln>
        </p:spPr>
        <p:txBody>
          <a:bodyPr wrap="none" anchor="ctr"/>
          <a:lstStyle/>
          <a:p>
            <a:endParaRPr lang="nl-BE"/>
          </a:p>
        </p:txBody>
      </p:sp>
      <p:sp>
        <p:nvSpPr>
          <p:cNvPr id="57" name="Line 64"/>
          <p:cNvSpPr>
            <a:spLocks noChangeShapeType="1"/>
          </p:cNvSpPr>
          <p:nvPr/>
        </p:nvSpPr>
        <p:spPr bwMode="auto">
          <a:xfrm flipH="1" flipV="1">
            <a:off x="857224" y="1071546"/>
            <a:ext cx="1047776" cy="1519254"/>
          </a:xfrm>
          <a:prstGeom prst="line">
            <a:avLst/>
          </a:prstGeom>
          <a:noFill/>
          <a:ln w="28575">
            <a:solidFill>
              <a:srgbClr val="7FFF5B"/>
            </a:solidFill>
            <a:round/>
            <a:headEnd/>
            <a:tailEnd type="stealth" w="lg" len="lg"/>
          </a:ln>
        </p:spPr>
        <p:txBody>
          <a:bodyPr wrap="none" anchor="ctr"/>
          <a:lstStyle/>
          <a:p>
            <a:endParaRPr lang="nl-BE"/>
          </a:p>
        </p:txBody>
      </p:sp>
      <p:sp>
        <p:nvSpPr>
          <p:cNvPr id="58" name="Line 65"/>
          <p:cNvSpPr>
            <a:spLocks noChangeShapeType="1"/>
          </p:cNvSpPr>
          <p:nvPr/>
        </p:nvSpPr>
        <p:spPr bwMode="auto">
          <a:xfrm>
            <a:off x="1071538" y="1000108"/>
            <a:ext cx="2281262" cy="1438292"/>
          </a:xfrm>
          <a:prstGeom prst="line">
            <a:avLst/>
          </a:prstGeom>
          <a:noFill/>
          <a:ln w="28575">
            <a:solidFill>
              <a:srgbClr val="7FFF5B"/>
            </a:solidFill>
            <a:round/>
            <a:headEnd/>
            <a:tailEnd type="stealth" w="lg" len="lg"/>
          </a:ln>
        </p:spPr>
        <p:txBody>
          <a:bodyPr wrap="none" anchor="ctr"/>
          <a:lstStyle/>
          <a:p>
            <a:endParaRPr lang="nl-BE"/>
          </a:p>
        </p:txBody>
      </p:sp>
      <p:sp>
        <p:nvSpPr>
          <p:cNvPr id="59" name="AutoShape 4"/>
          <p:cNvSpPr>
            <a:spLocks noChangeArrowheads="1"/>
          </p:cNvSpPr>
          <p:nvPr/>
        </p:nvSpPr>
        <p:spPr bwMode="auto">
          <a:xfrm>
            <a:off x="971600" y="3789164"/>
            <a:ext cx="165100" cy="215900"/>
          </a:xfrm>
          <a:prstGeom prst="smileyFace">
            <a:avLst>
              <a:gd name="adj" fmla="val 4653"/>
            </a:avLst>
          </a:prstGeom>
          <a:solidFill>
            <a:srgbClr val="FF99CC"/>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60" name="AutoShape 6"/>
          <p:cNvSpPr>
            <a:spLocks noChangeArrowheads="1"/>
          </p:cNvSpPr>
          <p:nvPr/>
        </p:nvSpPr>
        <p:spPr bwMode="auto">
          <a:xfrm>
            <a:off x="971600" y="3573016"/>
            <a:ext cx="165100" cy="203200"/>
          </a:xfrm>
          <a:prstGeom prst="smileyFace">
            <a:avLst>
              <a:gd name="adj" fmla="val 4653"/>
            </a:avLst>
          </a:prstGeom>
          <a:solidFill>
            <a:schemeClr val="accent2">
              <a:lumMod val="40000"/>
              <a:lumOff val="60000"/>
            </a:schemeClr>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nl-NL"/>
          </a:p>
        </p:txBody>
      </p:sp>
    </p:spTree>
    <p:extLst>
      <p:ext uri="{BB962C8B-B14F-4D97-AF65-F5344CB8AC3E}">
        <p14:creationId xmlns:p14="http://schemas.microsoft.com/office/powerpoint/2010/main" val="9406187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1"/>
          <p:cNvSpPr txBox="1">
            <a:spLocks noChangeArrowheads="1"/>
          </p:cNvSpPr>
          <p:nvPr/>
        </p:nvSpPr>
        <p:spPr bwMode="auto">
          <a:xfrm>
            <a:off x="142875" y="136525"/>
            <a:ext cx="8839200" cy="366713"/>
          </a:xfrm>
          <a:prstGeom prst="rect">
            <a:avLst/>
          </a:prstGeom>
          <a:noFill/>
          <a:ln w="9525">
            <a:noFill/>
            <a:miter lim="800000"/>
            <a:headEnd/>
            <a:tailEnd/>
          </a:ln>
        </p:spPr>
        <p:txBody>
          <a:bodyPr>
            <a:spAutoFit/>
          </a:bodyPr>
          <a:lstStyle/>
          <a:p>
            <a:r>
              <a:rPr lang="en-US" sz="1800" b="1" dirty="0">
                <a:latin typeface="Verdana" pitchFamily="84" charset="0"/>
              </a:rPr>
              <a:t>    Friday: Medium Intensity </a:t>
            </a:r>
            <a:r>
              <a:rPr lang="en-US" altLang="ja-JP" sz="1800" b="1" dirty="0">
                <a:latin typeface="Verdana" pitchFamily="84" charset="0"/>
              </a:rPr>
              <a:t>exercise – alternative </a:t>
            </a:r>
            <a:endParaRPr lang="en-US" sz="1800" b="1" dirty="0">
              <a:latin typeface="Verdana" pitchFamily="84" charset="0"/>
            </a:endParaRPr>
          </a:p>
        </p:txBody>
      </p:sp>
      <p:graphicFrame>
        <p:nvGraphicFramePr>
          <p:cNvPr id="3" name="Tabel 2"/>
          <p:cNvGraphicFramePr>
            <a:graphicFrameLocks noGrp="1"/>
          </p:cNvGraphicFramePr>
          <p:nvPr>
            <p:extLst>
              <p:ext uri="{D42A27DB-BD31-4B8C-83A1-F6EECF244321}">
                <p14:modId xmlns:p14="http://schemas.microsoft.com/office/powerpoint/2010/main" val="560669304"/>
              </p:ext>
            </p:extLst>
          </p:nvPr>
        </p:nvGraphicFramePr>
        <p:xfrm>
          <a:off x="2267744" y="4653136"/>
          <a:ext cx="5422900" cy="2171700"/>
        </p:xfrm>
        <a:graphic>
          <a:graphicData uri="http://schemas.openxmlformats.org/drawingml/2006/table">
            <a:tbl>
              <a:tblPr/>
              <a:tblGrid>
                <a:gridCol w="546100">
                  <a:extLst>
                    <a:ext uri="{9D8B030D-6E8A-4147-A177-3AD203B41FA5}">
                      <a16:colId xmlns:a16="http://schemas.microsoft.com/office/drawing/2014/main" val="20000"/>
                    </a:ext>
                  </a:extLst>
                </a:gridCol>
                <a:gridCol w="355600">
                  <a:extLst>
                    <a:ext uri="{9D8B030D-6E8A-4147-A177-3AD203B41FA5}">
                      <a16:colId xmlns:a16="http://schemas.microsoft.com/office/drawing/2014/main" val="20001"/>
                    </a:ext>
                  </a:extLst>
                </a:gridCol>
                <a:gridCol w="355600">
                  <a:extLst>
                    <a:ext uri="{9D8B030D-6E8A-4147-A177-3AD203B41FA5}">
                      <a16:colId xmlns:a16="http://schemas.microsoft.com/office/drawing/2014/main" val="20002"/>
                    </a:ext>
                  </a:extLst>
                </a:gridCol>
                <a:gridCol w="355600">
                  <a:extLst>
                    <a:ext uri="{9D8B030D-6E8A-4147-A177-3AD203B41FA5}">
                      <a16:colId xmlns:a16="http://schemas.microsoft.com/office/drawing/2014/main" val="20003"/>
                    </a:ext>
                  </a:extLst>
                </a:gridCol>
                <a:gridCol w="355600">
                  <a:extLst>
                    <a:ext uri="{9D8B030D-6E8A-4147-A177-3AD203B41FA5}">
                      <a16:colId xmlns:a16="http://schemas.microsoft.com/office/drawing/2014/main" val="20004"/>
                    </a:ext>
                  </a:extLst>
                </a:gridCol>
                <a:gridCol w="355600">
                  <a:extLst>
                    <a:ext uri="{9D8B030D-6E8A-4147-A177-3AD203B41FA5}">
                      <a16:colId xmlns:a16="http://schemas.microsoft.com/office/drawing/2014/main" val="20005"/>
                    </a:ext>
                  </a:extLst>
                </a:gridCol>
                <a:gridCol w="355600">
                  <a:extLst>
                    <a:ext uri="{9D8B030D-6E8A-4147-A177-3AD203B41FA5}">
                      <a16:colId xmlns:a16="http://schemas.microsoft.com/office/drawing/2014/main" val="20006"/>
                    </a:ext>
                  </a:extLst>
                </a:gridCol>
                <a:gridCol w="355600">
                  <a:extLst>
                    <a:ext uri="{9D8B030D-6E8A-4147-A177-3AD203B41FA5}">
                      <a16:colId xmlns:a16="http://schemas.microsoft.com/office/drawing/2014/main" val="20007"/>
                    </a:ext>
                  </a:extLst>
                </a:gridCol>
                <a:gridCol w="355600">
                  <a:extLst>
                    <a:ext uri="{9D8B030D-6E8A-4147-A177-3AD203B41FA5}">
                      <a16:colId xmlns:a16="http://schemas.microsoft.com/office/drawing/2014/main" val="20008"/>
                    </a:ext>
                  </a:extLst>
                </a:gridCol>
                <a:gridCol w="355600">
                  <a:extLst>
                    <a:ext uri="{9D8B030D-6E8A-4147-A177-3AD203B41FA5}">
                      <a16:colId xmlns:a16="http://schemas.microsoft.com/office/drawing/2014/main" val="20009"/>
                    </a:ext>
                  </a:extLst>
                </a:gridCol>
                <a:gridCol w="355600">
                  <a:extLst>
                    <a:ext uri="{9D8B030D-6E8A-4147-A177-3AD203B41FA5}">
                      <a16:colId xmlns:a16="http://schemas.microsoft.com/office/drawing/2014/main" val="20010"/>
                    </a:ext>
                  </a:extLst>
                </a:gridCol>
                <a:gridCol w="355600">
                  <a:extLst>
                    <a:ext uri="{9D8B030D-6E8A-4147-A177-3AD203B41FA5}">
                      <a16:colId xmlns:a16="http://schemas.microsoft.com/office/drawing/2014/main" val="20011"/>
                    </a:ext>
                  </a:extLst>
                </a:gridCol>
                <a:gridCol w="965200">
                  <a:extLst>
                    <a:ext uri="{9D8B030D-6E8A-4147-A177-3AD203B41FA5}">
                      <a16:colId xmlns:a16="http://schemas.microsoft.com/office/drawing/2014/main" val="20012"/>
                    </a:ext>
                  </a:extLst>
                </a:gridCol>
              </a:tblGrid>
              <a:tr h="177800">
                <a:tc gridSpan="13">
                  <a:txBody>
                    <a:bodyPr/>
                    <a:lstStyle/>
                    <a:p>
                      <a:pPr algn="ctr" fontAlgn="b"/>
                      <a:r>
                        <a:rPr lang="nl-NL" sz="1000" b="1" i="0" u="none" strike="noStrike" dirty="0">
                          <a:effectLst/>
                          <a:latin typeface="Verdana"/>
                        </a:rPr>
                        <a:t>MI-</a:t>
                      </a:r>
                      <a:r>
                        <a:rPr lang="nl-NL" sz="1000" b="1" i="0" u="none" strike="noStrike" dirty="0" err="1">
                          <a:effectLst/>
                          <a:latin typeface="Verdana"/>
                        </a:rPr>
                        <a:t>workload</a:t>
                      </a:r>
                      <a:r>
                        <a:rPr lang="nl-NL" sz="1000" b="1" i="0" u="none" strike="noStrike" dirty="0">
                          <a:effectLst/>
                          <a:latin typeface="Verdana"/>
                        </a:rPr>
                        <a:t> ... TREADMILL ...</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CC"/>
                    </a:solidFill>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10000"/>
                  </a:ext>
                </a:extLst>
              </a:tr>
              <a:tr h="165100">
                <a:tc>
                  <a:txBody>
                    <a:bodyPr/>
                    <a:lstStyle/>
                    <a:p>
                      <a:pPr algn="ctr" fontAlgn="b"/>
                      <a:r>
                        <a:rPr lang="nl-NL" sz="1000" b="1" i="0" u="none" strike="noStrike">
                          <a:effectLst/>
                          <a:latin typeface="Verdana"/>
                        </a:rPr>
                        <a:t>Level</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gridSpan="3">
                  <a:txBody>
                    <a:bodyPr/>
                    <a:lstStyle/>
                    <a:p>
                      <a:pPr algn="l" fontAlgn="b"/>
                      <a:r>
                        <a:rPr lang="nl-NL" sz="1000" b="1" i="0" u="none" strike="noStrike">
                          <a:effectLst/>
                          <a:latin typeface="Verdana"/>
                        </a:rPr>
                        <a:t>Time (min)</a:t>
                      </a:r>
                    </a:p>
                  </a:txBody>
                  <a:tcPr marL="12700" marR="12700" marT="12700"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hMerge="1">
                  <a:txBody>
                    <a:bodyPr/>
                    <a:lstStyle/>
                    <a:p>
                      <a:endParaRPr lang="nl-NL"/>
                    </a:p>
                  </a:txBody>
                  <a:tcPr/>
                </a:tc>
                <a:tc hMerge="1">
                  <a:txBody>
                    <a:bodyPr/>
                    <a:lstStyle/>
                    <a:p>
                      <a:endParaRPr lang="nl-NL"/>
                    </a:p>
                  </a:txBody>
                  <a:tcPr/>
                </a:tc>
                <a:tc>
                  <a:txBody>
                    <a:bodyPr/>
                    <a:lstStyle/>
                    <a:p>
                      <a:pPr algn="l" fontAlgn="b"/>
                      <a:r>
                        <a:rPr lang="nl-NL" sz="1000" b="1" i="0" u="none" strike="noStrike">
                          <a:effectLst/>
                          <a:latin typeface="Verdana"/>
                        </a:rPr>
                        <a:t> </a:t>
                      </a:r>
                    </a:p>
                  </a:txBody>
                  <a:tcPr marL="12700" marR="12700" marT="1270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r>
                        <a:rPr lang="nl-NL" sz="1000" b="1" i="0" u="none" strike="noStrike">
                          <a:effectLst/>
                          <a:latin typeface="Verdana"/>
                        </a:rPr>
                        <a:t> </a:t>
                      </a:r>
                    </a:p>
                  </a:txBody>
                  <a:tcPr marL="12700" marR="12700" marT="1270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r>
                        <a:rPr lang="nl-NL" sz="1000" b="1" i="0" u="none" strike="noStrike">
                          <a:effectLst/>
                          <a:latin typeface="Verdana"/>
                        </a:rPr>
                        <a:t> </a:t>
                      </a:r>
                    </a:p>
                  </a:txBody>
                  <a:tcPr marL="12700" marR="12700" marT="1270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r>
                        <a:rPr lang="nl-NL" sz="1000" b="1" i="0" u="none" strike="noStrike">
                          <a:effectLst/>
                          <a:latin typeface="Verdana"/>
                        </a:rPr>
                        <a:t> </a:t>
                      </a:r>
                    </a:p>
                  </a:txBody>
                  <a:tcPr marL="12700" marR="12700" marT="1270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r>
                        <a:rPr lang="nl-NL" sz="1000" b="1" i="0" u="none" strike="noStrike">
                          <a:effectLst/>
                          <a:latin typeface="Verdana"/>
                        </a:rPr>
                        <a:t> </a:t>
                      </a:r>
                    </a:p>
                  </a:txBody>
                  <a:tcPr marL="12700" marR="12700" marT="1270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r>
                        <a:rPr lang="nl-NL" sz="1000" b="1" i="0" u="none" strike="noStrike">
                          <a:effectLst/>
                          <a:latin typeface="Verdana"/>
                        </a:rPr>
                        <a:t> </a:t>
                      </a:r>
                    </a:p>
                  </a:txBody>
                  <a:tcPr marL="12700" marR="12700" marT="1270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r>
                        <a:rPr lang="nl-NL" sz="1000" b="1" i="0" u="none" strike="noStrike">
                          <a:effectLst/>
                          <a:latin typeface="Verdana"/>
                        </a:rPr>
                        <a:t> </a:t>
                      </a:r>
                    </a:p>
                  </a:txBody>
                  <a:tcPr marL="12700" marR="12700" marT="1270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r>
                        <a:rPr lang="nl-NL" sz="1000" b="1" i="0" u="none" strike="noStrike">
                          <a:effectLst/>
                          <a:latin typeface="Verdana"/>
                        </a:rPr>
                        <a:t> </a:t>
                      </a:r>
                    </a:p>
                  </a:txBody>
                  <a:tcPr marL="12700" marR="12700" marT="12700"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r>
                        <a:rPr lang="nl-NL" sz="1000" b="1" i="0" u="none" strike="noStrike">
                          <a:effectLst/>
                          <a:latin typeface="Verdana"/>
                        </a:rPr>
                        <a:t>TOTAL TIME</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1"/>
                  </a:ext>
                </a:extLst>
              </a:tr>
              <a:tr h="165100">
                <a:tc>
                  <a:txBody>
                    <a:bodyPr/>
                    <a:lstStyle/>
                    <a:p>
                      <a:pPr algn="ctr" fontAlgn="b"/>
                      <a:r>
                        <a:rPr lang="nl-NL" sz="1000" b="1" i="0" u="none" strike="noStrike">
                          <a:effectLst/>
                          <a:latin typeface="Verdana"/>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nl-NL" sz="1000" b="1" i="0" u="none" strike="noStrike">
                          <a:effectLst/>
                          <a:latin typeface="Verdana"/>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1"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1"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1"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1"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1"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1"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1"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1"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1"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1"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1"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2"/>
                  </a:ext>
                </a:extLst>
              </a:tr>
              <a:tr h="165100">
                <a:tc>
                  <a:txBody>
                    <a:bodyPr/>
                    <a:lstStyle/>
                    <a:p>
                      <a:pPr algn="ctr" fontAlgn="b"/>
                      <a:r>
                        <a:rPr lang="nl-NL" sz="1000" b="1" i="0" u="none" strike="noStrike">
                          <a:effectLst/>
                          <a:latin typeface="Verdana"/>
                        </a:rPr>
                        <a:t>8</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3"/>
                  </a:ext>
                </a:extLst>
              </a:tr>
              <a:tr h="165100">
                <a:tc>
                  <a:txBody>
                    <a:bodyPr/>
                    <a:lstStyle/>
                    <a:p>
                      <a:pPr algn="ctr" fontAlgn="b"/>
                      <a:r>
                        <a:rPr lang="nl-NL" sz="1000" b="1" i="0" u="none" strike="noStrike">
                          <a:effectLst/>
                          <a:latin typeface="Verdana"/>
                        </a:rPr>
                        <a:t>9</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4"/>
                  </a:ext>
                </a:extLst>
              </a:tr>
              <a:tr h="165100">
                <a:tc>
                  <a:txBody>
                    <a:bodyPr/>
                    <a:lstStyle/>
                    <a:p>
                      <a:pPr algn="ctr" fontAlgn="b"/>
                      <a:r>
                        <a:rPr lang="nl-NL" sz="1000" b="1" i="0" u="none" strike="noStrike">
                          <a:effectLst/>
                          <a:latin typeface="Verdana"/>
                        </a:rPr>
                        <a:t>10</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5"/>
                  </a:ext>
                </a:extLst>
              </a:tr>
              <a:tr h="165100">
                <a:tc>
                  <a:txBody>
                    <a:bodyPr/>
                    <a:lstStyle/>
                    <a:p>
                      <a:pPr algn="ctr" fontAlgn="b"/>
                      <a:r>
                        <a:rPr lang="nl-NL" sz="1000" b="1" i="0" u="none" strike="noStrike">
                          <a:effectLst/>
                          <a:latin typeface="Verdana"/>
                        </a:rPr>
                        <a:t>11</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nl-NL" sz="1000" b="0" i="0" u="none" strike="noStrike">
                          <a:effectLst/>
                          <a:latin typeface="Verdana"/>
                        </a:rPr>
                        <a:t>5</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5</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5</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5</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7x</a:t>
                      </a:r>
                    </a:p>
                  </a:txBody>
                  <a:tcPr marL="12700" marR="12700" marT="12700" marB="0" anchor="b">
                    <a:lnL w="6350" cap="flat" cmpd="sng" algn="ctr">
                      <a:solidFill>
                        <a:srgbClr val="00CCF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6"/>
                  </a:ext>
                </a:extLst>
              </a:tr>
              <a:tr h="165100">
                <a:tc>
                  <a:txBody>
                    <a:bodyPr/>
                    <a:lstStyle/>
                    <a:p>
                      <a:pPr algn="ctr" fontAlgn="b"/>
                      <a:r>
                        <a:rPr lang="nl-NL" sz="1000" b="1" i="0" u="none" strike="noStrike">
                          <a:effectLst/>
                          <a:latin typeface="Verdana"/>
                        </a:rPr>
                        <a:t>12</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7"/>
                  </a:ext>
                </a:extLst>
              </a:tr>
              <a:tr h="165100">
                <a:tc>
                  <a:txBody>
                    <a:bodyPr/>
                    <a:lstStyle/>
                    <a:p>
                      <a:pPr algn="ctr" fontAlgn="b"/>
                      <a:r>
                        <a:rPr lang="nl-NL" sz="1000" b="1" i="0" u="none" strike="noStrike">
                          <a:effectLst/>
                          <a:latin typeface="Verdana"/>
                        </a:rPr>
                        <a:t>13</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8"/>
                  </a:ext>
                </a:extLst>
              </a:tr>
              <a:tr h="165100">
                <a:tc>
                  <a:txBody>
                    <a:bodyPr/>
                    <a:lstStyle/>
                    <a:p>
                      <a:pPr algn="ctr" fontAlgn="b"/>
                      <a:r>
                        <a:rPr lang="nl-NL" sz="1000" b="1" i="0" u="none" strike="noStrike">
                          <a:effectLst/>
                          <a:latin typeface="Verdana"/>
                        </a:rPr>
                        <a:t>14</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9"/>
                  </a:ext>
                </a:extLst>
              </a:tr>
              <a:tr h="165100">
                <a:tc>
                  <a:txBody>
                    <a:bodyPr/>
                    <a:lstStyle/>
                    <a:p>
                      <a:pPr algn="ctr" fontAlgn="b"/>
                      <a:r>
                        <a:rPr lang="nl-NL" sz="1000" b="1" i="0" u="none" strike="noStrike">
                          <a:effectLst/>
                          <a:latin typeface="Verdana"/>
                        </a:rPr>
                        <a:t>15</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800" b="0" i="0" u="none" strike="noStrike">
                          <a:effectLst/>
                          <a:latin typeface="Verdana"/>
                        </a:rPr>
                        <a:t>0,15</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800" b="0" i="0" u="none" strike="noStrike">
                          <a:effectLst/>
                          <a:latin typeface="Verdana"/>
                        </a:rPr>
                        <a:t>0,15</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800" b="0" i="0" u="none" strike="noStrike">
                          <a:effectLst/>
                          <a:latin typeface="Verdana"/>
                        </a:rPr>
                        <a:t>…</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800" b="0" i="0" u="none" strike="noStrike">
                          <a:effectLst/>
                          <a:latin typeface="Verdana"/>
                        </a:rPr>
                        <a:t>…</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800" b="0" i="0" u="none" strike="noStrike">
                          <a:effectLst/>
                          <a:latin typeface="Verdana"/>
                        </a:rPr>
                        <a:t>0,15</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6x</a:t>
                      </a:r>
                    </a:p>
                  </a:txBody>
                  <a:tcPr marL="12700" marR="12700" marT="12700" marB="0" anchor="b">
                    <a:lnL w="6350" cap="flat" cmpd="sng" algn="ctr">
                      <a:solidFill>
                        <a:srgbClr val="00CCF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0"/>
                  </a:ext>
                </a:extLst>
              </a:tr>
              <a:tr h="165100">
                <a:tc>
                  <a:txBody>
                    <a:bodyPr/>
                    <a:lstStyle/>
                    <a:p>
                      <a:pPr algn="ctr" fontAlgn="b"/>
                      <a:r>
                        <a:rPr lang="nl-NL" sz="1000" b="1" i="0" u="none" strike="noStrike">
                          <a:effectLst/>
                          <a:latin typeface="Verdana"/>
                        </a:rPr>
                        <a:t>16</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77800">
                <a:tc>
                  <a:txBody>
                    <a:bodyPr/>
                    <a:lstStyle/>
                    <a:p>
                      <a:pPr algn="ctr" fontAlgn="b"/>
                      <a:r>
                        <a:rPr lang="nl-NL" sz="1000" b="0" i="0" u="none" strike="noStrike">
                          <a:effectLst/>
                          <a:latin typeface="Verdana"/>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l" fontAlgn="b"/>
                      <a:r>
                        <a:rPr lang="nl-NL" sz="1000" b="0" i="0" u="none" strike="noStrike">
                          <a:effectLst/>
                          <a:latin typeface="Verdana"/>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CC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nl-NL" sz="1000" b="0" i="0" u="none" strike="noStrike" dirty="0">
                          <a:effectLst/>
                          <a:latin typeface="Verdana"/>
                        </a:rPr>
                        <a:t>36,40</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
        <p:nvSpPr>
          <p:cNvPr id="6" name="Content Placeholder 2"/>
          <p:cNvSpPr txBox="1">
            <a:spLocks/>
          </p:cNvSpPr>
          <p:nvPr/>
        </p:nvSpPr>
        <p:spPr bwMode="auto">
          <a:xfrm>
            <a:off x="251520" y="692696"/>
            <a:ext cx="8784976"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lIns="0" tIns="0" rIns="0" bIns="0" rtlCol="0">
            <a:noAutofit/>
          </a:bodyPr>
          <a:lstStyle>
            <a:lvl1pPr marL="457200" indent="-457200" algn="l" defTabSz="914400" rtl="0" eaLnBrk="1" latinLnBrk="0" hangingPunct="1">
              <a:spcBef>
                <a:spcPts val="300"/>
              </a:spcBef>
              <a:buClrTx/>
              <a:buFont typeface="Arial" pitchFamily="34" charset="0"/>
              <a:buChar char="•"/>
              <a:tabLst/>
              <a:defRPr sz="2000" kern="1200">
                <a:solidFill>
                  <a:schemeClr val="tx1"/>
                </a:solidFill>
                <a:latin typeface="+mj-lt"/>
                <a:ea typeface="+mn-ea"/>
                <a:cs typeface="+mn-cs"/>
              </a:defRPr>
            </a:lvl1pPr>
            <a:lvl2pPr marL="808038" indent="-342900" algn="l" defTabSz="914400" rtl="0" eaLnBrk="1" latinLnBrk="0" hangingPunct="1">
              <a:spcBef>
                <a:spcPts val="300"/>
              </a:spcBef>
              <a:buClrTx/>
              <a:buSzPct val="80000"/>
              <a:buFont typeface="Courier New" pitchFamily="49" charset="0"/>
              <a:buChar char="o"/>
              <a:defRPr sz="1800" kern="1200">
                <a:solidFill>
                  <a:schemeClr val="tx1"/>
                </a:solidFill>
                <a:latin typeface="+mn-lt"/>
                <a:ea typeface="+mn-ea"/>
                <a:cs typeface="+mn-cs"/>
              </a:defRPr>
            </a:lvl2pPr>
            <a:lvl3pPr marL="1157288" indent="-342900" algn="l" defTabSz="914400" rtl="0" eaLnBrk="1" latinLnBrk="0" hangingPunct="1">
              <a:spcBef>
                <a:spcPts val="300"/>
              </a:spcBef>
              <a:buClrTx/>
              <a:buFont typeface="Wingdings" pitchFamily="2" charset="2"/>
              <a:buChar char="§"/>
              <a:defRPr sz="1600" kern="1200">
                <a:solidFill>
                  <a:schemeClr val="tx1"/>
                </a:solidFill>
                <a:latin typeface="+mn-lt"/>
                <a:ea typeface="+mn-ea"/>
                <a:cs typeface="+mn-cs"/>
              </a:defRPr>
            </a:lvl3pPr>
            <a:lvl4pPr marL="1519238" indent="-347663" algn="l" defTabSz="914400" rtl="0" eaLnBrk="1" latinLnBrk="0" hangingPunct="1">
              <a:spcBef>
                <a:spcPts val="300"/>
              </a:spcBef>
              <a:buClrTx/>
              <a:buFont typeface="Frutiger LT Com 45 Light" pitchFamily="34" charset="0"/>
              <a:buChar char="–"/>
              <a:defRPr sz="1400" kern="1200">
                <a:solidFill>
                  <a:schemeClr val="tx1"/>
                </a:solidFill>
                <a:latin typeface="+mn-lt"/>
                <a:ea typeface="+mn-ea"/>
                <a:cs typeface="+mn-cs"/>
              </a:defRPr>
            </a:lvl4pPr>
            <a:lvl5pPr marL="1709738" indent="-228600" algn="l" defTabSz="914400" rtl="0" eaLnBrk="1" latinLnBrk="0" hangingPunct="1">
              <a:spcBef>
                <a:spcPts val="300"/>
              </a:spcBef>
              <a:buClrTx/>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Char char="•"/>
            </a:pPr>
            <a:r>
              <a:rPr kumimoji="1" lang="en-GB" altLang="ja-JP" dirty="0">
                <a:latin typeface="Verdana"/>
                <a:ea typeface="ＭＳ Ｐゴシック" pitchFamily="34" charset="-128"/>
                <a:cs typeface="Verdana"/>
              </a:rPr>
              <a:t>Alternative OUTDOOR</a:t>
            </a:r>
          </a:p>
          <a:p>
            <a:pPr lvl="1"/>
            <a:r>
              <a:rPr lang="en-GB" sz="1600" dirty="0">
                <a:latin typeface="Verdana"/>
                <a:cs typeface="Verdana"/>
              </a:rPr>
              <a:t>Referees &amp; Assistant Referees</a:t>
            </a:r>
            <a:endParaRPr lang="en-US" sz="1600" dirty="0">
              <a:latin typeface="Verdana"/>
              <a:cs typeface="Verdana"/>
            </a:endParaRPr>
          </a:p>
          <a:p>
            <a:pPr lvl="1"/>
            <a:r>
              <a:rPr lang="en-GB" sz="1600" dirty="0">
                <a:latin typeface="Verdana"/>
                <a:cs typeface="Verdana"/>
              </a:rPr>
              <a:t>Min. 80 min </a:t>
            </a:r>
            <a:r>
              <a:rPr lang="en-GB" sz="1600" b="1" dirty="0">
                <a:latin typeface="Verdana"/>
                <a:cs typeface="Verdana"/>
              </a:rPr>
              <a:t>cycling</a:t>
            </a:r>
            <a:r>
              <a:rPr lang="en-GB" sz="1600" dirty="0">
                <a:latin typeface="Verdana"/>
                <a:cs typeface="Verdana"/>
              </a:rPr>
              <a:t> at 70% </a:t>
            </a:r>
            <a:r>
              <a:rPr lang="en-GB" sz="1600" dirty="0" err="1">
                <a:latin typeface="Verdana"/>
                <a:cs typeface="Verdana"/>
              </a:rPr>
              <a:t>HRmax</a:t>
            </a:r>
            <a:r>
              <a:rPr lang="en-GB" sz="1600" dirty="0">
                <a:latin typeface="Verdana"/>
                <a:cs typeface="Verdana"/>
              </a:rPr>
              <a:t>.</a:t>
            </a:r>
            <a:endParaRPr kumimoji="1" lang="en-GB" altLang="ja-JP" sz="1600" dirty="0">
              <a:latin typeface="Verdana"/>
              <a:ea typeface="ＭＳ Ｐゴシック" pitchFamily="34" charset="-128"/>
              <a:cs typeface="Verdana"/>
            </a:endParaRPr>
          </a:p>
          <a:p>
            <a:pPr>
              <a:buFontTx/>
              <a:buChar char="•"/>
            </a:pPr>
            <a:r>
              <a:rPr kumimoji="1" lang="en-GB" altLang="ja-JP" dirty="0">
                <a:latin typeface="Verdana"/>
                <a:ea typeface="ＭＳ Ｐゴシック" pitchFamily="34" charset="-128"/>
                <a:cs typeface="Verdana"/>
              </a:rPr>
              <a:t>Alternative INDOOR</a:t>
            </a:r>
          </a:p>
          <a:p>
            <a:pPr lvl="1"/>
            <a:r>
              <a:rPr lang="en-GB" sz="1600" i="1" dirty="0">
                <a:latin typeface="Verdana"/>
                <a:cs typeface="Verdana"/>
              </a:rPr>
              <a:t>‘</a:t>
            </a:r>
            <a:r>
              <a:rPr lang="en-GB" sz="1600" b="1" i="1" dirty="0">
                <a:latin typeface="Verdana"/>
                <a:cs typeface="Verdana"/>
              </a:rPr>
              <a:t>indoor</a:t>
            </a:r>
            <a:r>
              <a:rPr lang="en-GB" sz="1600" i="1" dirty="0">
                <a:latin typeface="Verdana"/>
                <a:cs typeface="Verdana"/>
              </a:rPr>
              <a:t>-</a:t>
            </a:r>
            <a:r>
              <a:rPr lang="en-GB" sz="1600" b="1" i="1" dirty="0">
                <a:latin typeface="Verdana"/>
                <a:cs typeface="Verdana"/>
              </a:rPr>
              <a:t>treadmill’</a:t>
            </a:r>
            <a:r>
              <a:rPr lang="en-GB" sz="1600" i="1" dirty="0">
                <a:latin typeface="Verdana"/>
                <a:cs typeface="Verdana"/>
              </a:rPr>
              <a:t>-workload:</a:t>
            </a:r>
          </a:p>
          <a:p>
            <a:pPr lvl="2"/>
            <a:r>
              <a:rPr lang="en-US" sz="1400" dirty="0">
                <a:latin typeface="Verdana"/>
                <a:cs typeface="Verdana"/>
              </a:rPr>
              <a:t>The Medium Intensity Training (MI) is a combination of MI-jogging/running at (76-85% </a:t>
            </a:r>
            <a:r>
              <a:rPr lang="en-US" sz="1400" dirty="0" err="1">
                <a:latin typeface="Verdana"/>
                <a:cs typeface="Verdana"/>
              </a:rPr>
              <a:t>HRmax</a:t>
            </a:r>
            <a:r>
              <a:rPr lang="en-US" sz="1400" dirty="0">
                <a:latin typeface="Verdana"/>
                <a:cs typeface="Verdana"/>
              </a:rPr>
              <a:t>) and short HI-tempo runs (at 90% </a:t>
            </a:r>
            <a:r>
              <a:rPr lang="en-US" sz="1400" dirty="0" err="1">
                <a:latin typeface="Verdana"/>
                <a:cs typeface="Verdana"/>
              </a:rPr>
              <a:t>HRmax</a:t>
            </a:r>
            <a:r>
              <a:rPr lang="en-US" sz="1400" dirty="0">
                <a:latin typeface="Verdana"/>
                <a:cs typeface="Verdana"/>
              </a:rPr>
              <a:t>). </a:t>
            </a:r>
            <a:endParaRPr lang="en-US" sz="1200" dirty="0">
              <a:latin typeface="Verdana"/>
              <a:cs typeface="Verdana"/>
            </a:endParaRPr>
          </a:p>
          <a:p>
            <a:pPr lvl="1"/>
            <a:r>
              <a:rPr lang="en-GB" sz="1600" i="1" dirty="0">
                <a:latin typeface="Verdana"/>
                <a:cs typeface="Verdana"/>
              </a:rPr>
              <a:t>Good to know!</a:t>
            </a:r>
            <a:endParaRPr lang="en-US" sz="1600" dirty="0">
              <a:latin typeface="Verdana"/>
              <a:cs typeface="Verdana"/>
            </a:endParaRPr>
          </a:p>
          <a:p>
            <a:pPr lvl="2"/>
            <a:r>
              <a:rPr lang="en-GB" sz="1400" i="1" dirty="0">
                <a:latin typeface="Verdana"/>
                <a:cs typeface="Verdana"/>
              </a:rPr>
              <a:t>Do not forget a nice warm up at the start and a cool down at the end!</a:t>
            </a:r>
          </a:p>
          <a:p>
            <a:pPr lvl="2"/>
            <a:r>
              <a:rPr lang="en-GB" sz="1400" i="1" dirty="0">
                <a:latin typeface="Verdana"/>
                <a:cs typeface="Verdana"/>
              </a:rPr>
              <a:t>The levels mentioned are just an indication. Adapt to your level and situation please.</a:t>
            </a:r>
            <a:endParaRPr lang="en-US" sz="1400" dirty="0">
              <a:latin typeface="Verdana"/>
              <a:cs typeface="Verdana"/>
            </a:endParaRPr>
          </a:p>
          <a:p>
            <a:pPr lvl="2"/>
            <a:r>
              <a:rPr lang="en-GB" sz="1400" i="1" dirty="0">
                <a:latin typeface="Verdana"/>
                <a:cs typeface="Verdana"/>
              </a:rPr>
              <a:t>Each brand (for example: </a:t>
            </a:r>
            <a:r>
              <a:rPr lang="en-GB" sz="1400" i="1" dirty="0" err="1">
                <a:latin typeface="Verdana"/>
                <a:cs typeface="Verdana"/>
              </a:rPr>
              <a:t>Lifefitness</a:t>
            </a:r>
            <a:r>
              <a:rPr lang="en-GB" sz="1400" i="1" dirty="0">
                <a:latin typeface="Verdana"/>
                <a:cs typeface="Verdana"/>
              </a:rPr>
              <a:t>; </a:t>
            </a:r>
            <a:r>
              <a:rPr lang="en-GB" sz="1400" i="1" dirty="0" err="1">
                <a:latin typeface="Verdana"/>
                <a:cs typeface="Verdana"/>
              </a:rPr>
              <a:t>Technogym</a:t>
            </a:r>
            <a:r>
              <a:rPr lang="en-GB" sz="1400" i="1" dirty="0">
                <a:latin typeface="Verdana"/>
                <a:cs typeface="Verdana"/>
              </a:rPr>
              <a:t>; …) uses an slightly different scale.</a:t>
            </a:r>
            <a:endParaRPr lang="en-US" sz="1400" dirty="0">
              <a:latin typeface="Verdana"/>
              <a:cs typeface="Verdana"/>
            </a:endParaRPr>
          </a:p>
          <a:p>
            <a:pPr lvl="2"/>
            <a:r>
              <a:rPr lang="en-GB" sz="1400" dirty="0">
                <a:latin typeface="Verdana"/>
                <a:cs typeface="Verdana"/>
              </a:rPr>
              <a:t>The same exercise as outside can be done inside.</a:t>
            </a:r>
            <a:endParaRPr lang="en-US" sz="1400" dirty="0">
              <a:latin typeface="Verdana"/>
              <a:cs typeface="Verdana"/>
            </a:endParaRPr>
          </a:p>
          <a:p>
            <a:pPr lvl="0"/>
            <a:r>
              <a:rPr lang="en-GB" sz="1800" i="1" dirty="0">
                <a:solidFill>
                  <a:srgbClr val="3A19FF"/>
                </a:solidFill>
                <a:latin typeface="Verdana"/>
                <a:cs typeface="Verdana"/>
              </a:rPr>
              <a:t>Proposal</a:t>
            </a:r>
            <a:r>
              <a:rPr lang="en-US" sz="1800" i="1" dirty="0">
                <a:solidFill>
                  <a:srgbClr val="3A19FF"/>
                </a:solidFill>
                <a:latin typeface="Verdana"/>
                <a:cs typeface="Verdana"/>
              </a:rPr>
              <a:t>: </a:t>
            </a:r>
            <a:r>
              <a:rPr lang="en-GB" sz="1800" i="1" dirty="0">
                <a:solidFill>
                  <a:srgbClr val="3A19FF"/>
                </a:solidFill>
                <a:latin typeface="Verdana"/>
                <a:cs typeface="Verdana"/>
              </a:rPr>
              <a:t>If you jog on Wednesday – bike on Friday or visa-versa</a:t>
            </a:r>
            <a:endParaRPr lang="en-US" sz="1800" i="1" dirty="0">
              <a:solidFill>
                <a:srgbClr val="3A19FF"/>
              </a:solidFill>
              <a:latin typeface="Verdana"/>
              <a:cs typeface="Verdana"/>
            </a:endParaRPr>
          </a:p>
          <a:p>
            <a:pPr lvl="1" indent="-457200">
              <a:buFontTx/>
              <a:buChar char="•"/>
            </a:pPr>
            <a:endParaRPr kumimoji="1" lang="en-GB" altLang="ja-JP" dirty="0">
              <a:latin typeface="Verdana"/>
              <a:ea typeface="ＭＳ Ｐゴシック" pitchFamily="34" charset="-128"/>
              <a:cs typeface="Verdana"/>
            </a:endParaRPr>
          </a:p>
          <a:p>
            <a:pPr lvl="1" indent="-457200">
              <a:buFontTx/>
              <a:buChar char="•"/>
            </a:pPr>
            <a:endParaRPr kumimoji="1" lang="en-GB" altLang="ja-JP" dirty="0">
              <a:latin typeface="Verdana"/>
              <a:ea typeface="ＭＳ Ｐゴシック" pitchFamily="34" charset="-128"/>
              <a:cs typeface="Verdana"/>
            </a:endParaRPr>
          </a:p>
        </p:txBody>
      </p:sp>
    </p:spTree>
    <p:extLst>
      <p:ext uri="{BB962C8B-B14F-4D97-AF65-F5344CB8AC3E}">
        <p14:creationId xmlns:p14="http://schemas.microsoft.com/office/powerpoint/2010/main" val="5527440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00"/>
          <p:cNvSpPr>
            <a:spLocks noChangeAspect="1" noChangeArrowheads="1"/>
          </p:cNvSpPr>
          <p:nvPr/>
        </p:nvSpPr>
        <p:spPr bwMode="auto">
          <a:xfrm>
            <a:off x="152400" y="609600"/>
            <a:ext cx="6492875" cy="4038600"/>
          </a:xfrm>
          <a:prstGeom prst="rect">
            <a:avLst/>
          </a:prstGeom>
          <a:solidFill>
            <a:srgbClr val="006000"/>
          </a:solidFill>
          <a:ln w="28575" algn="ctr">
            <a:noFill/>
            <a:miter lim="800000"/>
            <a:headEnd/>
            <a:tailEnd/>
          </a:ln>
        </p:spPr>
        <p:txBody>
          <a:bodyPr lIns="74295" tIns="8890" rIns="74295" bIns="8890"/>
          <a:lstStyle/>
          <a:p>
            <a:endParaRPr lang="ja-JP" sz="2400">
              <a:solidFill>
                <a:srgbClr val="FF0000"/>
              </a:solidFill>
              <a:latin typeface="Times New Roman" pitchFamily="84" charset="0"/>
            </a:endParaRPr>
          </a:p>
        </p:txBody>
      </p:sp>
      <p:grpSp>
        <p:nvGrpSpPr>
          <p:cNvPr id="44035" name="Group 130"/>
          <p:cNvGrpSpPr>
            <a:grpSpLocks noChangeAspect="1"/>
          </p:cNvGrpSpPr>
          <p:nvPr/>
        </p:nvGrpSpPr>
        <p:grpSpPr bwMode="auto">
          <a:xfrm>
            <a:off x="395288" y="922338"/>
            <a:ext cx="6024562" cy="3459162"/>
            <a:chOff x="2543" y="9426"/>
            <a:chExt cx="6236" cy="3855"/>
          </a:xfrm>
        </p:grpSpPr>
        <p:sp>
          <p:nvSpPr>
            <p:cNvPr id="44065" name="Line 131"/>
            <p:cNvSpPr>
              <a:spLocks noChangeAspect="1" noChangeShapeType="1"/>
            </p:cNvSpPr>
            <p:nvPr/>
          </p:nvSpPr>
          <p:spPr bwMode="auto">
            <a:xfrm>
              <a:off x="5660" y="9426"/>
              <a:ext cx="1" cy="3855"/>
            </a:xfrm>
            <a:prstGeom prst="line">
              <a:avLst/>
            </a:prstGeom>
            <a:noFill/>
            <a:ln w="19050">
              <a:solidFill>
                <a:srgbClr val="FFFFFF"/>
              </a:solidFill>
              <a:round/>
              <a:headEnd/>
              <a:tailEnd/>
            </a:ln>
          </p:spPr>
          <p:txBody>
            <a:bodyPr lIns="74295" tIns="8890" rIns="74295" bIns="8890"/>
            <a:lstStyle/>
            <a:p>
              <a:endParaRPr lang="nl-BE"/>
            </a:p>
          </p:txBody>
        </p:sp>
        <p:sp>
          <p:nvSpPr>
            <p:cNvPr id="44066" name="Oval 132"/>
            <p:cNvSpPr>
              <a:spLocks noChangeAspect="1" noChangeArrowheads="1"/>
            </p:cNvSpPr>
            <p:nvPr/>
          </p:nvSpPr>
          <p:spPr bwMode="auto">
            <a:xfrm>
              <a:off x="5632" y="11325"/>
              <a:ext cx="57" cy="57"/>
            </a:xfrm>
            <a:prstGeom prst="ellipse">
              <a:avLst/>
            </a:prstGeom>
            <a:solidFill>
              <a:srgbClr val="FFFFFF"/>
            </a:solid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44067" name="Oval 133"/>
            <p:cNvSpPr>
              <a:spLocks noChangeAspect="1" noChangeArrowheads="1"/>
            </p:cNvSpPr>
            <p:nvPr/>
          </p:nvSpPr>
          <p:spPr bwMode="auto">
            <a:xfrm>
              <a:off x="5142" y="10835"/>
              <a:ext cx="1037" cy="1037"/>
            </a:xfrm>
            <a:prstGeom prst="ellipse">
              <a:avLst/>
            </a:pr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44068" name="Rectangle 134"/>
            <p:cNvSpPr>
              <a:spLocks noChangeAspect="1" noChangeArrowheads="1"/>
            </p:cNvSpPr>
            <p:nvPr/>
          </p:nvSpPr>
          <p:spPr bwMode="auto">
            <a:xfrm>
              <a:off x="2684" y="9426"/>
              <a:ext cx="5953" cy="3855"/>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44069" name="Rectangle 135"/>
            <p:cNvSpPr>
              <a:spLocks noChangeAspect="1" noChangeArrowheads="1"/>
            </p:cNvSpPr>
            <p:nvPr/>
          </p:nvSpPr>
          <p:spPr bwMode="auto">
            <a:xfrm>
              <a:off x="2543" y="11147"/>
              <a:ext cx="142" cy="414"/>
            </a:xfrm>
            <a:prstGeom prst="rect">
              <a:avLst/>
            </a:prstGeom>
            <a:solidFill>
              <a:srgbClr val="808080"/>
            </a:solid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44070" name="Rectangle 136"/>
            <p:cNvSpPr>
              <a:spLocks noChangeAspect="1" noChangeArrowheads="1"/>
            </p:cNvSpPr>
            <p:nvPr/>
          </p:nvSpPr>
          <p:spPr bwMode="auto">
            <a:xfrm>
              <a:off x="8637" y="11147"/>
              <a:ext cx="142" cy="414"/>
            </a:xfrm>
            <a:prstGeom prst="rect">
              <a:avLst/>
            </a:prstGeom>
            <a:solidFill>
              <a:srgbClr val="808080"/>
            </a:solid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44071" name="Rectangle 137"/>
            <p:cNvSpPr>
              <a:spLocks noChangeAspect="1" noChangeArrowheads="1"/>
            </p:cNvSpPr>
            <p:nvPr/>
          </p:nvSpPr>
          <p:spPr bwMode="auto">
            <a:xfrm>
              <a:off x="2684" y="10835"/>
              <a:ext cx="312" cy="1037"/>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44072" name="Rectangle 138"/>
            <p:cNvSpPr>
              <a:spLocks noChangeAspect="1" noChangeArrowheads="1"/>
            </p:cNvSpPr>
            <p:nvPr/>
          </p:nvSpPr>
          <p:spPr bwMode="auto">
            <a:xfrm>
              <a:off x="8325" y="10835"/>
              <a:ext cx="312" cy="1037"/>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44073" name="Oval 139"/>
            <p:cNvSpPr>
              <a:spLocks noChangeAspect="1" noChangeArrowheads="1"/>
            </p:cNvSpPr>
            <p:nvPr/>
          </p:nvSpPr>
          <p:spPr bwMode="auto">
            <a:xfrm>
              <a:off x="3279" y="11325"/>
              <a:ext cx="57" cy="57"/>
            </a:xfrm>
            <a:prstGeom prst="ellipse">
              <a:avLst/>
            </a:prstGeom>
            <a:solidFill>
              <a:srgbClr val="FFFFFF"/>
            </a:solid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44074" name="Arc 140"/>
            <p:cNvSpPr>
              <a:spLocks noChangeAspect="1"/>
            </p:cNvSpPr>
            <p:nvPr/>
          </p:nvSpPr>
          <p:spPr bwMode="auto">
            <a:xfrm>
              <a:off x="3307" y="10937"/>
              <a:ext cx="519" cy="833"/>
            </a:xfrm>
            <a:custGeom>
              <a:avLst/>
              <a:gdLst>
                <a:gd name="T0" fmla="*/ 0 w 21600"/>
                <a:gd name="T1" fmla="*/ 0 h 34673"/>
                <a:gd name="T2" fmla="*/ 0 w 21600"/>
                <a:gd name="T3" fmla="*/ 0 h 34673"/>
                <a:gd name="T4" fmla="*/ 0 w 21600"/>
                <a:gd name="T5" fmla="*/ 0 h 34673"/>
                <a:gd name="T6" fmla="*/ 0 60000 65536"/>
                <a:gd name="T7" fmla="*/ 0 60000 65536"/>
                <a:gd name="T8" fmla="*/ 0 60000 65536"/>
                <a:gd name="T9" fmla="*/ 0 w 21600"/>
                <a:gd name="T10" fmla="*/ 0 h 34673"/>
                <a:gd name="T11" fmla="*/ 21600 w 21600"/>
                <a:gd name="T12" fmla="*/ 34673 h 34673"/>
              </a:gdLst>
              <a:ahLst/>
              <a:cxnLst>
                <a:cxn ang="T6">
                  <a:pos x="T0" y="T1"/>
                </a:cxn>
                <a:cxn ang="T7">
                  <a:pos x="T2" y="T3"/>
                </a:cxn>
                <a:cxn ang="T8">
                  <a:pos x="T4" y="T5"/>
                </a:cxn>
              </a:cxnLst>
              <a:rect l="T9" t="T10" r="T11" b="T12"/>
              <a:pathLst>
                <a:path w="21600" h="34673" fill="none" extrusionOk="0">
                  <a:moveTo>
                    <a:pt x="12858" y="-1"/>
                  </a:moveTo>
                  <a:cubicBezTo>
                    <a:pt x="18356" y="4073"/>
                    <a:pt x="21600" y="10512"/>
                    <a:pt x="21600" y="17356"/>
                  </a:cubicBezTo>
                  <a:cubicBezTo>
                    <a:pt x="21600" y="24176"/>
                    <a:pt x="18378" y="30596"/>
                    <a:pt x="12910" y="34672"/>
                  </a:cubicBezTo>
                </a:path>
                <a:path w="21600" h="34673" stroke="0" extrusionOk="0">
                  <a:moveTo>
                    <a:pt x="12858" y="-1"/>
                  </a:moveTo>
                  <a:cubicBezTo>
                    <a:pt x="18356" y="4073"/>
                    <a:pt x="21600" y="10512"/>
                    <a:pt x="21600" y="17356"/>
                  </a:cubicBezTo>
                  <a:cubicBezTo>
                    <a:pt x="21600" y="24176"/>
                    <a:pt x="18378" y="30596"/>
                    <a:pt x="12910" y="34672"/>
                  </a:cubicBezTo>
                  <a:lnTo>
                    <a:pt x="0" y="17356"/>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44075" name="Rectangle 141"/>
            <p:cNvSpPr>
              <a:spLocks noChangeAspect="1" noChangeArrowheads="1"/>
            </p:cNvSpPr>
            <p:nvPr/>
          </p:nvSpPr>
          <p:spPr bwMode="auto">
            <a:xfrm>
              <a:off x="2684" y="10211"/>
              <a:ext cx="935" cy="2285"/>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44076" name="Oval 142"/>
            <p:cNvSpPr>
              <a:spLocks noChangeAspect="1" noChangeArrowheads="1"/>
            </p:cNvSpPr>
            <p:nvPr/>
          </p:nvSpPr>
          <p:spPr bwMode="auto">
            <a:xfrm flipH="1">
              <a:off x="7985" y="11325"/>
              <a:ext cx="57" cy="57"/>
            </a:xfrm>
            <a:prstGeom prst="ellipse">
              <a:avLst/>
            </a:prstGeom>
            <a:solidFill>
              <a:srgbClr val="FFFFFF"/>
            </a:solid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44077" name="Arc 143"/>
            <p:cNvSpPr>
              <a:spLocks noChangeAspect="1"/>
            </p:cNvSpPr>
            <p:nvPr/>
          </p:nvSpPr>
          <p:spPr bwMode="auto">
            <a:xfrm flipH="1">
              <a:off x="7495" y="10937"/>
              <a:ext cx="519" cy="833"/>
            </a:xfrm>
            <a:custGeom>
              <a:avLst/>
              <a:gdLst>
                <a:gd name="T0" fmla="*/ 0 w 21600"/>
                <a:gd name="T1" fmla="*/ 0 h 34673"/>
                <a:gd name="T2" fmla="*/ 0 w 21600"/>
                <a:gd name="T3" fmla="*/ 0 h 34673"/>
                <a:gd name="T4" fmla="*/ 0 w 21600"/>
                <a:gd name="T5" fmla="*/ 0 h 34673"/>
                <a:gd name="T6" fmla="*/ 0 60000 65536"/>
                <a:gd name="T7" fmla="*/ 0 60000 65536"/>
                <a:gd name="T8" fmla="*/ 0 60000 65536"/>
                <a:gd name="T9" fmla="*/ 0 w 21600"/>
                <a:gd name="T10" fmla="*/ 0 h 34673"/>
                <a:gd name="T11" fmla="*/ 21600 w 21600"/>
                <a:gd name="T12" fmla="*/ 34673 h 34673"/>
              </a:gdLst>
              <a:ahLst/>
              <a:cxnLst>
                <a:cxn ang="T6">
                  <a:pos x="T0" y="T1"/>
                </a:cxn>
                <a:cxn ang="T7">
                  <a:pos x="T2" y="T3"/>
                </a:cxn>
                <a:cxn ang="T8">
                  <a:pos x="T4" y="T5"/>
                </a:cxn>
              </a:cxnLst>
              <a:rect l="T9" t="T10" r="T11" b="T12"/>
              <a:pathLst>
                <a:path w="21600" h="34673" fill="none" extrusionOk="0">
                  <a:moveTo>
                    <a:pt x="12858" y="-1"/>
                  </a:moveTo>
                  <a:cubicBezTo>
                    <a:pt x="18356" y="4073"/>
                    <a:pt x="21600" y="10512"/>
                    <a:pt x="21600" y="17356"/>
                  </a:cubicBezTo>
                  <a:cubicBezTo>
                    <a:pt x="21600" y="24176"/>
                    <a:pt x="18378" y="30596"/>
                    <a:pt x="12910" y="34672"/>
                  </a:cubicBezTo>
                </a:path>
                <a:path w="21600" h="34673" stroke="0" extrusionOk="0">
                  <a:moveTo>
                    <a:pt x="12858" y="-1"/>
                  </a:moveTo>
                  <a:cubicBezTo>
                    <a:pt x="18356" y="4073"/>
                    <a:pt x="21600" y="10512"/>
                    <a:pt x="21600" y="17356"/>
                  </a:cubicBezTo>
                  <a:cubicBezTo>
                    <a:pt x="21600" y="24176"/>
                    <a:pt x="18378" y="30596"/>
                    <a:pt x="12910" y="34672"/>
                  </a:cubicBezTo>
                  <a:lnTo>
                    <a:pt x="0" y="17356"/>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44078" name="Rectangle 144"/>
            <p:cNvSpPr>
              <a:spLocks noChangeAspect="1" noChangeArrowheads="1"/>
            </p:cNvSpPr>
            <p:nvPr/>
          </p:nvSpPr>
          <p:spPr bwMode="auto">
            <a:xfrm flipH="1">
              <a:off x="7702" y="10211"/>
              <a:ext cx="935" cy="2285"/>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44079" name="Arc 145"/>
            <p:cNvSpPr>
              <a:spLocks noChangeAspect="1"/>
            </p:cNvSpPr>
            <p:nvPr/>
          </p:nvSpPr>
          <p:spPr bwMode="auto">
            <a:xfrm flipH="1" flipV="1">
              <a:off x="8580" y="9426"/>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rot="10800000" lIns="74295" tIns="8890" rIns="74295" bIns="8890"/>
            <a:lstStyle/>
            <a:p>
              <a:endParaRPr lang="ja-JP" sz="2400">
                <a:solidFill>
                  <a:srgbClr val="FF0000"/>
                </a:solidFill>
                <a:latin typeface="Times New Roman" pitchFamily="84" charset="0"/>
              </a:endParaRPr>
            </a:p>
          </p:txBody>
        </p:sp>
        <p:sp>
          <p:nvSpPr>
            <p:cNvPr id="44080" name="Arc 146"/>
            <p:cNvSpPr>
              <a:spLocks noChangeAspect="1"/>
            </p:cNvSpPr>
            <p:nvPr/>
          </p:nvSpPr>
          <p:spPr bwMode="auto">
            <a:xfrm flipH="1">
              <a:off x="8580" y="13224"/>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44081" name="Arc 147"/>
            <p:cNvSpPr>
              <a:spLocks noChangeAspect="1"/>
            </p:cNvSpPr>
            <p:nvPr/>
          </p:nvSpPr>
          <p:spPr bwMode="auto">
            <a:xfrm flipV="1">
              <a:off x="2684" y="9426"/>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rot="10800000" lIns="74295" tIns="8890" rIns="74295" bIns="8890"/>
            <a:lstStyle/>
            <a:p>
              <a:endParaRPr lang="ja-JP" sz="2400">
                <a:solidFill>
                  <a:srgbClr val="FF0000"/>
                </a:solidFill>
                <a:latin typeface="Times New Roman" pitchFamily="84" charset="0"/>
              </a:endParaRPr>
            </a:p>
          </p:txBody>
        </p:sp>
        <p:sp>
          <p:nvSpPr>
            <p:cNvPr id="44082" name="Arc 148"/>
            <p:cNvSpPr>
              <a:spLocks noChangeAspect="1"/>
            </p:cNvSpPr>
            <p:nvPr/>
          </p:nvSpPr>
          <p:spPr bwMode="auto">
            <a:xfrm>
              <a:off x="2684" y="13224"/>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44083" name="Line 149"/>
            <p:cNvSpPr>
              <a:spLocks noChangeAspect="1" noChangeShapeType="1"/>
            </p:cNvSpPr>
            <p:nvPr/>
          </p:nvSpPr>
          <p:spPr bwMode="auto">
            <a:xfrm flipH="1">
              <a:off x="2626" y="12705"/>
              <a:ext cx="57" cy="1"/>
            </a:xfrm>
            <a:prstGeom prst="line">
              <a:avLst/>
            </a:prstGeom>
            <a:noFill/>
            <a:ln w="19050">
              <a:solidFill>
                <a:srgbClr val="FFFFFF"/>
              </a:solidFill>
              <a:round/>
              <a:headEnd/>
              <a:tailEnd/>
            </a:ln>
          </p:spPr>
          <p:txBody>
            <a:bodyPr lIns="74295" tIns="8890" rIns="74295" bIns="8890"/>
            <a:lstStyle/>
            <a:p>
              <a:endParaRPr lang="nl-BE"/>
            </a:p>
          </p:txBody>
        </p:sp>
        <p:sp>
          <p:nvSpPr>
            <p:cNvPr id="44084" name="Line 150"/>
            <p:cNvSpPr>
              <a:spLocks noChangeAspect="1" noChangeShapeType="1"/>
            </p:cNvSpPr>
            <p:nvPr/>
          </p:nvSpPr>
          <p:spPr bwMode="auto">
            <a:xfrm flipH="1">
              <a:off x="2626" y="10002"/>
              <a:ext cx="57" cy="1"/>
            </a:xfrm>
            <a:prstGeom prst="line">
              <a:avLst/>
            </a:prstGeom>
            <a:noFill/>
            <a:ln w="19050">
              <a:solidFill>
                <a:srgbClr val="FFFFFF"/>
              </a:solidFill>
              <a:round/>
              <a:headEnd/>
              <a:tailEnd/>
            </a:ln>
          </p:spPr>
          <p:txBody>
            <a:bodyPr lIns="74295" tIns="8890" rIns="74295" bIns="8890"/>
            <a:lstStyle/>
            <a:p>
              <a:endParaRPr lang="nl-BE"/>
            </a:p>
          </p:txBody>
        </p:sp>
        <p:sp>
          <p:nvSpPr>
            <p:cNvPr id="44085" name="Line 151"/>
            <p:cNvSpPr>
              <a:spLocks noChangeAspect="1" noChangeShapeType="1"/>
            </p:cNvSpPr>
            <p:nvPr/>
          </p:nvSpPr>
          <p:spPr bwMode="auto">
            <a:xfrm>
              <a:off x="8638" y="12705"/>
              <a:ext cx="57" cy="1"/>
            </a:xfrm>
            <a:prstGeom prst="line">
              <a:avLst/>
            </a:prstGeom>
            <a:noFill/>
            <a:ln w="19050">
              <a:solidFill>
                <a:srgbClr val="FFFFFF"/>
              </a:solidFill>
              <a:round/>
              <a:headEnd/>
              <a:tailEnd/>
            </a:ln>
          </p:spPr>
          <p:txBody>
            <a:bodyPr lIns="74295" tIns="8890" rIns="74295" bIns="8890"/>
            <a:lstStyle/>
            <a:p>
              <a:endParaRPr lang="nl-BE"/>
            </a:p>
          </p:txBody>
        </p:sp>
        <p:sp>
          <p:nvSpPr>
            <p:cNvPr id="44086" name="Line 152"/>
            <p:cNvSpPr>
              <a:spLocks noChangeAspect="1" noChangeShapeType="1"/>
            </p:cNvSpPr>
            <p:nvPr/>
          </p:nvSpPr>
          <p:spPr bwMode="auto">
            <a:xfrm>
              <a:off x="8638" y="10002"/>
              <a:ext cx="57" cy="1"/>
            </a:xfrm>
            <a:prstGeom prst="line">
              <a:avLst/>
            </a:prstGeom>
            <a:noFill/>
            <a:ln w="19050">
              <a:solidFill>
                <a:srgbClr val="FFFFFF"/>
              </a:solidFill>
              <a:round/>
              <a:headEnd/>
              <a:tailEnd/>
            </a:ln>
          </p:spPr>
          <p:txBody>
            <a:bodyPr lIns="74295" tIns="8890" rIns="74295" bIns="8890"/>
            <a:lstStyle/>
            <a:p>
              <a:endParaRPr lang="nl-BE"/>
            </a:p>
          </p:txBody>
        </p:sp>
      </p:grpSp>
      <p:sp>
        <p:nvSpPr>
          <p:cNvPr id="44036" name="Rectangle 28"/>
          <p:cNvSpPr>
            <a:spLocks noChangeArrowheads="1"/>
          </p:cNvSpPr>
          <p:nvPr/>
        </p:nvSpPr>
        <p:spPr bwMode="auto">
          <a:xfrm>
            <a:off x="428596" y="1357298"/>
            <a:ext cx="1295400" cy="304800"/>
          </a:xfrm>
          <a:prstGeom prst="rect">
            <a:avLst/>
          </a:prstGeom>
          <a:noFill/>
          <a:ln w="9525">
            <a:noFill/>
            <a:miter lim="800000"/>
            <a:headEnd/>
            <a:tailEnd/>
          </a:ln>
        </p:spPr>
        <p:txBody>
          <a:bodyPr/>
          <a:lstStyle/>
          <a:p>
            <a:pPr eaLnBrk="1" hangingPunct="1">
              <a:spcBef>
                <a:spcPct val="20000"/>
              </a:spcBef>
            </a:pPr>
            <a:r>
              <a:rPr lang="en-US" sz="1400" dirty="0">
                <a:solidFill>
                  <a:schemeClr val="bg1"/>
                </a:solidFill>
                <a:latin typeface="Verdana" pitchFamily="84" charset="0"/>
              </a:rPr>
              <a:t>Start</a:t>
            </a:r>
          </a:p>
        </p:txBody>
      </p:sp>
      <p:sp>
        <p:nvSpPr>
          <p:cNvPr id="36869" name="Rectangle 30"/>
          <p:cNvSpPr>
            <a:spLocks noGrp="1" noChangeArrowheads="1"/>
          </p:cNvSpPr>
          <p:nvPr>
            <p:ph type="subTitle" idx="1"/>
          </p:nvPr>
        </p:nvSpPr>
        <p:spPr>
          <a:xfrm>
            <a:off x="152400" y="4724400"/>
            <a:ext cx="8839200" cy="2016968"/>
          </a:xfrm>
          <a:noFill/>
        </p:spPr>
        <p:txBody>
          <a:bodyPr>
            <a:normAutofit/>
          </a:bodyPr>
          <a:lstStyle/>
          <a:p>
            <a:pPr algn="l" eaLnBrk="1" hangingPunct="1">
              <a:lnSpc>
                <a:spcPct val="120000"/>
              </a:lnSpc>
            </a:pPr>
            <a:r>
              <a:rPr lang="en-US" sz="1200" b="1" dirty="0">
                <a:latin typeface="Verdana" pitchFamily="84" charset="0"/>
              </a:rPr>
              <a:t>Set 1: </a:t>
            </a:r>
            <a:r>
              <a:rPr lang="en-US" sz="1200" dirty="0">
                <a:latin typeface="Verdana" pitchFamily="84" charset="0"/>
              </a:rPr>
              <a:t>Sprint exercise in the penalty area: sprint from starting position – jog – backpedal – jog – sideways – sprint – return by walking. 5 laps make 1 set.</a:t>
            </a:r>
          </a:p>
          <a:p>
            <a:pPr algn="l" eaLnBrk="1" hangingPunct="1">
              <a:lnSpc>
                <a:spcPct val="120000"/>
              </a:lnSpc>
            </a:pPr>
            <a:r>
              <a:rPr lang="en-US" sz="1200" b="1" dirty="0">
                <a:latin typeface="Verdana" pitchFamily="84" charset="0"/>
              </a:rPr>
              <a:t>Recovery:</a:t>
            </a:r>
            <a:r>
              <a:rPr lang="en-US" sz="1200" dirty="0">
                <a:latin typeface="Verdana" pitchFamily="84" charset="0"/>
              </a:rPr>
              <a:t> 4-5 min (also recovery after each sprint by walking back)</a:t>
            </a:r>
          </a:p>
          <a:p>
            <a:pPr algn="l" eaLnBrk="1" hangingPunct="1">
              <a:lnSpc>
                <a:spcPct val="120000"/>
              </a:lnSpc>
            </a:pPr>
            <a:r>
              <a:rPr lang="en-US" sz="1200" b="1" dirty="0">
                <a:latin typeface="Verdana" pitchFamily="84" charset="0"/>
              </a:rPr>
              <a:t>Set 2:</a:t>
            </a:r>
            <a:r>
              <a:rPr lang="en-US" sz="1200" dirty="0">
                <a:latin typeface="Verdana" pitchFamily="84" charset="0"/>
              </a:rPr>
              <a:t> Repeat the same exercise.</a:t>
            </a:r>
          </a:p>
          <a:p>
            <a:pPr algn="l" eaLnBrk="1" hangingPunct="1">
              <a:lnSpc>
                <a:spcPct val="120000"/>
              </a:lnSpc>
              <a:defRPr/>
            </a:pPr>
            <a:r>
              <a:rPr lang="en-US" sz="1200" b="1" dirty="0">
                <a:latin typeface="Verdana" pitchFamily="84" charset="0"/>
              </a:rPr>
              <a:t>Variation: </a:t>
            </a:r>
            <a:r>
              <a:rPr lang="en-US" sz="1200" dirty="0">
                <a:latin typeface="Verdana" pitchFamily="84" charset="0"/>
              </a:rPr>
              <a:t>start with a fast movement before sprinting. For example: high knees + sprint</a:t>
            </a:r>
          </a:p>
          <a:p>
            <a:pPr algn="l" eaLnBrk="1" hangingPunct="1">
              <a:lnSpc>
                <a:spcPct val="120000"/>
              </a:lnSpc>
              <a:defRPr/>
            </a:pPr>
            <a:endParaRPr lang="en-US" sz="1200" dirty="0">
              <a:latin typeface="Verdana" pitchFamily="84" charset="0"/>
            </a:endParaRPr>
          </a:p>
          <a:p>
            <a:pPr algn="l" eaLnBrk="1" hangingPunct="1">
              <a:lnSpc>
                <a:spcPct val="120000"/>
              </a:lnSpc>
              <a:defRPr/>
            </a:pPr>
            <a:r>
              <a:rPr lang="en-US" sz="1000" dirty="0">
                <a:latin typeface="Verdana" pitchFamily="84" charset="0"/>
              </a:rPr>
              <a:t>Note: Perform each sprint at 100%! Increase the power of the first 3-4 sprint steps.</a:t>
            </a:r>
          </a:p>
          <a:p>
            <a:pPr algn="l" eaLnBrk="1" hangingPunct="1">
              <a:lnSpc>
                <a:spcPct val="120000"/>
              </a:lnSpc>
              <a:defRPr/>
            </a:pPr>
            <a:r>
              <a:rPr lang="en-US" sz="1000" dirty="0">
                <a:latin typeface="Verdana" pitchFamily="84" charset="0"/>
              </a:rPr>
              <a:t>The personal coach can ad a signal, for example a visual signal as in the game.</a:t>
            </a:r>
          </a:p>
        </p:txBody>
      </p:sp>
      <p:sp>
        <p:nvSpPr>
          <p:cNvPr id="36870" name="Text Box 31"/>
          <p:cNvSpPr txBox="1">
            <a:spLocks noChangeArrowheads="1"/>
          </p:cNvSpPr>
          <p:nvPr/>
        </p:nvSpPr>
        <p:spPr bwMode="auto">
          <a:xfrm>
            <a:off x="152400" y="136525"/>
            <a:ext cx="8839200" cy="366713"/>
          </a:xfrm>
          <a:prstGeom prst="rect">
            <a:avLst/>
          </a:prstGeom>
          <a:noFill/>
          <a:ln w="9525">
            <a:noFill/>
            <a:miter lim="800000"/>
            <a:headEnd/>
            <a:tailEnd/>
          </a:ln>
        </p:spPr>
        <p:txBody>
          <a:bodyPr>
            <a:spAutoFit/>
          </a:bodyPr>
          <a:lstStyle/>
          <a:p>
            <a:pPr>
              <a:defRPr/>
            </a:pPr>
            <a:r>
              <a:rPr lang="en-US" sz="1800" b="1" dirty="0">
                <a:latin typeface="Verdana" pitchFamily="84" charset="0"/>
              </a:rPr>
              <a:t>	Saturday: Speed exercise</a:t>
            </a:r>
          </a:p>
        </p:txBody>
      </p:sp>
      <p:sp>
        <p:nvSpPr>
          <p:cNvPr id="44039" name="Rectangle 32"/>
          <p:cNvSpPr>
            <a:spLocks noChangeArrowheads="1"/>
          </p:cNvSpPr>
          <p:nvPr/>
        </p:nvSpPr>
        <p:spPr bwMode="auto">
          <a:xfrm>
            <a:off x="6705600" y="609600"/>
            <a:ext cx="2286000" cy="4038600"/>
          </a:xfrm>
          <a:prstGeom prst="rect">
            <a:avLst/>
          </a:prstGeom>
          <a:solidFill>
            <a:srgbClr val="006000"/>
          </a:solidFill>
          <a:ln w="9525">
            <a:noFill/>
            <a:miter lim="800000"/>
            <a:headEnd/>
            <a:tailEnd/>
          </a:ln>
        </p:spPr>
        <p:txBody>
          <a:bodyPr/>
          <a:lstStyle/>
          <a:p>
            <a:pPr algn="ctr" eaLnBrk="1" hangingPunct="1">
              <a:lnSpc>
                <a:spcPct val="120000"/>
              </a:lnSpc>
              <a:spcBef>
                <a:spcPct val="20000"/>
              </a:spcBef>
              <a:tabLst>
                <a:tab pos="977900" algn="l"/>
                <a:tab pos="1320800" algn="l"/>
                <a:tab pos="1435100" algn="l"/>
                <a:tab pos="1549400" algn="l"/>
              </a:tabLst>
            </a:pPr>
            <a:endParaRPr lang="en-US" sz="1000">
              <a:solidFill>
                <a:schemeClr val="bg1"/>
              </a:solidFill>
              <a:latin typeface="Verdana" pitchFamily="84" charset="0"/>
            </a:endParaRPr>
          </a:p>
          <a:p>
            <a:pPr algn="ctr" eaLnBrk="1" hangingPunct="1">
              <a:lnSpc>
                <a:spcPct val="120000"/>
              </a:lnSpc>
              <a:spcBef>
                <a:spcPct val="20000"/>
              </a:spcBef>
              <a:tabLst>
                <a:tab pos="977900" algn="l"/>
                <a:tab pos="1320800" algn="l"/>
                <a:tab pos="1435100" algn="l"/>
                <a:tab pos="1549400" algn="l"/>
              </a:tabLst>
            </a:pPr>
            <a:endParaRPr lang="en-US" sz="1000">
              <a:solidFill>
                <a:schemeClr val="bg1"/>
              </a:solidFill>
              <a:latin typeface="Verdana" pitchFamily="84" charset="0"/>
            </a:endParaRPr>
          </a:p>
          <a:p>
            <a:pPr algn="ctr" eaLnBrk="1" hangingPunct="1">
              <a:lnSpc>
                <a:spcPct val="120000"/>
              </a:lnSpc>
              <a:spcBef>
                <a:spcPct val="20000"/>
              </a:spcBef>
              <a:tabLst>
                <a:tab pos="977900" algn="l"/>
                <a:tab pos="1320800" algn="l"/>
                <a:tab pos="1435100" algn="l"/>
                <a:tab pos="1549400" algn="l"/>
              </a:tabLst>
            </a:pPr>
            <a:endParaRPr lang="en-US" sz="1000">
              <a:solidFill>
                <a:schemeClr val="bg1"/>
              </a:solidFill>
              <a:latin typeface="Verdana" pitchFamily="84" charset="0"/>
            </a:endParaRPr>
          </a:p>
          <a:p>
            <a:pPr eaLnBrk="1" hangingPunct="1">
              <a:lnSpc>
                <a:spcPct val="120000"/>
              </a:lnSpc>
              <a:spcBef>
                <a:spcPct val="20000"/>
              </a:spcBef>
              <a:tabLst>
                <a:tab pos="977900" algn="l"/>
                <a:tab pos="1320800" algn="l"/>
                <a:tab pos="1435100" algn="l"/>
                <a:tab pos="1549400" algn="l"/>
              </a:tabLst>
            </a:pPr>
            <a:r>
              <a:rPr lang="en-US" sz="1000">
                <a:solidFill>
                  <a:schemeClr val="bg1"/>
                </a:solidFill>
                <a:latin typeface="Verdana" pitchFamily="84" charset="0"/>
              </a:rPr>
              <a:t>One lap			1 min</a:t>
            </a:r>
          </a:p>
          <a:p>
            <a:pPr eaLnBrk="1" hangingPunct="1">
              <a:lnSpc>
                <a:spcPct val="120000"/>
              </a:lnSpc>
              <a:spcBef>
                <a:spcPct val="20000"/>
              </a:spcBef>
              <a:tabLst>
                <a:tab pos="977900" algn="l"/>
                <a:tab pos="1320800" algn="l"/>
                <a:tab pos="1435100" algn="l"/>
                <a:tab pos="1549400" algn="l"/>
              </a:tabLst>
            </a:pPr>
            <a:r>
              <a:rPr lang="en-US" sz="1000">
                <a:solidFill>
                  <a:schemeClr val="bg1"/>
                </a:solidFill>
                <a:latin typeface="Verdana" pitchFamily="84" charset="0"/>
              </a:rPr>
              <a:t>Set 1 (5 laps)			5 min</a:t>
            </a:r>
          </a:p>
          <a:p>
            <a:pPr eaLnBrk="1" hangingPunct="1">
              <a:lnSpc>
                <a:spcPct val="120000"/>
              </a:lnSpc>
              <a:spcBef>
                <a:spcPct val="20000"/>
              </a:spcBef>
              <a:tabLst>
                <a:tab pos="977900" algn="l"/>
                <a:tab pos="1320800" algn="l"/>
                <a:tab pos="1435100" algn="l"/>
                <a:tab pos="1549400" algn="l"/>
              </a:tabLst>
            </a:pPr>
            <a:r>
              <a:rPr lang="en-US" sz="1000">
                <a:solidFill>
                  <a:schemeClr val="bg1"/>
                </a:solidFill>
                <a:latin typeface="Verdana" pitchFamily="84" charset="0"/>
              </a:rPr>
              <a:t>Recovery 			5 min</a:t>
            </a:r>
          </a:p>
          <a:p>
            <a:pPr eaLnBrk="1" hangingPunct="1">
              <a:lnSpc>
                <a:spcPct val="120000"/>
              </a:lnSpc>
              <a:spcBef>
                <a:spcPct val="20000"/>
              </a:spcBef>
              <a:tabLst>
                <a:tab pos="977900" algn="l"/>
                <a:tab pos="1320800" algn="l"/>
                <a:tab pos="1435100" algn="l"/>
                <a:tab pos="1549400" algn="l"/>
              </a:tabLst>
            </a:pPr>
            <a:r>
              <a:rPr lang="en-US" sz="1000">
                <a:solidFill>
                  <a:schemeClr val="bg1"/>
                </a:solidFill>
                <a:latin typeface="Verdana" pitchFamily="84" charset="0"/>
              </a:rPr>
              <a:t>Set 2 (5 laps)			5 min</a:t>
            </a:r>
          </a:p>
          <a:p>
            <a:pPr eaLnBrk="1" hangingPunct="1">
              <a:lnSpc>
                <a:spcPct val="120000"/>
              </a:lnSpc>
              <a:spcBef>
                <a:spcPct val="20000"/>
              </a:spcBef>
              <a:tabLst>
                <a:tab pos="977900" algn="l"/>
                <a:tab pos="1320800" algn="l"/>
                <a:tab pos="1435100" algn="l"/>
                <a:tab pos="1549400" algn="l"/>
              </a:tabLst>
            </a:pPr>
            <a:r>
              <a:rPr lang="en-US" sz="1000">
                <a:solidFill>
                  <a:schemeClr val="bg1"/>
                </a:solidFill>
                <a:latin typeface="Verdana" pitchFamily="84" charset="0"/>
              </a:rPr>
              <a:t>Total duration 			15 min</a:t>
            </a:r>
          </a:p>
          <a:p>
            <a:pPr eaLnBrk="1" hangingPunct="1">
              <a:lnSpc>
                <a:spcPct val="120000"/>
              </a:lnSpc>
              <a:spcBef>
                <a:spcPct val="20000"/>
              </a:spcBef>
              <a:tabLst>
                <a:tab pos="977900" algn="l"/>
                <a:tab pos="1320800" algn="l"/>
                <a:tab pos="1435100" algn="l"/>
                <a:tab pos="1549400" algn="l"/>
              </a:tabLst>
            </a:pPr>
            <a:endParaRPr lang="en-US" sz="1000">
              <a:solidFill>
                <a:schemeClr val="bg1"/>
              </a:solidFill>
              <a:latin typeface="Verdana" pitchFamily="84" charset="0"/>
            </a:endParaRPr>
          </a:p>
          <a:p>
            <a:pPr eaLnBrk="1" hangingPunct="1">
              <a:lnSpc>
                <a:spcPct val="120000"/>
              </a:lnSpc>
              <a:spcBef>
                <a:spcPct val="20000"/>
              </a:spcBef>
              <a:tabLst>
                <a:tab pos="977900" algn="l"/>
                <a:tab pos="1320800" algn="l"/>
                <a:tab pos="1435100" algn="l"/>
                <a:tab pos="1549400" algn="l"/>
              </a:tabLst>
            </a:pPr>
            <a:endParaRPr lang="en-US" sz="1000">
              <a:solidFill>
                <a:srgbClr val="6CCEFF"/>
              </a:solidFill>
              <a:latin typeface="Verdana" pitchFamily="84" charset="0"/>
            </a:endParaRPr>
          </a:p>
          <a:p>
            <a:pPr eaLnBrk="1" hangingPunct="1">
              <a:lnSpc>
                <a:spcPct val="120000"/>
              </a:lnSpc>
              <a:spcBef>
                <a:spcPct val="20000"/>
              </a:spcBef>
              <a:tabLst>
                <a:tab pos="977900" algn="l"/>
                <a:tab pos="1320800" algn="l"/>
                <a:tab pos="1435100" algn="l"/>
                <a:tab pos="1549400" algn="l"/>
              </a:tabLst>
            </a:pPr>
            <a:r>
              <a:rPr lang="en-US" sz="1000">
                <a:solidFill>
                  <a:srgbClr val="6CCEFF"/>
                </a:solidFill>
                <a:latin typeface="Verdana" pitchFamily="84" charset="0"/>
              </a:rPr>
              <a:t>Walking 	W  		400 m</a:t>
            </a:r>
            <a:endParaRPr lang="en-US" sz="1000">
              <a:latin typeface="Verdana" pitchFamily="84" charset="0"/>
            </a:endParaRPr>
          </a:p>
          <a:p>
            <a:pPr eaLnBrk="1" hangingPunct="1">
              <a:lnSpc>
                <a:spcPct val="120000"/>
              </a:lnSpc>
              <a:spcBef>
                <a:spcPct val="20000"/>
              </a:spcBef>
              <a:tabLst>
                <a:tab pos="977900" algn="l"/>
                <a:tab pos="1320800" algn="l"/>
                <a:tab pos="1435100" algn="l"/>
                <a:tab pos="1549400" algn="l"/>
              </a:tabLst>
            </a:pPr>
            <a:r>
              <a:rPr lang="en-US" sz="1000">
                <a:solidFill>
                  <a:srgbClr val="7FFF5B"/>
                </a:solidFill>
                <a:latin typeface="Verdana" pitchFamily="84" charset="0"/>
              </a:rPr>
              <a:t>Jogging 	J</a:t>
            </a:r>
            <a:r>
              <a:rPr lang="en-US" sz="1000">
                <a:latin typeface="Verdana" pitchFamily="84" charset="0"/>
              </a:rPr>
              <a:t>     	</a:t>
            </a:r>
            <a:r>
              <a:rPr lang="en-US" sz="1000">
                <a:solidFill>
                  <a:srgbClr val="7FFF5B"/>
                </a:solidFill>
                <a:latin typeface="Verdana" pitchFamily="84" charset="0"/>
              </a:rPr>
              <a:t>	200 m</a:t>
            </a:r>
            <a:endParaRPr lang="en-US" sz="1000">
              <a:latin typeface="Verdana" pitchFamily="84" charset="0"/>
            </a:endParaRPr>
          </a:p>
          <a:p>
            <a:pPr eaLnBrk="1" hangingPunct="1">
              <a:lnSpc>
                <a:spcPct val="120000"/>
              </a:lnSpc>
              <a:spcBef>
                <a:spcPct val="20000"/>
              </a:spcBef>
              <a:tabLst>
                <a:tab pos="977900" algn="l"/>
                <a:tab pos="1320800" algn="l"/>
                <a:tab pos="1435100" algn="l"/>
                <a:tab pos="1549400" algn="l"/>
              </a:tabLst>
            </a:pPr>
            <a:r>
              <a:rPr lang="en-US" sz="1000">
                <a:solidFill>
                  <a:srgbClr val="F689FF"/>
                </a:solidFill>
                <a:latin typeface="Verdana" pitchFamily="84" charset="0"/>
              </a:rPr>
              <a:t>Backwards 	BW		100 m</a:t>
            </a:r>
            <a:endParaRPr lang="en-US" sz="1000">
              <a:solidFill>
                <a:srgbClr val="FFEF78"/>
              </a:solidFill>
              <a:latin typeface="Verdana" pitchFamily="84" charset="0"/>
            </a:endParaRPr>
          </a:p>
          <a:p>
            <a:pPr eaLnBrk="1" hangingPunct="1">
              <a:lnSpc>
                <a:spcPct val="120000"/>
              </a:lnSpc>
              <a:spcBef>
                <a:spcPct val="20000"/>
              </a:spcBef>
              <a:tabLst>
                <a:tab pos="977900" algn="l"/>
                <a:tab pos="1320800" algn="l"/>
                <a:tab pos="1435100" algn="l"/>
                <a:tab pos="1549400" algn="l"/>
              </a:tabLst>
            </a:pPr>
            <a:r>
              <a:rPr lang="en-US" sz="1000">
                <a:solidFill>
                  <a:srgbClr val="FFFC61"/>
                </a:solidFill>
                <a:latin typeface="Verdana" pitchFamily="84" charset="0"/>
              </a:rPr>
              <a:t>Sideways 	SW		100 m</a:t>
            </a:r>
            <a:endParaRPr lang="en-US" sz="1000">
              <a:solidFill>
                <a:srgbClr val="FF7B47"/>
              </a:solidFill>
              <a:latin typeface="Verdana" pitchFamily="84" charset="0"/>
            </a:endParaRPr>
          </a:p>
          <a:p>
            <a:pPr eaLnBrk="1" hangingPunct="1">
              <a:lnSpc>
                <a:spcPct val="120000"/>
              </a:lnSpc>
              <a:spcBef>
                <a:spcPct val="20000"/>
              </a:spcBef>
              <a:tabLst>
                <a:tab pos="977900" algn="l"/>
                <a:tab pos="1320800" algn="l"/>
                <a:tab pos="1435100" algn="l"/>
                <a:tab pos="1549400" algn="l"/>
              </a:tabLst>
            </a:pPr>
            <a:r>
              <a:rPr lang="en-US" sz="1000">
                <a:solidFill>
                  <a:srgbClr val="FF7B47"/>
                </a:solidFill>
                <a:latin typeface="Verdana" pitchFamily="84" charset="0"/>
              </a:rPr>
              <a:t>High intensity 	HI  		---</a:t>
            </a:r>
          </a:p>
          <a:p>
            <a:pPr eaLnBrk="1" hangingPunct="1">
              <a:lnSpc>
                <a:spcPct val="120000"/>
              </a:lnSpc>
              <a:spcBef>
                <a:spcPct val="20000"/>
              </a:spcBef>
              <a:tabLst>
                <a:tab pos="977900" algn="l"/>
                <a:tab pos="1320800" algn="l"/>
                <a:tab pos="1435100" algn="l"/>
                <a:tab pos="1549400" algn="l"/>
              </a:tabLst>
            </a:pPr>
            <a:r>
              <a:rPr lang="en-US" sz="1000">
                <a:solidFill>
                  <a:srgbClr val="FF4E60"/>
                </a:solidFill>
                <a:latin typeface="Verdana" pitchFamily="84" charset="0"/>
              </a:rPr>
              <a:t>Sprint 	S		320 m</a:t>
            </a:r>
          </a:p>
          <a:p>
            <a:pPr eaLnBrk="1" hangingPunct="1">
              <a:lnSpc>
                <a:spcPct val="120000"/>
              </a:lnSpc>
              <a:spcBef>
                <a:spcPct val="20000"/>
              </a:spcBef>
              <a:tabLst>
                <a:tab pos="977900" algn="l"/>
                <a:tab pos="1320800" algn="l"/>
                <a:tab pos="1435100" algn="l"/>
                <a:tab pos="1549400" algn="l"/>
              </a:tabLst>
            </a:pPr>
            <a:r>
              <a:rPr lang="en-US" sz="1000">
                <a:solidFill>
                  <a:schemeClr val="bg1"/>
                </a:solidFill>
                <a:latin typeface="Verdana" pitchFamily="84" charset="0"/>
              </a:rPr>
              <a:t>Total distance 			1120 m</a:t>
            </a:r>
          </a:p>
        </p:txBody>
      </p:sp>
      <p:grpSp>
        <p:nvGrpSpPr>
          <p:cNvPr id="44040" name="Group 33"/>
          <p:cNvGrpSpPr>
            <a:grpSpLocks/>
          </p:cNvGrpSpPr>
          <p:nvPr/>
        </p:nvGrpSpPr>
        <p:grpSpPr bwMode="auto">
          <a:xfrm>
            <a:off x="6781800" y="4057650"/>
            <a:ext cx="1981200" cy="228600"/>
            <a:chOff x="4320" y="2592"/>
            <a:chExt cx="1248" cy="144"/>
          </a:xfrm>
        </p:grpSpPr>
        <p:sp>
          <p:nvSpPr>
            <p:cNvPr id="44063" name="Line 34"/>
            <p:cNvSpPr>
              <a:spLocks noChangeShapeType="1"/>
            </p:cNvSpPr>
            <p:nvPr/>
          </p:nvSpPr>
          <p:spPr bwMode="auto">
            <a:xfrm>
              <a:off x="4320" y="2736"/>
              <a:ext cx="1248" cy="0"/>
            </a:xfrm>
            <a:prstGeom prst="line">
              <a:avLst/>
            </a:prstGeom>
            <a:noFill/>
            <a:ln w="9525">
              <a:solidFill>
                <a:schemeClr val="bg1"/>
              </a:solidFill>
              <a:round/>
              <a:headEnd/>
              <a:tailEnd/>
            </a:ln>
          </p:spPr>
          <p:txBody>
            <a:bodyPr wrap="none" anchor="ctr"/>
            <a:lstStyle/>
            <a:p>
              <a:endParaRPr lang="nl-BE"/>
            </a:p>
          </p:txBody>
        </p:sp>
        <p:sp>
          <p:nvSpPr>
            <p:cNvPr id="44064" name="Line 35"/>
            <p:cNvSpPr>
              <a:spLocks noChangeShapeType="1"/>
            </p:cNvSpPr>
            <p:nvPr/>
          </p:nvSpPr>
          <p:spPr bwMode="auto">
            <a:xfrm>
              <a:off x="4320" y="2592"/>
              <a:ext cx="1248" cy="0"/>
            </a:xfrm>
            <a:prstGeom prst="line">
              <a:avLst/>
            </a:prstGeom>
            <a:noFill/>
            <a:ln w="9525">
              <a:solidFill>
                <a:schemeClr val="bg1"/>
              </a:solidFill>
              <a:round/>
              <a:headEnd/>
              <a:tailEnd/>
            </a:ln>
          </p:spPr>
          <p:txBody>
            <a:bodyPr wrap="none" anchor="ctr"/>
            <a:lstStyle/>
            <a:p>
              <a:endParaRPr lang="nl-BE"/>
            </a:p>
          </p:txBody>
        </p:sp>
      </p:grpSp>
      <p:grpSp>
        <p:nvGrpSpPr>
          <p:cNvPr id="44041" name="Group 36"/>
          <p:cNvGrpSpPr>
            <a:grpSpLocks/>
          </p:cNvGrpSpPr>
          <p:nvPr/>
        </p:nvGrpSpPr>
        <p:grpSpPr bwMode="auto">
          <a:xfrm>
            <a:off x="6781800" y="2138363"/>
            <a:ext cx="1981200" cy="228600"/>
            <a:chOff x="4320" y="2592"/>
            <a:chExt cx="1248" cy="144"/>
          </a:xfrm>
        </p:grpSpPr>
        <p:sp>
          <p:nvSpPr>
            <p:cNvPr id="44061" name="Line 37"/>
            <p:cNvSpPr>
              <a:spLocks noChangeShapeType="1"/>
            </p:cNvSpPr>
            <p:nvPr/>
          </p:nvSpPr>
          <p:spPr bwMode="auto">
            <a:xfrm>
              <a:off x="4320" y="2736"/>
              <a:ext cx="1248" cy="0"/>
            </a:xfrm>
            <a:prstGeom prst="line">
              <a:avLst/>
            </a:prstGeom>
            <a:noFill/>
            <a:ln w="9525">
              <a:solidFill>
                <a:schemeClr val="bg1"/>
              </a:solidFill>
              <a:round/>
              <a:headEnd/>
              <a:tailEnd/>
            </a:ln>
          </p:spPr>
          <p:txBody>
            <a:bodyPr wrap="none" anchor="ctr"/>
            <a:lstStyle/>
            <a:p>
              <a:endParaRPr lang="nl-BE"/>
            </a:p>
          </p:txBody>
        </p:sp>
        <p:sp>
          <p:nvSpPr>
            <p:cNvPr id="44062" name="Line 38"/>
            <p:cNvSpPr>
              <a:spLocks noChangeShapeType="1"/>
            </p:cNvSpPr>
            <p:nvPr/>
          </p:nvSpPr>
          <p:spPr bwMode="auto">
            <a:xfrm>
              <a:off x="4320" y="2592"/>
              <a:ext cx="1248" cy="0"/>
            </a:xfrm>
            <a:prstGeom prst="line">
              <a:avLst/>
            </a:prstGeom>
            <a:noFill/>
            <a:ln w="9525">
              <a:solidFill>
                <a:schemeClr val="bg1"/>
              </a:solidFill>
              <a:round/>
              <a:headEnd/>
              <a:tailEnd/>
            </a:ln>
          </p:spPr>
          <p:txBody>
            <a:bodyPr wrap="none" anchor="ctr"/>
            <a:lstStyle/>
            <a:p>
              <a:endParaRPr lang="nl-BE"/>
            </a:p>
          </p:txBody>
        </p:sp>
      </p:grpSp>
      <p:sp>
        <p:nvSpPr>
          <p:cNvPr id="44042" name="Rectangle 39"/>
          <p:cNvSpPr>
            <a:spLocks noChangeArrowheads="1"/>
          </p:cNvSpPr>
          <p:nvPr/>
        </p:nvSpPr>
        <p:spPr bwMode="auto">
          <a:xfrm>
            <a:off x="6786563" y="642938"/>
            <a:ext cx="2209800" cy="276999"/>
          </a:xfrm>
          <a:prstGeom prst="rect">
            <a:avLst/>
          </a:prstGeom>
          <a:noFill/>
          <a:ln w="9525">
            <a:noFill/>
            <a:miter lim="800000"/>
            <a:headEnd/>
            <a:tailEnd/>
          </a:ln>
        </p:spPr>
        <p:txBody>
          <a:bodyPr>
            <a:spAutoFit/>
          </a:bodyPr>
          <a:lstStyle/>
          <a:p>
            <a:pPr algn="ctr"/>
            <a:r>
              <a:rPr lang="en-US" b="1" dirty="0">
                <a:solidFill>
                  <a:schemeClr val="bg1"/>
                </a:solidFill>
                <a:latin typeface="Verdana" pitchFamily="84" charset="0"/>
              </a:rPr>
              <a:t>2 sets of 5 laps</a:t>
            </a:r>
          </a:p>
        </p:txBody>
      </p:sp>
      <p:sp>
        <p:nvSpPr>
          <p:cNvPr id="44043" name="Line 40"/>
          <p:cNvSpPr>
            <a:spLocks noChangeShapeType="1"/>
          </p:cNvSpPr>
          <p:nvPr/>
        </p:nvSpPr>
        <p:spPr bwMode="auto">
          <a:xfrm rot="5400000">
            <a:off x="952500" y="1638300"/>
            <a:ext cx="533400" cy="457200"/>
          </a:xfrm>
          <a:prstGeom prst="line">
            <a:avLst/>
          </a:prstGeom>
          <a:noFill/>
          <a:ln w="28575">
            <a:solidFill>
              <a:srgbClr val="7FFF5B"/>
            </a:solidFill>
            <a:round/>
            <a:headEnd/>
            <a:tailEnd type="stealth" w="lg" len="med"/>
          </a:ln>
        </p:spPr>
        <p:txBody>
          <a:bodyPr wrap="none" anchor="ctr"/>
          <a:lstStyle/>
          <a:p>
            <a:endParaRPr lang="nl-BE"/>
          </a:p>
        </p:txBody>
      </p:sp>
      <p:sp>
        <p:nvSpPr>
          <p:cNvPr id="44044" name="Line 41"/>
          <p:cNvSpPr>
            <a:spLocks noChangeShapeType="1"/>
          </p:cNvSpPr>
          <p:nvPr/>
        </p:nvSpPr>
        <p:spPr bwMode="auto">
          <a:xfrm rot="16200000" flipV="1">
            <a:off x="-723900" y="2628900"/>
            <a:ext cx="2057400" cy="0"/>
          </a:xfrm>
          <a:prstGeom prst="line">
            <a:avLst/>
          </a:prstGeom>
          <a:noFill/>
          <a:ln w="28575">
            <a:solidFill>
              <a:srgbClr val="6CCEFF"/>
            </a:solidFill>
            <a:round/>
            <a:headEnd/>
            <a:tailEnd type="stealth" w="lg" len="med"/>
          </a:ln>
        </p:spPr>
        <p:txBody>
          <a:bodyPr wrap="none" anchor="ctr"/>
          <a:lstStyle/>
          <a:p>
            <a:endParaRPr lang="nl-BE"/>
          </a:p>
        </p:txBody>
      </p:sp>
      <p:sp>
        <p:nvSpPr>
          <p:cNvPr id="44045" name="Rectangle 42"/>
          <p:cNvSpPr>
            <a:spLocks noChangeArrowheads="1"/>
          </p:cNvSpPr>
          <p:nvPr/>
        </p:nvSpPr>
        <p:spPr bwMode="auto">
          <a:xfrm>
            <a:off x="228600" y="3321050"/>
            <a:ext cx="385763" cy="336550"/>
          </a:xfrm>
          <a:prstGeom prst="rect">
            <a:avLst/>
          </a:prstGeom>
          <a:noFill/>
          <a:ln w="9525">
            <a:noFill/>
            <a:miter lim="800000"/>
            <a:headEnd/>
            <a:tailEnd/>
          </a:ln>
        </p:spPr>
        <p:txBody>
          <a:bodyPr wrap="none">
            <a:spAutoFit/>
          </a:bodyPr>
          <a:lstStyle/>
          <a:p>
            <a:r>
              <a:rPr lang="en-US" sz="1600">
                <a:solidFill>
                  <a:srgbClr val="6CCEFF"/>
                </a:solidFill>
                <a:latin typeface="Verdana" pitchFamily="84" charset="0"/>
              </a:rPr>
              <a:t>W</a:t>
            </a:r>
            <a:endParaRPr lang="en-US">
              <a:solidFill>
                <a:srgbClr val="6CCEFF"/>
              </a:solidFill>
              <a:latin typeface="Verdana" pitchFamily="84" charset="0"/>
            </a:endParaRPr>
          </a:p>
        </p:txBody>
      </p:sp>
      <p:sp>
        <p:nvSpPr>
          <p:cNvPr id="44046" name="Rectangle 43"/>
          <p:cNvSpPr>
            <a:spLocks noChangeArrowheads="1"/>
          </p:cNvSpPr>
          <p:nvPr/>
        </p:nvSpPr>
        <p:spPr bwMode="auto">
          <a:xfrm>
            <a:off x="990600" y="1600200"/>
            <a:ext cx="276225" cy="336550"/>
          </a:xfrm>
          <a:prstGeom prst="rect">
            <a:avLst/>
          </a:prstGeom>
          <a:noFill/>
          <a:ln w="9525">
            <a:noFill/>
            <a:miter lim="800000"/>
            <a:headEnd/>
            <a:tailEnd/>
          </a:ln>
        </p:spPr>
        <p:txBody>
          <a:bodyPr wrap="none">
            <a:spAutoFit/>
          </a:bodyPr>
          <a:lstStyle/>
          <a:p>
            <a:r>
              <a:rPr lang="en-US" sz="1600">
                <a:solidFill>
                  <a:srgbClr val="7FFF5B"/>
                </a:solidFill>
                <a:latin typeface="Verdana" pitchFamily="84" charset="0"/>
              </a:rPr>
              <a:t>J</a:t>
            </a:r>
          </a:p>
        </p:txBody>
      </p:sp>
      <p:sp>
        <p:nvSpPr>
          <p:cNvPr id="44047" name="Oval 44"/>
          <p:cNvSpPr>
            <a:spLocks noChangeArrowheads="1"/>
          </p:cNvSpPr>
          <p:nvPr/>
        </p:nvSpPr>
        <p:spPr bwMode="auto">
          <a:xfrm flipH="1" flipV="1">
            <a:off x="457200" y="3627438"/>
            <a:ext cx="114300" cy="106362"/>
          </a:xfrm>
          <a:prstGeom prst="ellipse">
            <a:avLst/>
          </a:prstGeom>
          <a:solidFill>
            <a:srgbClr val="FDFF56"/>
          </a:solidFill>
          <a:ln w="9525">
            <a:noFill/>
            <a:round/>
            <a:headEnd/>
            <a:tailEnd/>
          </a:ln>
        </p:spPr>
        <p:txBody>
          <a:bodyPr wrap="none" anchor="ctr"/>
          <a:lstStyle/>
          <a:p>
            <a:endParaRPr lang="nl-BE" sz="2400"/>
          </a:p>
        </p:txBody>
      </p:sp>
      <p:sp>
        <p:nvSpPr>
          <p:cNvPr id="44048" name="Line 49"/>
          <p:cNvSpPr>
            <a:spLocks noChangeShapeType="1"/>
          </p:cNvSpPr>
          <p:nvPr/>
        </p:nvSpPr>
        <p:spPr bwMode="auto">
          <a:xfrm flipH="1">
            <a:off x="533400" y="2133600"/>
            <a:ext cx="457200" cy="533400"/>
          </a:xfrm>
          <a:prstGeom prst="line">
            <a:avLst/>
          </a:prstGeom>
          <a:noFill/>
          <a:ln w="28575">
            <a:solidFill>
              <a:srgbClr val="F689FF"/>
            </a:solidFill>
            <a:round/>
            <a:headEnd/>
            <a:tailEnd type="stealth" w="lg" len="med"/>
          </a:ln>
        </p:spPr>
        <p:txBody>
          <a:bodyPr wrap="none" anchor="ctr"/>
          <a:lstStyle/>
          <a:p>
            <a:endParaRPr lang="nl-BE"/>
          </a:p>
        </p:txBody>
      </p:sp>
      <p:sp>
        <p:nvSpPr>
          <p:cNvPr id="44049" name="Rectangle 50"/>
          <p:cNvSpPr>
            <a:spLocks noChangeArrowheads="1"/>
          </p:cNvSpPr>
          <p:nvPr/>
        </p:nvSpPr>
        <p:spPr bwMode="auto">
          <a:xfrm>
            <a:off x="457200" y="1905000"/>
            <a:ext cx="523875" cy="336550"/>
          </a:xfrm>
          <a:prstGeom prst="rect">
            <a:avLst/>
          </a:prstGeom>
          <a:noFill/>
          <a:ln w="9525">
            <a:noFill/>
            <a:miter lim="800000"/>
            <a:headEnd/>
            <a:tailEnd/>
          </a:ln>
        </p:spPr>
        <p:txBody>
          <a:bodyPr wrap="none">
            <a:spAutoFit/>
          </a:bodyPr>
          <a:lstStyle/>
          <a:p>
            <a:r>
              <a:rPr lang="en-US" sz="1600">
                <a:solidFill>
                  <a:srgbClr val="F689FF"/>
                </a:solidFill>
                <a:latin typeface="Verdana" pitchFamily="84" charset="0"/>
              </a:rPr>
              <a:t>BW</a:t>
            </a:r>
          </a:p>
        </p:txBody>
      </p:sp>
      <p:sp>
        <p:nvSpPr>
          <p:cNvPr id="44050" name="Rectangle 54"/>
          <p:cNvSpPr>
            <a:spLocks noChangeArrowheads="1"/>
          </p:cNvSpPr>
          <p:nvPr/>
        </p:nvSpPr>
        <p:spPr bwMode="auto">
          <a:xfrm>
            <a:off x="971550" y="1295400"/>
            <a:ext cx="323850" cy="336550"/>
          </a:xfrm>
          <a:prstGeom prst="rect">
            <a:avLst/>
          </a:prstGeom>
          <a:noFill/>
          <a:ln w="9525">
            <a:noFill/>
            <a:miter lim="800000"/>
            <a:headEnd/>
            <a:tailEnd/>
          </a:ln>
        </p:spPr>
        <p:txBody>
          <a:bodyPr wrap="none">
            <a:spAutoFit/>
          </a:bodyPr>
          <a:lstStyle/>
          <a:p>
            <a:r>
              <a:rPr lang="en-US" sz="1600" dirty="0">
                <a:solidFill>
                  <a:srgbClr val="FF4E60"/>
                </a:solidFill>
                <a:latin typeface="Verdana" pitchFamily="84" charset="0"/>
              </a:rPr>
              <a:t>S</a:t>
            </a:r>
          </a:p>
        </p:txBody>
      </p:sp>
      <p:sp>
        <p:nvSpPr>
          <p:cNvPr id="44051" name="Line 55"/>
          <p:cNvSpPr>
            <a:spLocks noChangeShapeType="1"/>
          </p:cNvSpPr>
          <p:nvPr/>
        </p:nvSpPr>
        <p:spPr bwMode="auto">
          <a:xfrm flipH="1">
            <a:off x="533400" y="3683000"/>
            <a:ext cx="914400" cy="0"/>
          </a:xfrm>
          <a:prstGeom prst="line">
            <a:avLst/>
          </a:prstGeom>
          <a:noFill/>
          <a:ln w="28575">
            <a:solidFill>
              <a:srgbClr val="FF4E60"/>
            </a:solidFill>
            <a:round/>
            <a:headEnd/>
            <a:tailEnd type="stealth" w="lg" len="med"/>
          </a:ln>
        </p:spPr>
        <p:txBody>
          <a:bodyPr wrap="none" anchor="ctr"/>
          <a:lstStyle/>
          <a:p>
            <a:endParaRPr lang="nl-BE"/>
          </a:p>
        </p:txBody>
      </p:sp>
      <p:sp>
        <p:nvSpPr>
          <p:cNvPr id="44052" name="Rectangle 56"/>
          <p:cNvSpPr>
            <a:spLocks noChangeArrowheads="1"/>
          </p:cNvSpPr>
          <p:nvPr/>
        </p:nvSpPr>
        <p:spPr bwMode="auto">
          <a:xfrm>
            <a:off x="838200" y="3625850"/>
            <a:ext cx="323850" cy="336550"/>
          </a:xfrm>
          <a:prstGeom prst="rect">
            <a:avLst/>
          </a:prstGeom>
          <a:noFill/>
          <a:ln w="9525">
            <a:noFill/>
            <a:miter lim="800000"/>
            <a:headEnd/>
            <a:tailEnd/>
          </a:ln>
        </p:spPr>
        <p:txBody>
          <a:bodyPr wrap="none">
            <a:spAutoFit/>
          </a:bodyPr>
          <a:lstStyle/>
          <a:p>
            <a:r>
              <a:rPr lang="en-US" sz="1600">
                <a:solidFill>
                  <a:srgbClr val="FF4E60"/>
                </a:solidFill>
                <a:latin typeface="Verdana" pitchFamily="84" charset="0"/>
              </a:rPr>
              <a:t>S</a:t>
            </a:r>
          </a:p>
        </p:txBody>
      </p:sp>
      <p:sp>
        <p:nvSpPr>
          <p:cNvPr id="44053" name="Line 58"/>
          <p:cNvSpPr>
            <a:spLocks noChangeShapeType="1"/>
          </p:cNvSpPr>
          <p:nvPr/>
        </p:nvSpPr>
        <p:spPr bwMode="auto">
          <a:xfrm rot="16200000" flipH="1">
            <a:off x="495300" y="2705100"/>
            <a:ext cx="533400" cy="457200"/>
          </a:xfrm>
          <a:prstGeom prst="line">
            <a:avLst/>
          </a:prstGeom>
          <a:noFill/>
          <a:ln w="28575">
            <a:solidFill>
              <a:srgbClr val="7FFF5B"/>
            </a:solidFill>
            <a:round/>
            <a:headEnd/>
            <a:tailEnd type="stealth" w="lg" len="med"/>
          </a:ln>
        </p:spPr>
        <p:txBody>
          <a:bodyPr wrap="none" anchor="ctr"/>
          <a:lstStyle/>
          <a:p>
            <a:endParaRPr lang="nl-BE"/>
          </a:p>
        </p:txBody>
      </p:sp>
      <p:sp>
        <p:nvSpPr>
          <p:cNvPr id="44054" name="Rectangle 62"/>
          <p:cNvSpPr>
            <a:spLocks noChangeArrowheads="1"/>
          </p:cNvSpPr>
          <p:nvPr/>
        </p:nvSpPr>
        <p:spPr bwMode="auto">
          <a:xfrm>
            <a:off x="485775" y="2819400"/>
            <a:ext cx="276225" cy="336550"/>
          </a:xfrm>
          <a:prstGeom prst="rect">
            <a:avLst/>
          </a:prstGeom>
          <a:noFill/>
          <a:ln w="9525">
            <a:noFill/>
            <a:miter lim="800000"/>
            <a:headEnd/>
            <a:tailEnd/>
          </a:ln>
        </p:spPr>
        <p:txBody>
          <a:bodyPr wrap="none">
            <a:spAutoFit/>
          </a:bodyPr>
          <a:lstStyle/>
          <a:p>
            <a:r>
              <a:rPr lang="en-US" sz="1600">
                <a:solidFill>
                  <a:srgbClr val="7FFF5B"/>
                </a:solidFill>
                <a:latin typeface="Verdana" pitchFamily="84" charset="0"/>
              </a:rPr>
              <a:t>J</a:t>
            </a:r>
          </a:p>
        </p:txBody>
      </p:sp>
      <p:sp>
        <p:nvSpPr>
          <p:cNvPr id="44055" name="Rectangle 63"/>
          <p:cNvSpPr>
            <a:spLocks noChangeArrowheads="1"/>
          </p:cNvSpPr>
          <p:nvPr/>
        </p:nvSpPr>
        <p:spPr bwMode="auto">
          <a:xfrm>
            <a:off x="990600" y="3048000"/>
            <a:ext cx="523875" cy="336550"/>
          </a:xfrm>
          <a:prstGeom prst="rect">
            <a:avLst/>
          </a:prstGeom>
          <a:noFill/>
          <a:ln w="9525">
            <a:noFill/>
            <a:miter lim="800000"/>
            <a:headEnd/>
            <a:tailEnd/>
          </a:ln>
        </p:spPr>
        <p:txBody>
          <a:bodyPr wrap="none">
            <a:spAutoFit/>
          </a:bodyPr>
          <a:lstStyle/>
          <a:p>
            <a:r>
              <a:rPr lang="en-US" sz="1600">
                <a:solidFill>
                  <a:srgbClr val="FFFC61"/>
                </a:solidFill>
                <a:latin typeface="Verdana" pitchFamily="84" charset="0"/>
              </a:rPr>
              <a:t>SW</a:t>
            </a:r>
          </a:p>
        </p:txBody>
      </p:sp>
      <p:sp>
        <p:nvSpPr>
          <p:cNvPr id="44056" name="Oval 64"/>
          <p:cNvSpPr>
            <a:spLocks noChangeArrowheads="1"/>
          </p:cNvSpPr>
          <p:nvPr/>
        </p:nvSpPr>
        <p:spPr bwMode="auto">
          <a:xfrm flipH="1" flipV="1">
            <a:off x="1371600" y="1570038"/>
            <a:ext cx="114300" cy="106362"/>
          </a:xfrm>
          <a:prstGeom prst="ellipse">
            <a:avLst/>
          </a:prstGeom>
          <a:solidFill>
            <a:srgbClr val="FDFF56"/>
          </a:solidFill>
          <a:ln w="9525">
            <a:noFill/>
            <a:round/>
            <a:headEnd/>
            <a:tailEnd/>
          </a:ln>
        </p:spPr>
        <p:txBody>
          <a:bodyPr wrap="none" anchor="ctr"/>
          <a:lstStyle/>
          <a:p>
            <a:endParaRPr lang="nl-BE" sz="2400"/>
          </a:p>
        </p:txBody>
      </p:sp>
      <p:sp>
        <p:nvSpPr>
          <p:cNvPr id="44057" name="Line 65"/>
          <p:cNvSpPr>
            <a:spLocks noChangeShapeType="1"/>
          </p:cNvSpPr>
          <p:nvPr/>
        </p:nvSpPr>
        <p:spPr bwMode="auto">
          <a:xfrm flipV="1">
            <a:off x="533400" y="1625600"/>
            <a:ext cx="914400" cy="0"/>
          </a:xfrm>
          <a:prstGeom prst="line">
            <a:avLst/>
          </a:prstGeom>
          <a:noFill/>
          <a:ln w="28575">
            <a:solidFill>
              <a:srgbClr val="FF4E60"/>
            </a:solidFill>
            <a:round/>
            <a:headEnd/>
            <a:tailEnd type="stealth" w="lg" len="med"/>
          </a:ln>
        </p:spPr>
        <p:txBody>
          <a:bodyPr wrap="none" anchor="ctr"/>
          <a:lstStyle/>
          <a:p>
            <a:endParaRPr lang="nl-BE"/>
          </a:p>
        </p:txBody>
      </p:sp>
      <p:sp>
        <p:nvSpPr>
          <p:cNvPr id="44058" name="Oval 66"/>
          <p:cNvSpPr>
            <a:spLocks noChangeArrowheads="1"/>
          </p:cNvSpPr>
          <p:nvPr/>
        </p:nvSpPr>
        <p:spPr bwMode="auto">
          <a:xfrm flipH="1" flipV="1">
            <a:off x="457200" y="1570038"/>
            <a:ext cx="114300" cy="106362"/>
          </a:xfrm>
          <a:prstGeom prst="ellipse">
            <a:avLst/>
          </a:prstGeom>
          <a:solidFill>
            <a:srgbClr val="FDFF56"/>
          </a:solidFill>
          <a:ln w="9525">
            <a:noFill/>
            <a:round/>
            <a:headEnd/>
            <a:tailEnd/>
          </a:ln>
        </p:spPr>
        <p:txBody>
          <a:bodyPr wrap="none" anchor="ctr"/>
          <a:lstStyle/>
          <a:p>
            <a:endParaRPr lang="nl-BE" sz="2400"/>
          </a:p>
        </p:txBody>
      </p:sp>
      <p:sp>
        <p:nvSpPr>
          <p:cNvPr id="44059" name="Oval 67"/>
          <p:cNvSpPr>
            <a:spLocks noChangeArrowheads="1"/>
          </p:cNvSpPr>
          <p:nvPr/>
        </p:nvSpPr>
        <p:spPr bwMode="auto">
          <a:xfrm>
            <a:off x="1371600" y="3627438"/>
            <a:ext cx="114300" cy="106362"/>
          </a:xfrm>
          <a:prstGeom prst="ellipse">
            <a:avLst/>
          </a:prstGeom>
          <a:solidFill>
            <a:srgbClr val="FDFF56"/>
          </a:solidFill>
          <a:ln w="9525">
            <a:noFill/>
            <a:round/>
            <a:headEnd/>
            <a:tailEnd/>
          </a:ln>
        </p:spPr>
        <p:txBody>
          <a:bodyPr wrap="none" anchor="ctr"/>
          <a:lstStyle/>
          <a:p>
            <a:endParaRPr lang="nl-BE" sz="2400"/>
          </a:p>
        </p:txBody>
      </p:sp>
      <p:sp>
        <p:nvSpPr>
          <p:cNvPr id="44060" name="Line 68"/>
          <p:cNvSpPr>
            <a:spLocks noChangeShapeType="1"/>
          </p:cNvSpPr>
          <p:nvPr/>
        </p:nvSpPr>
        <p:spPr bwMode="auto">
          <a:xfrm>
            <a:off x="990600" y="3200400"/>
            <a:ext cx="457200" cy="457200"/>
          </a:xfrm>
          <a:prstGeom prst="line">
            <a:avLst/>
          </a:prstGeom>
          <a:noFill/>
          <a:ln w="28575">
            <a:solidFill>
              <a:srgbClr val="FFFC61"/>
            </a:solidFill>
            <a:round/>
            <a:headEnd/>
            <a:tailEnd type="stealth" w="lg" len="med"/>
          </a:ln>
        </p:spPr>
        <p:txBody>
          <a:bodyPr wrap="none" anchor="ctr"/>
          <a:lstStyle/>
          <a:p>
            <a:endParaRPr lang="nl-BE"/>
          </a:p>
        </p:txBody>
      </p:sp>
    </p:spTree>
    <p:extLst>
      <p:ext uri="{BB962C8B-B14F-4D97-AF65-F5344CB8AC3E}">
        <p14:creationId xmlns:p14="http://schemas.microsoft.com/office/powerpoint/2010/main" val="3057186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8" name="Text Box 41"/>
          <p:cNvSpPr txBox="1">
            <a:spLocks noChangeArrowheads="1"/>
          </p:cNvSpPr>
          <p:nvPr/>
        </p:nvSpPr>
        <p:spPr bwMode="auto">
          <a:xfrm>
            <a:off x="142875" y="136525"/>
            <a:ext cx="8839200" cy="366713"/>
          </a:xfrm>
          <a:prstGeom prst="rect">
            <a:avLst/>
          </a:prstGeom>
          <a:noFill/>
          <a:ln w="9525">
            <a:noFill/>
            <a:miter lim="800000"/>
            <a:headEnd/>
            <a:tailEnd/>
          </a:ln>
        </p:spPr>
        <p:txBody>
          <a:bodyPr>
            <a:spAutoFit/>
          </a:bodyPr>
          <a:lstStyle/>
          <a:p>
            <a:r>
              <a:rPr lang="en-US" b="1" dirty="0">
                <a:latin typeface="Verdana" pitchFamily="84" charset="0"/>
              </a:rPr>
              <a:t>	</a:t>
            </a:r>
            <a:r>
              <a:rPr lang="en-US" sz="1800" b="1" dirty="0">
                <a:latin typeface="Verdana" pitchFamily="84" charset="0"/>
              </a:rPr>
              <a:t>Sunday: CORE &amp; basic strength exercises</a:t>
            </a:r>
          </a:p>
        </p:txBody>
      </p:sp>
      <p:sp>
        <p:nvSpPr>
          <p:cNvPr id="22537" name="Rectangle 40"/>
          <p:cNvSpPr>
            <a:spLocks noGrp="1" noChangeArrowheads="1"/>
          </p:cNvSpPr>
          <p:nvPr>
            <p:ph type="subTitle" idx="1"/>
          </p:nvPr>
        </p:nvSpPr>
        <p:spPr>
          <a:xfrm>
            <a:off x="142875" y="2348880"/>
            <a:ext cx="8839200" cy="4365104"/>
          </a:xfrm>
          <a:noFill/>
        </p:spPr>
        <p:txBody>
          <a:bodyPr/>
          <a:lstStyle/>
          <a:p>
            <a:pPr algn="l" eaLnBrk="1" hangingPunct="1">
              <a:lnSpc>
                <a:spcPct val="120000"/>
              </a:lnSpc>
            </a:pPr>
            <a:r>
              <a:rPr lang="en-GB" sz="1200" b="1" i="1" dirty="0">
                <a:latin typeface="Verdana"/>
                <a:cs typeface="Verdana"/>
              </a:rPr>
              <a:t>Perform minimal the exercises below, you can do additional exercises if you like …</a:t>
            </a:r>
          </a:p>
          <a:p>
            <a:pPr marL="171450" indent="-171450" algn="l" eaLnBrk="1" hangingPunct="1">
              <a:lnSpc>
                <a:spcPct val="120000"/>
              </a:lnSpc>
              <a:buFontTx/>
              <a:buChar char="•"/>
            </a:pPr>
            <a:r>
              <a:rPr lang="en-GB" sz="1200" b="1" i="1" dirty="0">
                <a:latin typeface="Verdana"/>
                <a:cs typeface="Verdana"/>
              </a:rPr>
              <a:t>Lying on your Stomach with Arms Crossing and Legs Lift (back muscles)</a:t>
            </a:r>
          </a:p>
          <a:p>
            <a:pPr marL="628650" lvl="1" indent="-171450" algn="l">
              <a:lnSpc>
                <a:spcPct val="120000"/>
              </a:lnSpc>
              <a:buFontTx/>
              <a:buChar char="•"/>
            </a:pPr>
            <a:r>
              <a:rPr lang="en-GB" sz="1000" dirty="0">
                <a:latin typeface="Verdana"/>
                <a:cs typeface="Verdana"/>
              </a:rPr>
              <a:t>Lie on your stomach. Lift your arms and legs up (+/- 15 cm above the ground).</a:t>
            </a:r>
            <a:endParaRPr lang="en-US" sz="1000" dirty="0">
              <a:latin typeface="Verdana"/>
              <a:cs typeface="Verdana"/>
            </a:endParaRPr>
          </a:p>
          <a:p>
            <a:pPr marL="628650" lvl="1" indent="-171450" algn="l">
              <a:lnSpc>
                <a:spcPct val="120000"/>
              </a:lnSpc>
              <a:buFontTx/>
              <a:buChar char="•"/>
            </a:pPr>
            <a:r>
              <a:rPr lang="en-GB" sz="1000" dirty="0">
                <a:latin typeface="Verdana"/>
                <a:cs typeface="Verdana"/>
              </a:rPr>
              <a:t>Exercise: Alternately cross your arms.</a:t>
            </a:r>
            <a:endParaRPr lang="en-US" sz="1000" dirty="0">
              <a:latin typeface="Verdana"/>
              <a:cs typeface="Verdana"/>
            </a:endParaRPr>
          </a:p>
          <a:p>
            <a:pPr marL="628650" lvl="1" indent="-171450" algn="l">
              <a:lnSpc>
                <a:spcPct val="120000"/>
              </a:lnSpc>
              <a:buFontTx/>
              <a:buChar char="•"/>
            </a:pPr>
            <a:r>
              <a:rPr lang="en-GB" sz="1000" dirty="0">
                <a:latin typeface="Verdana"/>
                <a:cs typeface="Verdana"/>
              </a:rPr>
              <a:t>Note that you always look to the ground!</a:t>
            </a:r>
            <a:endParaRPr lang="en-US" sz="1000" dirty="0">
              <a:latin typeface="Verdana"/>
              <a:cs typeface="Verdana"/>
            </a:endParaRPr>
          </a:p>
          <a:p>
            <a:pPr marL="628650" lvl="1" indent="-171450" algn="l">
              <a:lnSpc>
                <a:spcPct val="120000"/>
              </a:lnSpc>
              <a:buFontTx/>
              <a:buChar char="•"/>
            </a:pPr>
            <a:r>
              <a:rPr lang="en-GB" sz="1000" b="1" dirty="0">
                <a:solidFill>
                  <a:srgbClr val="3A19FF"/>
                </a:solidFill>
                <a:latin typeface="Verdana"/>
                <a:cs typeface="Verdana"/>
              </a:rPr>
              <a:t>2 x 30 sec</a:t>
            </a:r>
            <a:endParaRPr lang="en-US" sz="1000" dirty="0">
              <a:solidFill>
                <a:srgbClr val="3A19FF"/>
              </a:solidFill>
              <a:latin typeface="Verdana"/>
              <a:cs typeface="Verdana"/>
            </a:endParaRPr>
          </a:p>
          <a:p>
            <a:pPr marL="171450" lvl="0" indent="-171450" algn="l">
              <a:buFontTx/>
              <a:buChar char="•"/>
            </a:pPr>
            <a:r>
              <a:rPr lang="en-GB" sz="1200" b="1" i="1" dirty="0">
                <a:latin typeface="Verdana"/>
                <a:cs typeface="Verdana"/>
              </a:rPr>
              <a:t>Cross country Skiing (m. quadriceps)</a:t>
            </a:r>
          </a:p>
          <a:p>
            <a:pPr marL="628650" lvl="1" indent="-171450" algn="l">
              <a:buFontTx/>
              <a:buChar char="•"/>
            </a:pPr>
            <a:r>
              <a:rPr lang="en-GB" sz="1000" dirty="0">
                <a:latin typeface="Verdana"/>
                <a:cs typeface="Verdana"/>
              </a:rPr>
              <a:t>Balance on one leg. Weight on the mid part of your foot.</a:t>
            </a:r>
            <a:endParaRPr lang="en-US" sz="1000" dirty="0">
              <a:latin typeface="Verdana"/>
              <a:cs typeface="Verdana"/>
            </a:endParaRPr>
          </a:p>
          <a:p>
            <a:pPr marL="628650" lvl="1" indent="-171450" algn="l">
              <a:buFontTx/>
              <a:buChar char="•"/>
            </a:pPr>
            <a:r>
              <a:rPr lang="en-GB" sz="1000" dirty="0">
                <a:latin typeface="Verdana"/>
                <a:cs typeface="Verdana"/>
              </a:rPr>
              <a:t>Exercise: Flex and extend the knee of the supporting leg and swing the arms in opposite direction in the same rhythm.</a:t>
            </a:r>
            <a:endParaRPr lang="en-US" sz="1000" dirty="0">
              <a:latin typeface="Verdana"/>
              <a:cs typeface="Verdana"/>
            </a:endParaRPr>
          </a:p>
          <a:p>
            <a:pPr marL="628650" lvl="1" indent="-171450" algn="l">
              <a:buFontTx/>
              <a:buChar char="•"/>
            </a:pPr>
            <a:r>
              <a:rPr lang="en-GB" sz="1000" dirty="0">
                <a:latin typeface="Verdana"/>
                <a:cs typeface="Verdana"/>
              </a:rPr>
              <a:t>Do not let your knee cave inward.</a:t>
            </a:r>
            <a:endParaRPr lang="en-US" sz="1000" dirty="0">
              <a:latin typeface="Verdana"/>
              <a:cs typeface="Verdana"/>
            </a:endParaRPr>
          </a:p>
          <a:p>
            <a:pPr marL="628650" lvl="1" indent="-171450" algn="l">
              <a:buFontTx/>
              <a:buChar char="•"/>
            </a:pPr>
            <a:r>
              <a:rPr lang="en-GB" sz="1000" b="1" dirty="0">
                <a:solidFill>
                  <a:srgbClr val="3A19FF"/>
                </a:solidFill>
                <a:latin typeface="Verdana"/>
                <a:cs typeface="Verdana"/>
              </a:rPr>
              <a:t>2 x 30 sec </a:t>
            </a:r>
            <a:r>
              <a:rPr lang="en-GB" sz="1000" b="1" dirty="0">
                <a:latin typeface="Verdana"/>
                <a:cs typeface="Verdana"/>
              </a:rPr>
              <a:t>(each leg)</a:t>
            </a:r>
            <a:endParaRPr lang="en-US" sz="1000" dirty="0">
              <a:latin typeface="Verdana"/>
              <a:cs typeface="Verdana"/>
            </a:endParaRPr>
          </a:p>
          <a:p>
            <a:pPr marL="171450" lvl="0" indent="-171450" algn="l">
              <a:buFontTx/>
              <a:buChar char="•"/>
            </a:pPr>
            <a:r>
              <a:rPr lang="en-GB" sz="1200" b="1" i="1" dirty="0">
                <a:latin typeface="Verdana"/>
                <a:cs typeface="Verdana"/>
              </a:rPr>
              <a:t>Push-ups with Knee and Diagonal Hand Support (m. </a:t>
            </a:r>
            <a:r>
              <a:rPr lang="en-GB" sz="1200" b="1" i="1" dirty="0" err="1">
                <a:latin typeface="Verdana"/>
                <a:cs typeface="Verdana"/>
              </a:rPr>
              <a:t>pectoralis</a:t>
            </a:r>
            <a:r>
              <a:rPr lang="en-GB" sz="1200" b="1" i="1" dirty="0">
                <a:latin typeface="Verdana"/>
                <a:cs typeface="Verdana"/>
              </a:rPr>
              <a:t>)</a:t>
            </a:r>
            <a:endParaRPr lang="en-US" sz="1200" dirty="0">
              <a:latin typeface="Verdana"/>
              <a:cs typeface="Verdana"/>
            </a:endParaRPr>
          </a:p>
          <a:p>
            <a:pPr marL="628650" lvl="1" indent="-171450" algn="l">
              <a:buFontTx/>
              <a:buChar char="•"/>
            </a:pPr>
            <a:r>
              <a:rPr lang="en-GB" sz="1000" dirty="0">
                <a:latin typeface="Verdana"/>
                <a:cs typeface="Verdana"/>
              </a:rPr>
              <a:t>Lie on your stomach. Place your hands diagonally. (Additionally you can put you on your knees)</a:t>
            </a:r>
            <a:endParaRPr lang="en-US" sz="1000" dirty="0">
              <a:latin typeface="Verdana"/>
              <a:cs typeface="Verdana"/>
            </a:endParaRPr>
          </a:p>
          <a:p>
            <a:pPr marL="628650" lvl="1" indent="-171450" algn="l">
              <a:buFontTx/>
              <a:buChar char="•"/>
            </a:pPr>
            <a:r>
              <a:rPr lang="en-GB" sz="1000" dirty="0">
                <a:latin typeface="Verdana"/>
                <a:cs typeface="Verdana"/>
              </a:rPr>
              <a:t>Exercise: Push your body up and perform push-ups. </a:t>
            </a:r>
            <a:endParaRPr lang="en-US" sz="1000" dirty="0">
              <a:latin typeface="Verdana"/>
              <a:cs typeface="Verdana"/>
            </a:endParaRPr>
          </a:p>
          <a:p>
            <a:pPr marL="628650" lvl="1" indent="-171450" algn="l">
              <a:buFontTx/>
              <a:buChar char="•"/>
            </a:pPr>
            <a:r>
              <a:rPr lang="en-GB" sz="1000" dirty="0">
                <a:latin typeface="Verdana"/>
                <a:cs typeface="Verdana"/>
              </a:rPr>
              <a:t>The body should be completely straight. Noise to the ground. </a:t>
            </a:r>
            <a:endParaRPr lang="en-US" sz="1000" dirty="0">
              <a:latin typeface="Verdana"/>
              <a:cs typeface="Verdana"/>
            </a:endParaRPr>
          </a:p>
          <a:p>
            <a:pPr marL="628650" lvl="1" indent="-171450" algn="l">
              <a:buFontTx/>
              <a:buChar char="•"/>
            </a:pPr>
            <a:r>
              <a:rPr lang="en-GB" sz="1000" b="1" dirty="0">
                <a:solidFill>
                  <a:srgbClr val="3A19FF"/>
                </a:solidFill>
                <a:latin typeface="Verdana"/>
                <a:cs typeface="Verdana"/>
              </a:rPr>
              <a:t>2 x 20 reps </a:t>
            </a:r>
            <a:r>
              <a:rPr lang="en-GB" sz="1000" b="1" dirty="0">
                <a:latin typeface="Verdana"/>
                <a:cs typeface="Verdana"/>
              </a:rPr>
              <a:t>(each side)</a:t>
            </a:r>
            <a:endParaRPr lang="en-US" sz="1000" dirty="0">
              <a:latin typeface="Verdana"/>
              <a:cs typeface="Verdana"/>
            </a:endParaRPr>
          </a:p>
          <a:p>
            <a:pPr marL="171450" lvl="0" indent="-171450" algn="l">
              <a:buFontTx/>
              <a:buChar char="•"/>
            </a:pPr>
            <a:r>
              <a:rPr lang="en-GB" sz="1200" b="1" i="1" dirty="0">
                <a:latin typeface="Verdana"/>
                <a:cs typeface="Verdana"/>
              </a:rPr>
              <a:t>Sit-ups on Swiss ball (m. </a:t>
            </a:r>
            <a:r>
              <a:rPr lang="en-GB" sz="1200" b="1" i="1" dirty="0" err="1">
                <a:latin typeface="Verdana"/>
                <a:cs typeface="Verdana"/>
              </a:rPr>
              <a:t>abdominis</a:t>
            </a:r>
            <a:r>
              <a:rPr lang="en-GB" sz="1200" b="1" i="1" dirty="0">
                <a:latin typeface="Verdana"/>
                <a:cs typeface="Verdana"/>
              </a:rPr>
              <a:t>)</a:t>
            </a:r>
            <a:endParaRPr lang="en-US" sz="1200" dirty="0">
              <a:latin typeface="Verdana"/>
              <a:cs typeface="Verdana"/>
            </a:endParaRPr>
          </a:p>
          <a:p>
            <a:pPr marL="628650" lvl="1" indent="-171450" algn="l">
              <a:buFontTx/>
              <a:buChar char="•"/>
            </a:pPr>
            <a:r>
              <a:rPr lang="en-GB" sz="1000" dirty="0">
                <a:latin typeface="Verdana"/>
                <a:cs typeface="Verdana"/>
              </a:rPr>
              <a:t>Lie on your back on the ball. Place your hands in your neck.</a:t>
            </a:r>
            <a:endParaRPr lang="en-US" sz="1000" dirty="0">
              <a:latin typeface="Verdana"/>
              <a:cs typeface="Verdana"/>
            </a:endParaRPr>
          </a:p>
          <a:p>
            <a:pPr marL="628650" lvl="1" indent="-171450" algn="l">
              <a:buFontTx/>
              <a:buChar char="•"/>
            </a:pPr>
            <a:r>
              <a:rPr lang="en-GB" sz="1000" dirty="0">
                <a:latin typeface="Verdana"/>
                <a:cs typeface="Verdana"/>
              </a:rPr>
              <a:t>Exercise: bring your upper body slowly up and down.</a:t>
            </a:r>
            <a:endParaRPr lang="en-US" sz="1000" dirty="0">
              <a:latin typeface="Verdana"/>
              <a:cs typeface="Verdana"/>
            </a:endParaRPr>
          </a:p>
          <a:p>
            <a:pPr marL="628650" lvl="1" indent="-171450" algn="l">
              <a:buFontTx/>
              <a:buChar char="•"/>
            </a:pPr>
            <a:r>
              <a:rPr lang="en-GB" sz="1000" dirty="0">
                <a:latin typeface="Verdana"/>
                <a:cs typeface="Verdana"/>
              </a:rPr>
              <a:t>Keep looking upwards!</a:t>
            </a:r>
            <a:endParaRPr lang="en-US" sz="1000" dirty="0">
              <a:latin typeface="Verdana"/>
              <a:cs typeface="Verdana"/>
            </a:endParaRPr>
          </a:p>
          <a:p>
            <a:pPr marL="628650" lvl="1" indent="-171450" algn="l">
              <a:buFontTx/>
              <a:buChar char="•"/>
            </a:pPr>
            <a:r>
              <a:rPr lang="en-GB" sz="1000" b="1" dirty="0">
                <a:solidFill>
                  <a:srgbClr val="3A19FF"/>
                </a:solidFill>
                <a:latin typeface="Verdana"/>
                <a:cs typeface="Verdana"/>
              </a:rPr>
              <a:t>2 x 20 reps </a:t>
            </a:r>
            <a:endParaRPr lang="en-US" sz="1000" dirty="0">
              <a:solidFill>
                <a:srgbClr val="3A19FF"/>
              </a:solidFill>
              <a:latin typeface="Verdana"/>
              <a:cs typeface="Verdana"/>
            </a:endParaRPr>
          </a:p>
          <a:p>
            <a:pPr algn="l"/>
            <a:r>
              <a:rPr lang="en-GB" sz="1200" dirty="0">
                <a:latin typeface="Verdana"/>
                <a:cs typeface="Verdana"/>
              </a:rPr>
              <a:t> </a:t>
            </a:r>
            <a:r>
              <a:rPr lang="en-GB" sz="1200" b="1" dirty="0">
                <a:solidFill>
                  <a:srgbClr val="FF0000"/>
                </a:solidFill>
                <a:latin typeface="Verdana"/>
                <a:cs typeface="Verdana"/>
              </a:rPr>
              <a:t>NOTE: increase every week with 1 set more (week 1= 2 sets; week 2 = 3 sets; …)</a:t>
            </a:r>
            <a:endParaRPr lang="en-US" sz="1200" b="1" dirty="0">
              <a:solidFill>
                <a:srgbClr val="FF0000"/>
              </a:solidFill>
              <a:latin typeface="Verdana"/>
              <a:cs typeface="Verdana"/>
            </a:endParaRPr>
          </a:p>
          <a:p>
            <a:pPr algn="l" eaLnBrk="1" hangingPunct="1">
              <a:lnSpc>
                <a:spcPct val="120000"/>
              </a:lnSpc>
            </a:pPr>
            <a:endParaRPr lang="en-US" sz="1200" dirty="0">
              <a:latin typeface="Verdana"/>
              <a:cs typeface="Verdana"/>
            </a:endParaRPr>
          </a:p>
          <a:p>
            <a:pPr algn="l" eaLnBrk="1" hangingPunct="1">
              <a:lnSpc>
                <a:spcPct val="120000"/>
              </a:lnSpc>
            </a:pPr>
            <a:endParaRPr lang="en-US" sz="1200" dirty="0">
              <a:latin typeface="Verdana"/>
              <a:cs typeface="Verdana"/>
            </a:endParaRPr>
          </a:p>
          <a:p>
            <a:pPr algn="l" eaLnBrk="1" hangingPunct="1">
              <a:lnSpc>
                <a:spcPct val="120000"/>
              </a:lnSpc>
            </a:pPr>
            <a:r>
              <a:rPr lang="en-US" sz="1200" dirty="0">
                <a:latin typeface="Verdana"/>
                <a:cs typeface="Verdana"/>
              </a:rPr>
              <a:t>.</a:t>
            </a:r>
          </a:p>
        </p:txBody>
      </p:sp>
      <p:grpSp>
        <p:nvGrpSpPr>
          <p:cNvPr id="3" name="Group 43"/>
          <p:cNvGrpSpPr>
            <a:grpSpLocks/>
          </p:cNvGrpSpPr>
          <p:nvPr/>
        </p:nvGrpSpPr>
        <p:grpSpPr bwMode="auto">
          <a:xfrm>
            <a:off x="6781800" y="4057650"/>
            <a:ext cx="1981200" cy="228600"/>
            <a:chOff x="4320" y="2592"/>
            <a:chExt cx="1248" cy="144"/>
          </a:xfrm>
        </p:grpSpPr>
        <p:sp>
          <p:nvSpPr>
            <p:cNvPr id="22550" name="Line 44"/>
            <p:cNvSpPr>
              <a:spLocks noChangeShapeType="1"/>
            </p:cNvSpPr>
            <p:nvPr/>
          </p:nvSpPr>
          <p:spPr bwMode="auto">
            <a:xfrm>
              <a:off x="4320" y="2736"/>
              <a:ext cx="1248" cy="0"/>
            </a:xfrm>
            <a:prstGeom prst="line">
              <a:avLst/>
            </a:prstGeom>
            <a:noFill/>
            <a:ln w="9525">
              <a:solidFill>
                <a:schemeClr val="bg1"/>
              </a:solidFill>
              <a:round/>
              <a:headEnd/>
              <a:tailEnd/>
            </a:ln>
          </p:spPr>
          <p:txBody>
            <a:bodyPr wrap="none" anchor="ctr"/>
            <a:lstStyle/>
            <a:p>
              <a:endParaRPr lang="nl-BE"/>
            </a:p>
          </p:txBody>
        </p:sp>
        <p:sp>
          <p:nvSpPr>
            <p:cNvPr id="22551" name="Line 45"/>
            <p:cNvSpPr>
              <a:spLocks noChangeShapeType="1"/>
            </p:cNvSpPr>
            <p:nvPr/>
          </p:nvSpPr>
          <p:spPr bwMode="auto">
            <a:xfrm>
              <a:off x="4320" y="2592"/>
              <a:ext cx="1248" cy="0"/>
            </a:xfrm>
            <a:prstGeom prst="line">
              <a:avLst/>
            </a:prstGeom>
            <a:noFill/>
            <a:ln w="9525">
              <a:solidFill>
                <a:schemeClr val="bg1"/>
              </a:solidFill>
              <a:round/>
              <a:headEnd/>
              <a:tailEnd/>
            </a:ln>
          </p:spPr>
          <p:txBody>
            <a:bodyPr wrap="none" anchor="ctr"/>
            <a:lstStyle/>
            <a:p>
              <a:endParaRPr lang="nl-BE"/>
            </a:p>
          </p:txBody>
        </p:sp>
      </p:grpSp>
      <p:grpSp>
        <p:nvGrpSpPr>
          <p:cNvPr id="4" name="Group 46"/>
          <p:cNvGrpSpPr>
            <a:grpSpLocks/>
          </p:cNvGrpSpPr>
          <p:nvPr/>
        </p:nvGrpSpPr>
        <p:grpSpPr bwMode="auto">
          <a:xfrm>
            <a:off x="6781800" y="2192288"/>
            <a:ext cx="1981200" cy="228600"/>
            <a:chOff x="4320" y="2592"/>
            <a:chExt cx="1248" cy="144"/>
          </a:xfrm>
        </p:grpSpPr>
        <p:sp>
          <p:nvSpPr>
            <p:cNvPr id="22548" name="Line 47"/>
            <p:cNvSpPr>
              <a:spLocks noChangeShapeType="1"/>
            </p:cNvSpPr>
            <p:nvPr/>
          </p:nvSpPr>
          <p:spPr bwMode="auto">
            <a:xfrm>
              <a:off x="4320" y="2736"/>
              <a:ext cx="1248" cy="0"/>
            </a:xfrm>
            <a:prstGeom prst="line">
              <a:avLst/>
            </a:prstGeom>
            <a:noFill/>
            <a:ln w="9525">
              <a:solidFill>
                <a:schemeClr val="bg1"/>
              </a:solidFill>
              <a:round/>
              <a:headEnd/>
              <a:tailEnd/>
            </a:ln>
          </p:spPr>
          <p:txBody>
            <a:bodyPr wrap="none" anchor="ctr"/>
            <a:lstStyle/>
            <a:p>
              <a:endParaRPr lang="nl-BE"/>
            </a:p>
          </p:txBody>
        </p:sp>
        <p:sp>
          <p:nvSpPr>
            <p:cNvPr id="22549" name="Line 48"/>
            <p:cNvSpPr>
              <a:spLocks noChangeShapeType="1"/>
            </p:cNvSpPr>
            <p:nvPr/>
          </p:nvSpPr>
          <p:spPr bwMode="auto">
            <a:xfrm>
              <a:off x="4320" y="2592"/>
              <a:ext cx="1248" cy="0"/>
            </a:xfrm>
            <a:prstGeom prst="line">
              <a:avLst/>
            </a:prstGeom>
            <a:noFill/>
            <a:ln w="9525">
              <a:solidFill>
                <a:schemeClr val="bg1"/>
              </a:solidFill>
              <a:round/>
              <a:headEnd/>
              <a:tailEnd/>
            </a:ln>
          </p:spPr>
          <p:txBody>
            <a:bodyPr wrap="none" anchor="ctr"/>
            <a:lstStyle/>
            <a:p>
              <a:endParaRPr lang="nl-BE"/>
            </a:p>
          </p:txBody>
        </p:sp>
      </p:grpSp>
      <p:sp>
        <p:nvSpPr>
          <p:cNvPr id="22542" name="Rectangle 49"/>
          <p:cNvSpPr>
            <a:spLocks noChangeArrowheads="1"/>
          </p:cNvSpPr>
          <p:nvPr/>
        </p:nvSpPr>
        <p:spPr bwMode="auto">
          <a:xfrm>
            <a:off x="6781800" y="663525"/>
            <a:ext cx="2209800" cy="274638"/>
          </a:xfrm>
          <a:prstGeom prst="rect">
            <a:avLst/>
          </a:prstGeom>
          <a:noFill/>
          <a:ln w="9525">
            <a:noFill/>
            <a:miter lim="800000"/>
            <a:headEnd/>
            <a:tailEnd/>
          </a:ln>
        </p:spPr>
        <p:txBody>
          <a:bodyPr>
            <a:spAutoFit/>
          </a:bodyPr>
          <a:lstStyle/>
          <a:p>
            <a:pPr algn="ctr"/>
            <a:r>
              <a:rPr lang="en-US" b="1" dirty="0">
                <a:solidFill>
                  <a:schemeClr val="bg1"/>
                </a:solidFill>
                <a:latin typeface="Verdana" pitchFamily="84" charset="0"/>
              </a:rPr>
              <a:t>1 set of 30 min</a:t>
            </a:r>
          </a:p>
        </p:txBody>
      </p:sp>
      <p:pic>
        <p:nvPicPr>
          <p:cNvPr id="5" name="Afbeelding 4" descr="Screen Shot 2017-12-31 at 17.52.3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8094" y="674613"/>
            <a:ext cx="2331528" cy="1584176"/>
          </a:xfrm>
          <a:prstGeom prst="rect">
            <a:avLst/>
          </a:prstGeom>
        </p:spPr>
      </p:pic>
      <p:pic>
        <p:nvPicPr>
          <p:cNvPr id="6" name="Afbeelding 5" descr="Screen Shot 2017-12-31 at 17.53.1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674613"/>
            <a:ext cx="2619254" cy="1584176"/>
          </a:xfrm>
          <a:prstGeom prst="rect">
            <a:avLst/>
          </a:prstGeom>
        </p:spPr>
      </p:pic>
      <p:pic>
        <p:nvPicPr>
          <p:cNvPr id="8" name="Afbeelding 7" descr="Screen Shot 2017-12-31 at 17.57.49.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4328" y="674613"/>
            <a:ext cx="1152128" cy="1601145"/>
          </a:xfrm>
          <a:prstGeom prst="rect">
            <a:avLst/>
          </a:prstGeom>
        </p:spPr>
      </p:pic>
      <p:pic>
        <p:nvPicPr>
          <p:cNvPr id="7" name="Afbeelding 6" descr="Screen Shot 2017-12-31 at 17.56.26.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80112" y="674613"/>
            <a:ext cx="1824360" cy="1565248"/>
          </a:xfrm>
          <a:prstGeom prst="rect">
            <a:avLst/>
          </a:prstGeom>
        </p:spPr>
      </p:pic>
    </p:spTree>
    <p:extLst>
      <p:ext uri="{BB962C8B-B14F-4D97-AF65-F5344CB8AC3E}">
        <p14:creationId xmlns:p14="http://schemas.microsoft.com/office/powerpoint/2010/main" val="4519837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Screen Shot 2018-01-01 at 11.47.58.png"/>
          <p:cNvPicPr>
            <a:picLocks noChangeAspect="1"/>
          </p:cNvPicPr>
          <p:nvPr/>
        </p:nvPicPr>
        <p:blipFill>
          <a:blip r:embed="rId2">
            <a:alphaModFix amt="46000"/>
            <a:extLst>
              <a:ext uri="{28A0092B-C50C-407E-A947-70E740481C1C}">
                <a14:useLocalDpi xmlns:a14="http://schemas.microsoft.com/office/drawing/2010/main" val="0"/>
              </a:ext>
            </a:extLst>
          </a:blip>
          <a:stretch>
            <a:fillRect/>
          </a:stretch>
        </p:blipFill>
        <p:spPr>
          <a:xfrm>
            <a:off x="4144" y="764704"/>
            <a:ext cx="9139855" cy="6181055"/>
          </a:xfrm>
          <a:prstGeom prst="rect">
            <a:avLst/>
          </a:prstGeom>
        </p:spPr>
      </p:pic>
      <p:sp>
        <p:nvSpPr>
          <p:cNvPr id="4099" name="Content Placeholder 2"/>
          <p:cNvSpPr>
            <a:spLocks noGrp="1"/>
          </p:cNvSpPr>
          <p:nvPr>
            <p:ph idx="1"/>
          </p:nvPr>
        </p:nvSpPr>
        <p:spPr>
          <a:xfrm>
            <a:off x="250825" y="1339850"/>
            <a:ext cx="8642350" cy="5257800"/>
          </a:xfrm>
        </p:spPr>
        <p:txBody>
          <a:bodyPr/>
          <a:lstStyle/>
          <a:p>
            <a:pPr lvl="0"/>
            <a:r>
              <a:rPr lang="en-GB" dirty="0">
                <a:solidFill>
                  <a:schemeClr val="bg1"/>
                </a:solidFill>
              </a:rPr>
              <a:t>Moment of rest or …</a:t>
            </a:r>
            <a:endParaRPr lang="en-US" dirty="0">
              <a:solidFill>
                <a:schemeClr val="bg1"/>
              </a:solidFill>
            </a:endParaRPr>
          </a:p>
          <a:p>
            <a:pPr lvl="0"/>
            <a:r>
              <a:rPr lang="en-GB" dirty="0">
                <a:solidFill>
                  <a:schemeClr val="bg1"/>
                </a:solidFill>
              </a:rPr>
              <a:t>No game can also be a moment of training some weaknesses you might have: strength, agility, starting speed, injury prevention, …</a:t>
            </a:r>
            <a:endParaRPr lang="en-US" dirty="0">
              <a:solidFill>
                <a:schemeClr val="bg1"/>
              </a:solidFill>
            </a:endParaRPr>
          </a:p>
          <a:p>
            <a:pPr lvl="0"/>
            <a:r>
              <a:rPr lang="en-GB" dirty="0">
                <a:solidFill>
                  <a:schemeClr val="bg1"/>
                </a:solidFill>
              </a:rPr>
              <a:t>Alternatively, </a:t>
            </a:r>
            <a:endParaRPr lang="en-US" dirty="0">
              <a:solidFill>
                <a:schemeClr val="bg1"/>
              </a:solidFill>
            </a:endParaRPr>
          </a:p>
          <a:p>
            <a:pPr lvl="0"/>
            <a:r>
              <a:rPr lang="en-GB" dirty="0">
                <a:solidFill>
                  <a:schemeClr val="bg1"/>
                </a:solidFill>
              </a:rPr>
              <a:t>Referees can also practice other intermittent sports they are familiar with (e.g., badminton, tennis, squash, or playing 5-aside soccer) to improve speed and agility.</a:t>
            </a:r>
            <a:endParaRPr lang="en-US" dirty="0">
              <a:solidFill>
                <a:schemeClr val="bg1"/>
              </a:solidFill>
            </a:endParaRPr>
          </a:p>
          <a:p>
            <a:pPr lvl="0"/>
            <a:r>
              <a:rPr lang="en-GB" dirty="0">
                <a:solidFill>
                  <a:schemeClr val="bg1"/>
                </a:solidFill>
              </a:rPr>
              <a:t>To improve aerobic endurance race biking or mountain biking are also nice possibilities. </a:t>
            </a:r>
            <a:endParaRPr lang="en-US" dirty="0">
              <a:solidFill>
                <a:schemeClr val="bg1"/>
              </a:solidFill>
            </a:endParaRPr>
          </a:p>
          <a:p>
            <a:pPr lvl="0"/>
            <a:r>
              <a:rPr lang="en-GB" dirty="0">
                <a:solidFill>
                  <a:schemeClr val="bg1"/>
                </a:solidFill>
              </a:rPr>
              <a:t>In general different activities are possible to benefit from complementary mental and physical stimulation.</a:t>
            </a:r>
            <a:endParaRPr lang="en-US" dirty="0">
              <a:solidFill>
                <a:schemeClr val="bg1"/>
              </a:solidFill>
            </a:endParaRPr>
          </a:p>
          <a:p>
            <a:pPr marL="457200" indent="-457200">
              <a:buFontTx/>
              <a:buChar char="•"/>
            </a:pPr>
            <a:endParaRPr kumimoji="1" lang="en-GB" altLang="ja-JP" dirty="0">
              <a:solidFill>
                <a:schemeClr val="bg1"/>
              </a:solidFill>
              <a:latin typeface="Arial" pitchFamily="34" charset="0"/>
              <a:ea typeface="ＭＳ Ｐゴシック" pitchFamily="34" charset="-128"/>
              <a:cs typeface="Arial" pitchFamily="34" charset="0"/>
            </a:endParaRPr>
          </a:p>
        </p:txBody>
      </p:sp>
      <p:sp>
        <p:nvSpPr>
          <p:cNvPr id="5" name="Text Box 41"/>
          <p:cNvSpPr txBox="1">
            <a:spLocks noChangeArrowheads="1"/>
          </p:cNvSpPr>
          <p:nvPr/>
        </p:nvSpPr>
        <p:spPr bwMode="auto">
          <a:xfrm>
            <a:off x="142875" y="136525"/>
            <a:ext cx="8839200" cy="366713"/>
          </a:xfrm>
          <a:prstGeom prst="rect">
            <a:avLst/>
          </a:prstGeom>
          <a:noFill/>
          <a:ln w="9525">
            <a:noFill/>
            <a:miter lim="800000"/>
            <a:headEnd/>
            <a:tailEnd/>
          </a:ln>
        </p:spPr>
        <p:txBody>
          <a:bodyPr>
            <a:spAutoFit/>
          </a:bodyPr>
          <a:lstStyle/>
          <a:p>
            <a:r>
              <a:rPr lang="en-US" b="1" dirty="0">
                <a:latin typeface="Verdana" pitchFamily="84" charset="0"/>
              </a:rPr>
              <a:t>	</a:t>
            </a:r>
            <a:r>
              <a:rPr lang="en-US" sz="1800" b="1" dirty="0">
                <a:latin typeface="Verdana" pitchFamily="84" charset="0"/>
              </a:rPr>
              <a:t>Sunday: Alternative … (weekend without game) </a:t>
            </a:r>
          </a:p>
        </p:txBody>
      </p:sp>
    </p:spTree>
    <p:extLst>
      <p:ext uri="{BB962C8B-B14F-4D97-AF65-F5344CB8AC3E}">
        <p14:creationId xmlns:p14="http://schemas.microsoft.com/office/powerpoint/2010/main" val="41245604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BCC574E5-598D-4C19-A93D-1F2ADF65AC13}" type="slidenum">
              <a:rPr lang="en-GB" smtClean="0"/>
              <a:pPr/>
              <a:t>17</a:t>
            </a:fld>
            <a:endParaRPr lang="en-GB"/>
          </a:p>
        </p:txBody>
      </p:sp>
      <p:sp>
        <p:nvSpPr>
          <p:cNvPr id="7" name="Footer Placeholder 13"/>
          <p:cNvSpPr>
            <a:spLocks noGrp="1"/>
          </p:cNvSpPr>
          <p:nvPr>
            <p:ph type="ftr" sz="quarter" idx="14"/>
          </p:nvPr>
        </p:nvSpPr>
        <p:spPr>
          <a:xfrm>
            <a:off x="576263" y="6573838"/>
            <a:ext cx="7883525" cy="179387"/>
          </a:xfrm>
        </p:spPr>
        <p:txBody>
          <a:bodyPr/>
          <a:lstStyle/>
          <a:p>
            <a:r>
              <a:rPr lang="en-GB" dirty="0"/>
              <a:t>FIFA Women Referees Fitness Programme</a:t>
            </a:r>
          </a:p>
        </p:txBody>
      </p:sp>
      <p:sp>
        <p:nvSpPr>
          <p:cNvPr id="9" name="Rectangle 4"/>
          <p:cNvSpPr txBox="1">
            <a:spLocks noChangeArrowheads="1"/>
          </p:cNvSpPr>
          <p:nvPr/>
        </p:nvSpPr>
        <p:spPr>
          <a:xfrm>
            <a:off x="6012160" y="2358596"/>
            <a:ext cx="3131840" cy="3878715"/>
          </a:xfrm>
          <a:prstGeom prst="rect">
            <a:avLst/>
          </a:prstGeom>
        </p:spPr>
        <p:txBody>
          <a:bodyPr vert="horz" lIns="0" tIns="0" rIns="0" bIns="0" rtlCol="0" anchor="ctr" anchorCtr="0">
            <a:noAutofit/>
          </a:bodyPr>
          <a:lstStyle>
            <a:lvl1pPr algn="l" defTabSz="914400" rtl="0" eaLnBrk="1" latinLnBrk="0" hangingPunct="1">
              <a:lnSpc>
                <a:spcPts val="3200"/>
              </a:lnSpc>
              <a:spcBef>
                <a:spcPct val="0"/>
              </a:spcBef>
              <a:buNone/>
              <a:defRPr sz="3200" b="1" kern="1200" baseline="0">
                <a:solidFill>
                  <a:schemeClr val="bg1"/>
                </a:solidFill>
                <a:latin typeface="+mj-lt"/>
                <a:ea typeface="+mj-ea"/>
                <a:cs typeface="+mj-cs"/>
              </a:defRPr>
            </a:lvl1pPr>
          </a:lstStyle>
          <a:p>
            <a:br>
              <a:rPr lang="en-GB" sz="2400" dirty="0"/>
            </a:br>
            <a:br>
              <a:rPr lang="en-GB" sz="2400" dirty="0"/>
            </a:br>
            <a:r>
              <a:rPr lang="en-GB" sz="3400" i="1" dirty="0"/>
              <a:t>Week 2</a:t>
            </a:r>
            <a:br>
              <a:rPr lang="en-GB" sz="2400" dirty="0"/>
            </a:br>
            <a:br>
              <a:rPr lang="en-GB" sz="2400" dirty="0"/>
            </a:br>
            <a:r>
              <a:rPr lang="en-GB" sz="2400" i="1" dirty="0"/>
              <a:t>Fitness team</a:t>
            </a:r>
            <a:br>
              <a:rPr lang="en-GB" sz="2400" dirty="0"/>
            </a:br>
            <a:br>
              <a:rPr lang="en-GB" sz="2400" dirty="0"/>
            </a:br>
            <a:br>
              <a:rPr lang="en-GB" sz="2400" dirty="0"/>
            </a:br>
            <a:endParaRPr lang="en-GB" sz="2400" dirty="0"/>
          </a:p>
        </p:txBody>
      </p:sp>
      <p:pic>
        <p:nvPicPr>
          <p:cNvPr id="6" name="Picture Placeholder 5" descr="A young girl holding a tennis racquet&#13;&#10;&#13;&#10;Description automatically generated">
            <a:extLst>
              <a:ext uri="{FF2B5EF4-FFF2-40B4-BE49-F238E27FC236}">
                <a16:creationId xmlns:a16="http://schemas.microsoft.com/office/drawing/2014/main" id="{CA202518-F50C-4145-9AC5-DF622CA51938}"/>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7844" b="7844"/>
          <a:stretch>
            <a:fillRect/>
          </a:stretch>
        </p:blipFill>
        <p:spPr/>
      </p:pic>
    </p:spTree>
    <p:extLst>
      <p:ext uri="{BB962C8B-B14F-4D97-AF65-F5344CB8AC3E}">
        <p14:creationId xmlns:p14="http://schemas.microsoft.com/office/powerpoint/2010/main" val="4464873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kumimoji="1" lang="en-GB" altLang="ja-JP" dirty="0">
                <a:latin typeface="Arial" pitchFamily="34" charset="0"/>
                <a:ea typeface="ＭＳ Ｐゴシック" pitchFamily="34" charset="-128"/>
                <a:cs typeface="Arial" pitchFamily="34" charset="0"/>
              </a:rPr>
              <a:t>Week 2</a:t>
            </a:r>
          </a:p>
        </p:txBody>
      </p:sp>
      <p:sp>
        <p:nvSpPr>
          <p:cNvPr id="4099" name="Content Placeholder 2"/>
          <p:cNvSpPr>
            <a:spLocks noGrp="1"/>
          </p:cNvSpPr>
          <p:nvPr>
            <p:ph idx="1"/>
          </p:nvPr>
        </p:nvSpPr>
        <p:spPr/>
        <p:txBody>
          <a:bodyPr/>
          <a:lstStyle/>
          <a:p>
            <a:pPr marL="0" indent="0">
              <a:buNone/>
            </a:pPr>
            <a:r>
              <a:rPr lang="en-GB" dirty="0">
                <a:latin typeface="Verdana"/>
                <a:cs typeface="Verdana"/>
              </a:rPr>
              <a:t>With only a short break the intensity goes up again in the second week.</a:t>
            </a:r>
          </a:p>
          <a:p>
            <a:pPr marL="0" indent="0">
              <a:buNone/>
            </a:pPr>
            <a:endParaRPr kumimoji="1" lang="en-GB" altLang="ja-JP" dirty="0">
              <a:latin typeface="Verdana"/>
              <a:ea typeface="ＭＳ Ｐゴシック" pitchFamily="34" charset="-128"/>
              <a:cs typeface="Verdana"/>
            </a:endParaRPr>
          </a:p>
          <a:p>
            <a:pPr>
              <a:buFontTx/>
              <a:buChar char="•"/>
            </a:pPr>
            <a:r>
              <a:rPr kumimoji="1" lang="en-GB" altLang="ja-JP" sz="1600" dirty="0">
                <a:latin typeface="Verdana"/>
                <a:ea typeface="ＭＳ Ｐゴシック" pitchFamily="34" charset="-128"/>
                <a:cs typeface="Verdana"/>
              </a:rPr>
              <a:t>Monday		Rest</a:t>
            </a:r>
          </a:p>
          <a:p>
            <a:pPr>
              <a:buFontTx/>
              <a:buChar char="•"/>
            </a:pPr>
            <a:r>
              <a:rPr kumimoji="1" lang="en-GB" altLang="ja-JP" sz="1600" dirty="0">
                <a:latin typeface="Verdana"/>
                <a:ea typeface="ＭＳ Ｐゴシック" pitchFamily="34" charset="-128"/>
                <a:cs typeface="Verdana"/>
              </a:rPr>
              <a:t>Tuesday		S / </a:t>
            </a:r>
            <a:r>
              <a:rPr kumimoji="1" lang="en-GB" altLang="ja-JP" sz="1600" dirty="0" err="1">
                <a:latin typeface="Verdana"/>
                <a:ea typeface="ＭＳ Ｐゴシック" pitchFamily="34" charset="-128"/>
                <a:cs typeface="Verdana"/>
              </a:rPr>
              <a:t>Agi&amp;Coo</a:t>
            </a:r>
            <a:r>
              <a:rPr kumimoji="1" lang="en-GB" altLang="ja-JP" sz="1600" dirty="0">
                <a:latin typeface="Verdana"/>
                <a:ea typeface="ＭＳ Ｐゴシック" pitchFamily="34" charset="-128"/>
                <a:cs typeface="Verdana"/>
              </a:rPr>
              <a:t> / MI</a:t>
            </a:r>
          </a:p>
          <a:p>
            <a:pPr lvl="1" indent="-457200">
              <a:buFontTx/>
              <a:buChar char="•"/>
            </a:pPr>
            <a:r>
              <a:rPr kumimoji="1" lang="en-GB" altLang="ja-JP" sz="1400" dirty="0">
                <a:latin typeface="Verdana"/>
                <a:ea typeface="ＭＳ Ｐゴシック" pitchFamily="34" charset="-128"/>
                <a:cs typeface="Verdana"/>
              </a:rPr>
              <a:t>Speed – reactive ex.</a:t>
            </a:r>
          </a:p>
          <a:p>
            <a:pPr lvl="1" indent="-457200">
              <a:buFontTx/>
              <a:buChar char="•"/>
            </a:pPr>
            <a:r>
              <a:rPr kumimoji="1" lang="en-GB" altLang="ja-JP" sz="1400" dirty="0">
                <a:latin typeface="Verdana"/>
                <a:ea typeface="ＭＳ Ｐゴシック" pitchFamily="34" charset="-128"/>
                <a:cs typeface="Verdana"/>
              </a:rPr>
              <a:t>Agility &amp; Coo </a:t>
            </a:r>
            <a:r>
              <a:rPr kumimoji="1" lang="en-GB" altLang="ja-JP" sz="1400" dirty="0" err="1">
                <a:latin typeface="Verdana"/>
                <a:ea typeface="ＭＳ Ｐゴシック" pitchFamily="34" charset="-128"/>
                <a:cs typeface="Verdana"/>
              </a:rPr>
              <a:t>icw</a:t>
            </a:r>
            <a:r>
              <a:rPr kumimoji="1" lang="en-GB" altLang="ja-JP" sz="1400" dirty="0">
                <a:latin typeface="Verdana"/>
                <a:ea typeface="ＭＳ Ｐゴシック" pitchFamily="34" charset="-128"/>
                <a:cs typeface="Verdana"/>
              </a:rPr>
              <a:t> Speed</a:t>
            </a:r>
          </a:p>
          <a:p>
            <a:pPr lvl="1" indent="-457200">
              <a:buFontTx/>
              <a:buChar char="•"/>
            </a:pPr>
            <a:r>
              <a:rPr kumimoji="1" lang="en-GB" altLang="ja-JP" sz="1400" dirty="0">
                <a:latin typeface="Verdana"/>
                <a:ea typeface="ＭＳ Ｐゴシック" pitchFamily="34" charset="-128"/>
                <a:cs typeface="Verdana"/>
              </a:rPr>
              <a:t>MI-endurance run / jogging			total time: 90 min</a:t>
            </a:r>
          </a:p>
          <a:p>
            <a:pPr marL="457200" indent="-457200">
              <a:buFontTx/>
              <a:buChar char="•"/>
            </a:pPr>
            <a:r>
              <a:rPr kumimoji="1" lang="en-GB" altLang="ja-JP" sz="1600" dirty="0">
                <a:latin typeface="Verdana"/>
                <a:ea typeface="ＭＳ Ｐゴシック" pitchFamily="34" charset="-128"/>
                <a:cs typeface="Verdana"/>
              </a:rPr>
              <a:t>Wednesday		Rest</a:t>
            </a:r>
          </a:p>
          <a:p>
            <a:pPr marL="457200" indent="-457200">
              <a:buFontTx/>
              <a:buChar char="•"/>
            </a:pPr>
            <a:r>
              <a:rPr kumimoji="1" lang="en-GB" altLang="ja-JP" sz="1600" dirty="0">
                <a:latin typeface="Verdana"/>
                <a:ea typeface="ＭＳ Ｐゴシック" pitchFamily="34" charset="-128"/>
                <a:cs typeface="Verdana"/>
              </a:rPr>
              <a:t>Thursday		Strength / S / HI</a:t>
            </a:r>
          </a:p>
          <a:p>
            <a:pPr lvl="1" indent="-457200">
              <a:buFontTx/>
              <a:buChar char="•"/>
            </a:pPr>
            <a:r>
              <a:rPr kumimoji="1" lang="en-GB" altLang="ja-JP" sz="1400" dirty="0">
                <a:latin typeface="Verdana"/>
                <a:ea typeface="ＭＳ Ｐゴシック" pitchFamily="34" charset="-128"/>
                <a:cs typeface="Verdana"/>
              </a:rPr>
              <a:t>Strength</a:t>
            </a:r>
          </a:p>
          <a:p>
            <a:pPr lvl="1" indent="-457200">
              <a:buFontTx/>
              <a:buChar char="•"/>
            </a:pPr>
            <a:r>
              <a:rPr kumimoji="1" lang="en-GB" altLang="ja-JP" sz="1400" dirty="0">
                <a:latin typeface="Verdana"/>
                <a:ea typeface="ＭＳ Ｐゴシック" pitchFamily="34" charset="-128"/>
                <a:cs typeface="Verdana"/>
              </a:rPr>
              <a:t>Extra Speed!</a:t>
            </a:r>
          </a:p>
          <a:p>
            <a:pPr lvl="1" indent="-457200">
              <a:buFontTx/>
              <a:buChar char="•"/>
            </a:pPr>
            <a:r>
              <a:rPr kumimoji="1" lang="en-GB" altLang="ja-JP" sz="1400" dirty="0">
                <a:latin typeface="Verdana"/>
                <a:ea typeface="ＭＳ Ｐゴシック" pitchFamily="34" charset="-128"/>
                <a:cs typeface="Verdana"/>
              </a:rPr>
              <a:t>HI-endurance run 				total time: 90 min</a:t>
            </a:r>
          </a:p>
          <a:p>
            <a:pPr marL="457200" indent="-457200">
              <a:buFontTx/>
              <a:buChar char="•"/>
            </a:pPr>
            <a:r>
              <a:rPr kumimoji="1" lang="en-GB" altLang="ja-JP" sz="1600" dirty="0">
                <a:latin typeface="Verdana"/>
                <a:ea typeface="ＭＳ Ｐゴシック" pitchFamily="34" charset="-128"/>
                <a:cs typeface="Verdana"/>
              </a:rPr>
              <a:t>Friday		S</a:t>
            </a:r>
          </a:p>
          <a:p>
            <a:pPr lvl="1" indent="-457200">
              <a:buFontTx/>
              <a:buChar char="•"/>
            </a:pPr>
            <a:r>
              <a:rPr kumimoji="1" lang="en-GB" altLang="ja-JP" sz="1400" dirty="0">
                <a:latin typeface="Verdana"/>
                <a:ea typeface="ＭＳ Ｐゴシック" pitchFamily="34" charset="-128"/>
                <a:cs typeface="Verdana"/>
              </a:rPr>
              <a:t>Speed work in preparation for the game		total time: 60 min</a:t>
            </a:r>
          </a:p>
          <a:p>
            <a:pPr marL="457200" indent="-457200">
              <a:buFontTx/>
              <a:buChar char="•"/>
            </a:pPr>
            <a:r>
              <a:rPr kumimoji="1" lang="en-GB" altLang="ja-JP" sz="1600" dirty="0">
                <a:latin typeface="Verdana"/>
                <a:ea typeface="ＭＳ Ｐゴシック" pitchFamily="34" charset="-128"/>
                <a:cs typeface="Verdana"/>
              </a:rPr>
              <a:t>Saturday		GAME</a:t>
            </a:r>
            <a:r>
              <a:rPr kumimoji="1" lang="en-GB" altLang="ja-JP" sz="1400" dirty="0">
                <a:latin typeface="Verdana"/>
                <a:ea typeface="ＭＳ Ｐゴシック" pitchFamily="34" charset="-128"/>
                <a:cs typeface="Verdana"/>
              </a:rPr>
              <a:t>	</a:t>
            </a:r>
            <a:r>
              <a:rPr kumimoji="1" lang="en-GB" altLang="ja-JP" sz="1600" dirty="0">
                <a:latin typeface="Verdana"/>
                <a:ea typeface="ＭＳ Ｐゴシック" pitchFamily="34" charset="-128"/>
                <a:cs typeface="Verdana"/>
              </a:rPr>
              <a:t>		</a:t>
            </a:r>
          </a:p>
          <a:p>
            <a:pPr marL="457200" indent="-457200">
              <a:buFontTx/>
              <a:buChar char="•"/>
            </a:pPr>
            <a:r>
              <a:rPr kumimoji="1" lang="en-GB" altLang="ja-JP" sz="1600" dirty="0">
                <a:latin typeface="Verdana"/>
                <a:ea typeface="ＭＳ Ｐゴシック" pitchFamily="34" charset="-128"/>
                <a:cs typeface="Verdana"/>
              </a:rPr>
              <a:t>Sunday		AR</a:t>
            </a:r>
          </a:p>
          <a:p>
            <a:pPr lvl="1" indent="-457200">
              <a:buFontTx/>
              <a:buChar char="•"/>
            </a:pPr>
            <a:r>
              <a:rPr kumimoji="1" lang="en-GB" altLang="ja-JP" sz="1400" dirty="0">
                <a:latin typeface="Verdana"/>
                <a:ea typeface="ＭＳ Ｐゴシック" pitchFamily="34" charset="-128"/>
                <a:cs typeface="Verdana"/>
              </a:rPr>
              <a:t>Active recovery				total time: 60 min</a:t>
            </a:r>
          </a:p>
          <a:p>
            <a:pPr lvl="1" indent="-457200">
              <a:buFontTx/>
              <a:buChar char="•"/>
            </a:pPr>
            <a:endParaRPr kumimoji="1" lang="en-GB" altLang="ja-JP" dirty="0">
              <a:latin typeface="Verdana"/>
              <a:ea typeface="ＭＳ Ｐゴシック" pitchFamily="34" charset="-128"/>
              <a:cs typeface="Verdana"/>
            </a:endParaRPr>
          </a:p>
          <a:p>
            <a:pPr marL="457200" indent="-457200">
              <a:buFontTx/>
              <a:buChar char="•"/>
            </a:pPr>
            <a:endParaRPr kumimoji="1" lang="en-GB" altLang="ja-JP" dirty="0">
              <a:solidFill>
                <a:srgbClr val="2A4BEE"/>
              </a:solidFill>
              <a:latin typeface="Verdana"/>
              <a:ea typeface="ＭＳ Ｐゴシック" pitchFamily="34" charset="-128"/>
              <a:cs typeface="Verdana"/>
            </a:endParaRPr>
          </a:p>
          <a:p>
            <a:pPr marL="457200" indent="-457200">
              <a:buFontTx/>
              <a:buChar char="•"/>
            </a:pPr>
            <a:endParaRPr kumimoji="1" lang="en-GB" altLang="ja-JP" dirty="0">
              <a:solidFill>
                <a:srgbClr val="2A4BEE"/>
              </a:solidFill>
              <a:latin typeface="Verdana"/>
              <a:ea typeface="ＭＳ Ｐゴシック" pitchFamily="34" charset="-128"/>
              <a:cs typeface="Verdana"/>
            </a:endParaRPr>
          </a:p>
        </p:txBody>
      </p:sp>
    </p:spTree>
    <p:extLst>
      <p:ext uri="{BB962C8B-B14F-4D97-AF65-F5344CB8AC3E}">
        <p14:creationId xmlns:p14="http://schemas.microsoft.com/office/powerpoint/2010/main" val="19764885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1"/>
          <p:cNvSpPr txBox="1">
            <a:spLocks noChangeArrowheads="1"/>
          </p:cNvSpPr>
          <p:nvPr/>
        </p:nvSpPr>
        <p:spPr bwMode="auto">
          <a:xfrm>
            <a:off x="179512" y="136525"/>
            <a:ext cx="8784976" cy="366713"/>
          </a:xfrm>
          <a:prstGeom prst="rect">
            <a:avLst/>
          </a:prstGeom>
          <a:noFill/>
          <a:ln w="9525">
            <a:noFill/>
            <a:miter lim="800000"/>
            <a:headEnd/>
            <a:tailEnd/>
          </a:ln>
        </p:spPr>
        <p:txBody>
          <a:bodyPr wrap="square">
            <a:spAutoFit/>
          </a:bodyPr>
          <a:lstStyle/>
          <a:p>
            <a:r>
              <a:rPr lang="en-US" sz="1800" b="1" dirty="0">
                <a:latin typeface="Verdana" pitchFamily="84" charset="0"/>
              </a:rPr>
              <a:t>	Monday: REST day</a:t>
            </a:r>
          </a:p>
        </p:txBody>
      </p:sp>
      <p:sp>
        <p:nvSpPr>
          <p:cNvPr id="4" name="Content Placeholder 3">
            <a:extLst>
              <a:ext uri="{FF2B5EF4-FFF2-40B4-BE49-F238E27FC236}">
                <a16:creationId xmlns:a16="http://schemas.microsoft.com/office/drawing/2014/main" id="{6DCCC843-A74F-FD43-B4DB-E7648668A4B9}"/>
              </a:ext>
            </a:extLst>
          </p:cNvPr>
          <p:cNvSpPr>
            <a:spLocks noGrp="1"/>
          </p:cNvSpPr>
          <p:nvPr>
            <p:ph idx="1"/>
          </p:nvPr>
        </p:nvSpPr>
        <p:spPr/>
        <p:txBody>
          <a:bodyPr/>
          <a:lstStyle/>
          <a:p>
            <a:endParaRPr lang="en-US"/>
          </a:p>
        </p:txBody>
      </p:sp>
      <p:pic>
        <p:nvPicPr>
          <p:cNvPr id="7" name="Picture 6" descr="A group of people posing for a photo&#13;&#10;&#13;&#10;Description automatically generated">
            <a:extLst>
              <a:ext uri="{FF2B5EF4-FFF2-40B4-BE49-F238E27FC236}">
                <a16:creationId xmlns:a16="http://schemas.microsoft.com/office/drawing/2014/main" id="{278DFA3A-AF8E-5C4C-B545-FBB8667590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8024" y="3717032"/>
            <a:ext cx="3708400" cy="2781300"/>
          </a:xfrm>
          <a:prstGeom prst="rect">
            <a:avLst/>
          </a:prstGeom>
        </p:spPr>
      </p:pic>
    </p:spTree>
    <p:extLst>
      <p:ext uri="{BB962C8B-B14F-4D97-AF65-F5344CB8AC3E}">
        <p14:creationId xmlns:p14="http://schemas.microsoft.com/office/powerpoint/2010/main" val="3100815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683568" y="115888"/>
            <a:ext cx="6768157" cy="1081087"/>
          </a:xfrm>
        </p:spPr>
        <p:txBody>
          <a:bodyPr/>
          <a:lstStyle/>
          <a:p>
            <a:r>
              <a:rPr kumimoji="1" lang="en-GB" altLang="ja-JP" dirty="0">
                <a:latin typeface="Arial" pitchFamily="34" charset="0"/>
                <a:ea typeface="ＭＳ Ｐゴシック" pitchFamily="34" charset="-128"/>
                <a:cs typeface="Arial" pitchFamily="34" charset="0"/>
              </a:rPr>
              <a:t>2019 !!!</a:t>
            </a:r>
          </a:p>
        </p:txBody>
      </p:sp>
      <p:sp>
        <p:nvSpPr>
          <p:cNvPr id="4099" name="Content Placeholder 2"/>
          <p:cNvSpPr>
            <a:spLocks noGrp="1"/>
          </p:cNvSpPr>
          <p:nvPr>
            <p:ph idx="1"/>
          </p:nvPr>
        </p:nvSpPr>
        <p:spPr>
          <a:xfrm>
            <a:off x="251520" y="1340768"/>
            <a:ext cx="8642350" cy="5257800"/>
          </a:xfrm>
        </p:spPr>
        <p:txBody>
          <a:bodyPr/>
          <a:lstStyle/>
          <a:p>
            <a:pPr marL="0" indent="0" algn="ctr">
              <a:buNone/>
            </a:pPr>
            <a:r>
              <a:rPr lang="en-GB" sz="2800" b="1" dirty="0">
                <a:solidFill>
                  <a:schemeClr val="accent5">
                    <a:lumMod val="60000"/>
                    <a:lumOff val="40000"/>
                  </a:schemeClr>
                </a:solidFill>
              </a:rPr>
              <a:t>May every day of the new year glow </a:t>
            </a:r>
            <a:endParaRPr lang="en-US" sz="2800" dirty="0">
              <a:solidFill>
                <a:schemeClr val="accent5">
                  <a:lumMod val="60000"/>
                  <a:lumOff val="40000"/>
                </a:schemeClr>
              </a:solidFill>
            </a:endParaRPr>
          </a:p>
          <a:p>
            <a:pPr marL="0" indent="0" algn="ctr">
              <a:buNone/>
            </a:pPr>
            <a:r>
              <a:rPr lang="en-GB" sz="2800" b="1" dirty="0">
                <a:solidFill>
                  <a:schemeClr val="accent5">
                    <a:lumMod val="60000"/>
                    <a:lumOff val="40000"/>
                  </a:schemeClr>
                </a:solidFill>
              </a:rPr>
              <a:t>with good cheer &amp; happiness</a:t>
            </a:r>
            <a:endParaRPr lang="en-US" sz="2800" dirty="0">
              <a:solidFill>
                <a:schemeClr val="accent5">
                  <a:lumMod val="60000"/>
                  <a:lumOff val="40000"/>
                </a:schemeClr>
              </a:solidFill>
            </a:endParaRPr>
          </a:p>
          <a:p>
            <a:pPr marL="0" indent="0" algn="ctr">
              <a:buNone/>
            </a:pPr>
            <a:r>
              <a:rPr lang="en-GB" sz="2800" b="1" dirty="0">
                <a:solidFill>
                  <a:schemeClr val="accent5">
                    <a:lumMod val="60000"/>
                    <a:lumOff val="40000"/>
                  </a:schemeClr>
                </a:solidFill>
              </a:rPr>
              <a:t>for you &amp; your family!</a:t>
            </a:r>
            <a:endParaRPr lang="en-US" sz="2800" dirty="0">
              <a:solidFill>
                <a:schemeClr val="accent5">
                  <a:lumMod val="60000"/>
                  <a:lumOff val="40000"/>
                </a:schemeClr>
              </a:solidFill>
            </a:endParaRPr>
          </a:p>
          <a:p>
            <a:pPr marL="0" indent="0" algn="ctr">
              <a:buNone/>
            </a:pPr>
            <a:endParaRPr lang="en-GB" sz="2800" b="1" dirty="0">
              <a:solidFill>
                <a:schemeClr val="accent5">
                  <a:lumMod val="60000"/>
                  <a:lumOff val="40000"/>
                </a:schemeClr>
              </a:solidFill>
            </a:endParaRPr>
          </a:p>
          <a:p>
            <a:pPr marL="0" indent="0" algn="ctr">
              <a:buNone/>
            </a:pPr>
            <a:r>
              <a:rPr lang="en-GB" sz="2800" b="1" dirty="0">
                <a:solidFill>
                  <a:schemeClr val="accent5">
                    <a:lumMod val="60000"/>
                    <a:lumOff val="40000"/>
                  </a:schemeClr>
                </a:solidFill>
              </a:rPr>
              <a:t>Happy New Year!</a:t>
            </a:r>
            <a:r>
              <a:rPr lang="en-US" sz="2800" dirty="0">
                <a:solidFill>
                  <a:schemeClr val="accent5">
                    <a:lumMod val="60000"/>
                    <a:lumOff val="40000"/>
                  </a:schemeClr>
                </a:solidFill>
              </a:rPr>
              <a:t> </a:t>
            </a:r>
          </a:p>
          <a:p>
            <a:pPr marL="0" indent="0" algn="ctr">
              <a:buNone/>
            </a:pPr>
            <a:endParaRPr kumimoji="1" lang="en-US" altLang="ja-JP" sz="2400" dirty="0">
              <a:solidFill>
                <a:schemeClr val="accent5">
                  <a:lumMod val="60000"/>
                  <a:lumOff val="40000"/>
                </a:schemeClr>
              </a:solidFill>
              <a:latin typeface="Arial" pitchFamily="34" charset="0"/>
              <a:ea typeface="ＭＳ Ｐゴシック" pitchFamily="34" charset="-128"/>
              <a:cs typeface="Arial" pitchFamily="34" charset="0"/>
            </a:endParaRPr>
          </a:p>
          <a:p>
            <a:pPr marL="0" indent="0" algn="just">
              <a:buNone/>
            </a:pPr>
            <a:r>
              <a:rPr lang="en-US" sz="2400" dirty="0"/>
              <a:t>Happy new year * </a:t>
            </a:r>
            <a:r>
              <a:rPr lang="ja-JP" altLang="en-US" sz="2400" dirty="0"/>
              <a:t>明けましておめでとう</a:t>
            </a:r>
            <a:r>
              <a:rPr lang="en-US" sz="2400" dirty="0"/>
              <a:t> * Bonne </a:t>
            </a:r>
            <a:r>
              <a:rPr lang="en-US" sz="2400" dirty="0" err="1"/>
              <a:t>année</a:t>
            </a:r>
            <a:r>
              <a:rPr lang="en-US" sz="2400" dirty="0"/>
              <a:t> * </a:t>
            </a:r>
            <a:r>
              <a:rPr lang="en-US" sz="2400" dirty="0" err="1"/>
              <a:t>Gelukkig</a:t>
            </a:r>
            <a:r>
              <a:rPr lang="en-US" sz="2400" dirty="0"/>
              <a:t> </a:t>
            </a:r>
            <a:r>
              <a:rPr lang="en-US" sz="2400" dirty="0" err="1"/>
              <a:t>Nieuwjaar</a:t>
            </a:r>
            <a:r>
              <a:rPr lang="en-US" sz="2400" dirty="0"/>
              <a:t> *  </a:t>
            </a:r>
            <a:r>
              <a:rPr lang="en-US" sz="2400" dirty="0" err="1"/>
              <a:t>Feliz</a:t>
            </a:r>
            <a:r>
              <a:rPr lang="en-US" sz="2400" dirty="0"/>
              <a:t> </a:t>
            </a:r>
            <a:r>
              <a:rPr lang="en-US" sz="2400" dirty="0" err="1"/>
              <a:t>Año</a:t>
            </a:r>
            <a:r>
              <a:rPr lang="en-US" sz="2400" dirty="0"/>
              <a:t> Nuevo *  </a:t>
            </a:r>
            <a:r>
              <a:rPr lang="en-US" sz="2400" dirty="0" err="1"/>
              <a:t>Frohes</a:t>
            </a:r>
            <a:r>
              <a:rPr lang="en-US" sz="2400" dirty="0"/>
              <a:t> </a:t>
            </a:r>
            <a:r>
              <a:rPr lang="en-US" sz="2400" dirty="0" err="1"/>
              <a:t>neues</a:t>
            </a:r>
            <a:r>
              <a:rPr lang="en-US" sz="2400" dirty="0"/>
              <a:t> </a:t>
            </a:r>
            <a:r>
              <a:rPr lang="en-US" sz="2400" dirty="0" err="1"/>
              <a:t>Jahr</a:t>
            </a:r>
            <a:r>
              <a:rPr lang="en-US" sz="2400" dirty="0"/>
              <a:t> *  </a:t>
            </a:r>
            <a:r>
              <a:rPr lang="en-US" sz="2400" dirty="0" err="1"/>
              <a:t>Felice</a:t>
            </a:r>
            <a:r>
              <a:rPr lang="en-US" sz="2400" dirty="0"/>
              <a:t> Anno </a:t>
            </a:r>
            <a:r>
              <a:rPr lang="en-US" sz="2400" dirty="0" err="1"/>
              <a:t>Nuovo</a:t>
            </a:r>
            <a:r>
              <a:rPr lang="en-US" sz="2400" dirty="0"/>
              <a:t> * </a:t>
            </a:r>
            <a:r>
              <a:rPr lang="zh-TW" altLang="en-US" sz="2400" dirty="0"/>
              <a:t>新年快乐</a:t>
            </a:r>
            <a:r>
              <a:rPr lang="en-US" altLang="zh-TW" sz="2400" dirty="0"/>
              <a:t> *  </a:t>
            </a:r>
            <a:r>
              <a:rPr lang="en-US" altLang="zh-TW" sz="2400" dirty="0" err="1"/>
              <a:t>Gott</a:t>
            </a:r>
            <a:r>
              <a:rPr lang="en-US" altLang="zh-TW" sz="2400" dirty="0"/>
              <a:t> </a:t>
            </a:r>
            <a:r>
              <a:rPr lang="en-US" altLang="zh-TW" sz="2400" dirty="0" err="1"/>
              <a:t>Nytt</a:t>
            </a:r>
            <a:r>
              <a:rPr lang="en-US" altLang="zh-TW" sz="2400" dirty="0"/>
              <a:t> </a:t>
            </a:r>
            <a:r>
              <a:rPr lang="en-US" altLang="zh-TW" sz="2400" dirty="0" err="1"/>
              <a:t>År</a:t>
            </a:r>
            <a:r>
              <a:rPr lang="en-US" altLang="zh-TW" sz="2400" dirty="0"/>
              <a:t> *  An </a:t>
            </a:r>
            <a:r>
              <a:rPr lang="en-US" altLang="zh-TW" sz="2400" dirty="0" err="1"/>
              <a:t>Nou</a:t>
            </a:r>
            <a:r>
              <a:rPr lang="en-US" altLang="zh-TW" sz="2400" dirty="0"/>
              <a:t> </a:t>
            </a:r>
            <a:r>
              <a:rPr lang="en-US" altLang="zh-TW" sz="2400" dirty="0" err="1"/>
              <a:t>Fericit</a:t>
            </a:r>
            <a:r>
              <a:rPr lang="en-US" altLang="zh-TW" sz="2400" dirty="0"/>
              <a:t> *  </a:t>
            </a:r>
            <a:r>
              <a:rPr lang="en-US" altLang="zh-TW" sz="2400" dirty="0" err="1"/>
              <a:t>Šťastný</a:t>
            </a:r>
            <a:r>
              <a:rPr lang="en-US" altLang="zh-TW" sz="2400" dirty="0"/>
              <a:t> </a:t>
            </a:r>
            <a:r>
              <a:rPr lang="en-US" altLang="zh-TW" sz="2400" dirty="0" err="1"/>
              <a:t>nový</a:t>
            </a:r>
            <a:r>
              <a:rPr lang="en-US" altLang="zh-TW" sz="2400" dirty="0"/>
              <a:t> </a:t>
            </a:r>
            <a:r>
              <a:rPr lang="en-US" altLang="zh-TW" sz="2400" dirty="0" err="1"/>
              <a:t>rok</a:t>
            </a:r>
            <a:r>
              <a:rPr lang="en-US" altLang="zh-TW" sz="2400" dirty="0"/>
              <a:t> *  </a:t>
            </a:r>
            <a:r>
              <a:rPr lang="en-US" altLang="zh-TW" sz="2400" dirty="0" err="1"/>
              <a:t>Chúc</a:t>
            </a:r>
            <a:r>
              <a:rPr lang="en-US" altLang="zh-TW" sz="2400" dirty="0"/>
              <a:t> </a:t>
            </a:r>
            <a:r>
              <a:rPr lang="en-US" altLang="zh-TW" sz="2400" dirty="0" err="1"/>
              <a:t>Mừng</a:t>
            </a:r>
            <a:r>
              <a:rPr lang="en-US" altLang="zh-TW" sz="2400" dirty="0"/>
              <a:t> </a:t>
            </a:r>
            <a:r>
              <a:rPr lang="en-US" altLang="zh-TW" sz="2400" dirty="0" err="1"/>
              <a:t>Năm</a:t>
            </a:r>
            <a:r>
              <a:rPr lang="en-US" altLang="zh-TW" sz="2400" dirty="0"/>
              <a:t> </a:t>
            </a:r>
            <a:r>
              <a:rPr lang="en-US" altLang="zh-TW" sz="2400" dirty="0" err="1"/>
              <a:t>Mới</a:t>
            </a:r>
            <a:r>
              <a:rPr lang="en-US" altLang="zh-TW" sz="2400" dirty="0"/>
              <a:t>  * </a:t>
            </a:r>
            <a:r>
              <a:rPr lang="ar-sa" sz="2400" dirty="0"/>
              <a:t>عام جديد سعيد</a:t>
            </a:r>
            <a:r>
              <a:rPr lang="nl-BE" sz="2400" dirty="0"/>
              <a:t> *  Selamat Tahun Baru * </a:t>
            </a:r>
            <a:r>
              <a:rPr lang="el-GR" sz="2400" dirty="0"/>
              <a:t> Ευτυχισμένος ο καινούριος χρόνος</a:t>
            </a:r>
            <a:r>
              <a:rPr lang="nl-BE" sz="2400" dirty="0"/>
              <a:t> *   </a:t>
            </a:r>
            <a:r>
              <a:rPr lang="ko-KR" altLang="en-US" sz="2400" dirty="0"/>
              <a:t> 새해 복 많이 받으세요</a:t>
            </a:r>
            <a:r>
              <a:rPr lang="en-US" altLang="ko-KR" sz="2400" dirty="0"/>
              <a:t> * </a:t>
            </a:r>
            <a:r>
              <a:rPr lang="nl-BE" sz="2400" dirty="0"/>
              <a:t>Szczęśliwego nowego roku *  नव वर्ष की शुभकामनाएँ *  Feliz Ano Novo *  godt nytt år *  Hyvää uutta vuotta</a:t>
            </a:r>
            <a:endParaRPr lang="en-US" sz="2400" dirty="0"/>
          </a:p>
          <a:p>
            <a:pPr marL="0" indent="0">
              <a:buNone/>
            </a:pPr>
            <a:endParaRPr kumimoji="1" lang="en-GB" altLang="ja-JP" sz="2800" dirty="0">
              <a:solidFill>
                <a:schemeClr val="accent5">
                  <a:lumMod val="60000"/>
                  <a:lumOff val="40000"/>
                </a:schemeClr>
              </a:solidFill>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13811719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8" name="Text Box 41"/>
          <p:cNvSpPr txBox="1">
            <a:spLocks noChangeArrowheads="1"/>
          </p:cNvSpPr>
          <p:nvPr/>
        </p:nvSpPr>
        <p:spPr bwMode="auto">
          <a:xfrm>
            <a:off x="142875" y="136525"/>
            <a:ext cx="8839200" cy="366713"/>
          </a:xfrm>
          <a:prstGeom prst="rect">
            <a:avLst/>
          </a:prstGeom>
          <a:noFill/>
          <a:ln w="9525">
            <a:noFill/>
            <a:miter lim="800000"/>
            <a:headEnd/>
            <a:tailEnd/>
          </a:ln>
        </p:spPr>
        <p:txBody>
          <a:bodyPr>
            <a:spAutoFit/>
          </a:bodyPr>
          <a:lstStyle/>
          <a:p>
            <a:r>
              <a:rPr lang="en-US" b="1" dirty="0">
                <a:latin typeface="Verdana" pitchFamily="84" charset="0"/>
              </a:rPr>
              <a:t>	</a:t>
            </a:r>
            <a:r>
              <a:rPr lang="en-US" sz="1800" b="1" dirty="0">
                <a:latin typeface="Verdana" pitchFamily="84" charset="0"/>
              </a:rPr>
              <a:t>Tuesday: Speed – reactive exercises</a:t>
            </a:r>
          </a:p>
        </p:txBody>
      </p:sp>
      <p:sp>
        <p:nvSpPr>
          <p:cNvPr id="22537" name="Rectangle 40"/>
          <p:cNvSpPr>
            <a:spLocks noGrp="1" noChangeArrowheads="1"/>
          </p:cNvSpPr>
          <p:nvPr>
            <p:ph type="subTitle" idx="1"/>
          </p:nvPr>
        </p:nvSpPr>
        <p:spPr>
          <a:xfrm>
            <a:off x="323529" y="1052736"/>
            <a:ext cx="5472607" cy="5184576"/>
          </a:xfrm>
          <a:noFill/>
        </p:spPr>
        <p:txBody>
          <a:bodyPr/>
          <a:lstStyle/>
          <a:p>
            <a:pPr lvl="0" algn="l"/>
            <a:r>
              <a:rPr lang="en-GB" b="1" dirty="0">
                <a:latin typeface="Verdana"/>
                <a:cs typeface="Verdana"/>
              </a:rPr>
              <a:t>‘Reactive exercises’ </a:t>
            </a:r>
            <a:r>
              <a:rPr lang="en-GB" sz="1600" dirty="0">
                <a:latin typeface="Verdana"/>
                <a:cs typeface="Verdana"/>
              </a:rPr>
              <a:t>High jumps with two knees together up (10x) + sprint </a:t>
            </a:r>
            <a:endParaRPr lang="en-US" sz="1600" dirty="0">
              <a:latin typeface="Verdana"/>
              <a:cs typeface="Verdana"/>
            </a:endParaRPr>
          </a:p>
          <a:p>
            <a:pPr marL="628650" lvl="1" indent="-171450" algn="l">
              <a:buFontTx/>
              <a:buChar char="•"/>
            </a:pPr>
            <a:r>
              <a:rPr lang="en-GB" sz="1400" dirty="0">
                <a:latin typeface="Verdana"/>
                <a:cs typeface="Verdana"/>
              </a:rPr>
              <a:t>3x 5 m; 3x 10 m; 3x 15 m</a:t>
            </a:r>
            <a:endParaRPr lang="en-US" sz="1400" dirty="0">
              <a:latin typeface="Verdana"/>
              <a:cs typeface="Verdana"/>
            </a:endParaRPr>
          </a:p>
          <a:p>
            <a:pPr marL="171450" lvl="0" indent="-171450" algn="l">
              <a:buFontTx/>
              <a:buChar char="•"/>
            </a:pPr>
            <a:r>
              <a:rPr lang="en-GB" sz="1600" dirty="0">
                <a:latin typeface="Verdana"/>
                <a:cs typeface="Verdana"/>
              </a:rPr>
              <a:t>Step up and down on one step (10x) + sprint upstairs 5 to 10 m</a:t>
            </a:r>
            <a:endParaRPr lang="en-US" sz="1600" dirty="0">
              <a:latin typeface="Verdana"/>
              <a:cs typeface="Verdana"/>
            </a:endParaRPr>
          </a:p>
          <a:p>
            <a:pPr marL="628650" lvl="1" indent="-171450" algn="l">
              <a:buFontTx/>
              <a:buChar char="•"/>
            </a:pPr>
            <a:r>
              <a:rPr lang="en-GB" sz="1400" dirty="0">
                <a:latin typeface="Verdana"/>
                <a:cs typeface="Verdana"/>
              </a:rPr>
              <a:t>5 reps</a:t>
            </a:r>
          </a:p>
          <a:p>
            <a:pPr marL="628650" lvl="1" indent="-171450" algn="l">
              <a:buFontTx/>
              <a:buChar char="•"/>
            </a:pPr>
            <a:endParaRPr lang="en-US" sz="1400" dirty="0">
              <a:latin typeface="Verdana"/>
              <a:cs typeface="Verdana"/>
            </a:endParaRPr>
          </a:p>
          <a:p>
            <a:pPr marL="171450" lvl="0" indent="-171450" algn="l">
              <a:buFontTx/>
              <a:buChar char="•"/>
            </a:pPr>
            <a:r>
              <a:rPr lang="en-GB" sz="1600" i="1" dirty="0">
                <a:latin typeface="Verdana"/>
                <a:cs typeface="Verdana"/>
              </a:rPr>
              <a:t>NOTE:</a:t>
            </a:r>
            <a:endParaRPr lang="en-US" sz="1600" dirty="0">
              <a:latin typeface="Verdana"/>
              <a:cs typeface="Verdana"/>
            </a:endParaRPr>
          </a:p>
          <a:p>
            <a:pPr marL="628650" lvl="1" indent="-171450" algn="l">
              <a:buFontTx/>
              <a:buChar char="•"/>
            </a:pPr>
            <a:r>
              <a:rPr lang="en-GB" sz="1400" i="1" dirty="0">
                <a:latin typeface="Verdana"/>
                <a:cs typeface="Verdana"/>
              </a:rPr>
              <a:t>Perform each sprint at maximal speed!</a:t>
            </a:r>
            <a:endParaRPr lang="en-US" sz="1400" dirty="0">
              <a:latin typeface="Verdana"/>
              <a:cs typeface="Verdana"/>
            </a:endParaRPr>
          </a:p>
          <a:p>
            <a:pPr marL="628650" lvl="1" indent="-171450" algn="l">
              <a:buFontTx/>
              <a:buChar char="•"/>
            </a:pPr>
            <a:r>
              <a:rPr lang="en-GB" sz="1400" i="1" dirty="0">
                <a:latin typeface="Verdana"/>
                <a:cs typeface="Verdana"/>
              </a:rPr>
              <a:t>Pay attention to your sprinting technique!</a:t>
            </a:r>
            <a:endParaRPr lang="en-US" sz="1400" dirty="0">
              <a:latin typeface="Verdana"/>
              <a:cs typeface="Verdana"/>
            </a:endParaRPr>
          </a:p>
          <a:p>
            <a:pPr marL="1085850" lvl="2" indent="-171450" algn="l">
              <a:buFontTx/>
              <a:buChar char="•"/>
            </a:pPr>
            <a:r>
              <a:rPr lang="en-GB" sz="1200" i="1" dirty="0">
                <a:latin typeface="Verdana"/>
                <a:cs typeface="Verdana"/>
              </a:rPr>
              <a:t>Active arm action in line with the body</a:t>
            </a:r>
            <a:endParaRPr lang="en-US" sz="1200" dirty="0">
              <a:latin typeface="Verdana"/>
              <a:cs typeface="Verdana"/>
            </a:endParaRPr>
          </a:p>
          <a:p>
            <a:pPr marL="1085850" lvl="2" indent="-171450" algn="l">
              <a:buFontTx/>
              <a:buChar char="•"/>
            </a:pPr>
            <a:r>
              <a:rPr lang="en-GB" sz="1200" i="1" dirty="0">
                <a:latin typeface="Verdana"/>
                <a:cs typeface="Verdana"/>
              </a:rPr>
              <a:t>Foot positioning (straight forwards)</a:t>
            </a:r>
            <a:endParaRPr lang="en-US" sz="1200" dirty="0">
              <a:latin typeface="Verdana"/>
              <a:cs typeface="Verdana"/>
            </a:endParaRPr>
          </a:p>
          <a:p>
            <a:pPr marL="1085850" lvl="2" indent="-171450" algn="l">
              <a:buFontTx/>
              <a:buChar char="•"/>
            </a:pPr>
            <a:r>
              <a:rPr lang="en-GB" sz="1200" i="1" dirty="0">
                <a:latin typeface="Verdana"/>
                <a:cs typeface="Verdana"/>
              </a:rPr>
              <a:t>Lean a little forward with the body</a:t>
            </a:r>
            <a:r>
              <a:rPr lang="en-US" sz="1200" dirty="0">
                <a:latin typeface="Verdana"/>
                <a:cs typeface="Verdana"/>
              </a:rPr>
              <a:t> </a:t>
            </a:r>
          </a:p>
          <a:p>
            <a:pPr marL="1085850" lvl="2" indent="-171450" algn="l">
              <a:buFontTx/>
              <a:buChar char="•"/>
            </a:pPr>
            <a:r>
              <a:rPr lang="en-GB" sz="1200" i="1" dirty="0">
                <a:latin typeface="Verdana"/>
                <a:cs typeface="Verdana"/>
              </a:rPr>
              <a:t>…</a:t>
            </a:r>
            <a:endParaRPr lang="en-US" sz="1200" dirty="0">
              <a:latin typeface="Verdana"/>
              <a:cs typeface="Verdana"/>
            </a:endParaRPr>
          </a:p>
          <a:p>
            <a:pPr marL="628650" lvl="1" indent="-171450" algn="l">
              <a:buFontTx/>
              <a:buChar char="•"/>
            </a:pPr>
            <a:r>
              <a:rPr lang="en-GB" sz="1400" i="1" dirty="0">
                <a:latin typeface="Verdana"/>
                <a:cs typeface="Verdana"/>
              </a:rPr>
              <a:t>Take your time for a full recovery by walking back to start.</a:t>
            </a:r>
            <a:endParaRPr lang="en-US" sz="1400" dirty="0">
              <a:latin typeface="Verdana"/>
              <a:cs typeface="Verdana"/>
            </a:endParaRPr>
          </a:p>
          <a:p>
            <a:pPr marL="171450" lvl="0" indent="-171450" algn="l">
              <a:buFontTx/>
              <a:buChar char="•"/>
            </a:pPr>
            <a:endParaRPr lang="en-US" sz="1200" dirty="0">
              <a:latin typeface="Verdana"/>
              <a:cs typeface="Verdana"/>
            </a:endParaRPr>
          </a:p>
          <a:p>
            <a:pPr algn="l" eaLnBrk="1" hangingPunct="1">
              <a:lnSpc>
                <a:spcPct val="120000"/>
              </a:lnSpc>
            </a:pPr>
            <a:endParaRPr lang="en-US" sz="1200" dirty="0">
              <a:latin typeface="Verdana"/>
              <a:cs typeface="Verdana"/>
            </a:endParaRPr>
          </a:p>
        </p:txBody>
      </p:sp>
      <p:grpSp>
        <p:nvGrpSpPr>
          <p:cNvPr id="3" name="Group 43"/>
          <p:cNvGrpSpPr>
            <a:grpSpLocks/>
          </p:cNvGrpSpPr>
          <p:nvPr/>
        </p:nvGrpSpPr>
        <p:grpSpPr bwMode="auto">
          <a:xfrm>
            <a:off x="6781800" y="4057650"/>
            <a:ext cx="1981200" cy="228600"/>
            <a:chOff x="4320" y="2592"/>
            <a:chExt cx="1248" cy="144"/>
          </a:xfrm>
        </p:grpSpPr>
        <p:sp>
          <p:nvSpPr>
            <p:cNvPr id="22550" name="Line 44"/>
            <p:cNvSpPr>
              <a:spLocks noChangeShapeType="1"/>
            </p:cNvSpPr>
            <p:nvPr/>
          </p:nvSpPr>
          <p:spPr bwMode="auto">
            <a:xfrm>
              <a:off x="4320" y="2736"/>
              <a:ext cx="1248" cy="0"/>
            </a:xfrm>
            <a:prstGeom prst="line">
              <a:avLst/>
            </a:prstGeom>
            <a:noFill/>
            <a:ln w="9525">
              <a:solidFill>
                <a:schemeClr val="bg1"/>
              </a:solidFill>
              <a:round/>
              <a:headEnd/>
              <a:tailEnd/>
            </a:ln>
          </p:spPr>
          <p:txBody>
            <a:bodyPr wrap="none" anchor="ctr"/>
            <a:lstStyle/>
            <a:p>
              <a:endParaRPr lang="nl-BE"/>
            </a:p>
          </p:txBody>
        </p:sp>
        <p:sp>
          <p:nvSpPr>
            <p:cNvPr id="22551" name="Line 45"/>
            <p:cNvSpPr>
              <a:spLocks noChangeShapeType="1"/>
            </p:cNvSpPr>
            <p:nvPr/>
          </p:nvSpPr>
          <p:spPr bwMode="auto">
            <a:xfrm>
              <a:off x="4320" y="2592"/>
              <a:ext cx="1248" cy="0"/>
            </a:xfrm>
            <a:prstGeom prst="line">
              <a:avLst/>
            </a:prstGeom>
            <a:noFill/>
            <a:ln w="9525">
              <a:solidFill>
                <a:schemeClr val="bg1"/>
              </a:solidFill>
              <a:round/>
              <a:headEnd/>
              <a:tailEnd/>
            </a:ln>
          </p:spPr>
          <p:txBody>
            <a:bodyPr wrap="none" anchor="ctr"/>
            <a:lstStyle/>
            <a:p>
              <a:endParaRPr lang="nl-BE"/>
            </a:p>
          </p:txBody>
        </p:sp>
      </p:grpSp>
      <p:grpSp>
        <p:nvGrpSpPr>
          <p:cNvPr id="4" name="Group 46"/>
          <p:cNvGrpSpPr>
            <a:grpSpLocks/>
          </p:cNvGrpSpPr>
          <p:nvPr/>
        </p:nvGrpSpPr>
        <p:grpSpPr bwMode="auto">
          <a:xfrm>
            <a:off x="6781800" y="2192288"/>
            <a:ext cx="1981200" cy="228600"/>
            <a:chOff x="4320" y="2592"/>
            <a:chExt cx="1248" cy="144"/>
          </a:xfrm>
        </p:grpSpPr>
        <p:sp>
          <p:nvSpPr>
            <p:cNvPr id="22548" name="Line 47"/>
            <p:cNvSpPr>
              <a:spLocks noChangeShapeType="1"/>
            </p:cNvSpPr>
            <p:nvPr/>
          </p:nvSpPr>
          <p:spPr bwMode="auto">
            <a:xfrm>
              <a:off x="4320" y="2736"/>
              <a:ext cx="1248" cy="0"/>
            </a:xfrm>
            <a:prstGeom prst="line">
              <a:avLst/>
            </a:prstGeom>
            <a:noFill/>
            <a:ln w="9525">
              <a:solidFill>
                <a:schemeClr val="bg1"/>
              </a:solidFill>
              <a:round/>
              <a:headEnd/>
              <a:tailEnd/>
            </a:ln>
          </p:spPr>
          <p:txBody>
            <a:bodyPr wrap="none" anchor="ctr"/>
            <a:lstStyle/>
            <a:p>
              <a:endParaRPr lang="nl-BE"/>
            </a:p>
          </p:txBody>
        </p:sp>
        <p:sp>
          <p:nvSpPr>
            <p:cNvPr id="22549" name="Line 48"/>
            <p:cNvSpPr>
              <a:spLocks noChangeShapeType="1"/>
            </p:cNvSpPr>
            <p:nvPr/>
          </p:nvSpPr>
          <p:spPr bwMode="auto">
            <a:xfrm>
              <a:off x="4320" y="2592"/>
              <a:ext cx="1248" cy="0"/>
            </a:xfrm>
            <a:prstGeom prst="line">
              <a:avLst/>
            </a:prstGeom>
            <a:noFill/>
            <a:ln w="9525">
              <a:solidFill>
                <a:schemeClr val="bg1"/>
              </a:solidFill>
              <a:round/>
              <a:headEnd/>
              <a:tailEnd/>
            </a:ln>
          </p:spPr>
          <p:txBody>
            <a:bodyPr wrap="none" anchor="ctr"/>
            <a:lstStyle/>
            <a:p>
              <a:endParaRPr lang="nl-BE"/>
            </a:p>
          </p:txBody>
        </p:sp>
      </p:grpSp>
      <p:sp>
        <p:nvSpPr>
          <p:cNvPr id="22542" name="Rectangle 49"/>
          <p:cNvSpPr>
            <a:spLocks noChangeArrowheads="1"/>
          </p:cNvSpPr>
          <p:nvPr/>
        </p:nvSpPr>
        <p:spPr bwMode="auto">
          <a:xfrm>
            <a:off x="6781800" y="663525"/>
            <a:ext cx="2209800" cy="274638"/>
          </a:xfrm>
          <a:prstGeom prst="rect">
            <a:avLst/>
          </a:prstGeom>
          <a:noFill/>
          <a:ln w="9525">
            <a:noFill/>
            <a:miter lim="800000"/>
            <a:headEnd/>
            <a:tailEnd/>
          </a:ln>
        </p:spPr>
        <p:txBody>
          <a:bodyPr>
            <a:spAutoFit/>
          </a:bodyPr>
          <a:lstStyle/>
          <a:p>
            <a:pPr algn="ctr"/>
            <a:r>
              <a:rPr lang="en-US" b="1" dirty="0">
                <a:solidFill>
                  <a:schemeClr val="bg1"/>
                </a:solidFill>
                <a:latin typeface="Verdana" pitchFamily="84" charset="0"/>
              </a:rPr>
              <a:t>1 set of 30 min</a:t>
            </a:r>
          </a:p>
        </p:txBody>
      </p:sp>
      <p:pic>
        <p:nvPicPr>
          <p:cNvPr id="2" name="Afbeelding 1" descr="Screen Shot 2018-01-01 at 12.22.2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7880" y="659904"/>
            <a:ext cx="1734520" cy="2409056"/>
          </a:xfrm>
          <a:prstGeom prst="rect">
            <a:avLst/>
          </a:prstGeom>
        </p:spPr>
      </p:pic>
      <p:pic>
        <p:nvPicPr>
          <p:cNvPr id="9" name="Afbeelding 8" descr="Screen Shot 2018-01-01 at 12.19.2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8304" y="3102365"/>
            <a:ext cx="1619672" cy="3639003"/>
          </a:xfrm>
          <a:prstGeom prst="rect">
            <a:avLst/>
          </a:prstGeom>
        </p:spPr>
      </p:pic>
    </p:spTree>
    <p:extLst>
      <p:ext uri="{BB962C8B-B14F-4D97-AF65-F5344CB8AC3E}">
        <p14:creationId xmlns:p14="http://schemas.microsoft.com/office/powerpoint/2010/main" val="21614763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Text Box 31"/>
          <p:cNvSpPr txBox="1">
            <a:spLocks noChangeArrowheads="1"/>
          </p:cNvSpPr>
          <p:nvPr/>
        </p:nvSpPr>
        <p:spPr bwMode="auto">
          <a:xfrm>
            <a:off x="152400" y="136525"/>
            <a:ext cx="8839200" cy="366713"/>
          </a:xfrm>
          <a:prstGeom prst="rect">
            <a:avLst/>
          </a:prstGeom>
          <a:noFill/>
          <a:ln w="9525">
            <a:noFill/>
            <a:miter lim="800000"/>
            <a:headEnd/>
            <a:tailEnd/>
          </a:ln>
        </p:spPr>
        <p:txBody>
          <a:bodyPr>
            <a:spAutoFit/>
          </a:bodyPr>
          <a:lstStyle/>
          <a:p>
            <a:pPr>
              <a:defRPr/>
            </a:pPr>
            <a:r>
              <a:rPr lang="en-US" sz="1800" b="1" dirty="0">
                <a:latin typeface="Verdana" pitchFamily="84" charset="0"/>
              </a:rPr>
              <a:t>	</a:t>
            </a:r>
            <a:r>
              <a:rPr lang="en-US" b="1" dirty="0">
                <a:latin typeface="Verdana" pitchFamily="84" charset="0"/>
              </a:rPr>
              <a:t>Tuesday: </a:t>
            </a:r>
            <a:r>
              <a:rPr lang="en-US" sz="1800" b="1" dirty="0">
                <a:latin typeface="Verdana" pitchFamily="84" charset="0"/>
              </a:rPr>
              <a:t>Speed &amp; Coordination exercise</a:t>
            </a:r>
          </a:p>
        </p:txBody>
      </p:sp>
      <p:sp>
        <p:nvSpPr>
          <p:cNvPr id="55298" name="Rectangle 100"/>
          <p:cNvSpPr>
            <a:spLocks noChangeAspect="1" noChangeArrowheads="1"/>
          </p:cNvSpPr>
          <p:nvPr/>
        </p:nvSpPr>
        <p:spPr bwMode="auto">
          <a:xfrm>
            <a:off x="167357" y="614536"/>
            <a:ext cx="6492875" cy="4038600"/>
          </a:xfrm>
          <a:prstGeom prst="rect">
            <a:avLst/>
          </a:prstGeom>
          <a:solidFill>
            <a:srgbClr val="006000"/>
          </a:solidFill>
          <a:ln w="28575" algn="ctr">
            <a:noFill/>
            <a:miter lim="800000"/>
            <a:headEnd/>
            <a:tailEnd/>
          </a:ln>
        </p:spPr>
        <p:txBody>
          <a:bodyPr lIns="74295" tIns="8890" rIns="74295" bIns="8890"/>
          <a:lstStyle/>
          <a:p>
            <a:endParaRPr lang="ja-JP" sz="2400" b="1" dirty="0">
              <a:solidFill>
                <a:srgbClr val="FF0000"/>
              </a:solidFill>
              <a:latin typeface="Times New Roman" pitchFamily="84" charset="0"/>
            </a:endParaRPr>
          </a:p>
        </p:txBody>
      </p:sp>
      <p:grpSp>
        <p:nvGrpSpPr>
          <p:cNvPr id="2" name="Group 130"/>
          <p:cNvGrpSpPr>
            <a:grpSpLocks noChangeAspect="1"/>
          </p:cNvGrpSpPr>
          <p:nvPr/>
        </p:nvGrpSpPr>
        <p:grpSpPr bwMode="auto">
          <a:xfrm>
            <a:off x="395288" y="922338"/>
            <a:ext cx="6024562" cy="3459162"/>
            <a:chOff x="2543" y="9426"/>
            <a:chExt cx="6236" cy="3855"/>
          </a:xfrm>
        </p:grpSpPr>
        <p:sp>
          <p:nvSpPr>
            <p:cNvPr id="55333" name="Line 131"/>
            <p:cNvSpPr>
              <a:spLocks noChangeAspect="1" noChangeShapeType="1"/>
            </p:cNvSpPr>
            <p:nvPr/>
          </p:nvSpPr>
          <p:spPr bwMode="auto">
            <a:xfrm>
              <a:off x="5660" y="9426"/>
              <a:ext cx="1" cy="3855"/>
            </a:xfrm>
            <a:prstGeom prst="line">
              <a:avLst/>
            </a:prstGeom>
            <a:noFill/>
            <a:ln w="19050">
              <a:solidFill>
                <a:srgbClr val="FFFFFF"/>
              </a:solidFill>
              <a:round/>
              <a:headEnd/>
              <a:tailEnd/>
            </a:ln>
          </p:spPr>
          <p:txBody>
            <a:bodyPr lIns="74295" tIns="8890" rIns="74295" bIns="8890"/>
            <a:lstStyle/>
            <a:p>
              <a:endParaRPr lang="nl-BE"/>
            </a:p>
          </p:txBody>
        </p:sp>
        <p:sp>
          <p:nvSpPr>
            <p:cNvPr id="55334" name="Oval 132"/>
            <p:cNvSpPr>
              <a:spLocks noChangeAspect="1" noChangeArrowheads="1"/>
            </p:cNvSpPr>
            <p:nvPr/>
          </p:nvSpPr>
          <p:spPr bwMode="auto">
            <a:xfrm>
              <a:off x="5632" y="11325"/>
              <a:ext cx="57" cy="57"/>
            </a:xfrm>
            <a:prstGeom prst="ellipse">
              <a:avLst/>
            </a:prstGeom>
            <a:solidFill>
              <a:srgbClr val="FFFFFF"/>
            </a:solid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55335" name="Oval 133"/>
            <p:cNvSpPr>
              <a:spLocks noChangeAspect="1" noChangeArrowheads="1"/>
            </p:cNvSpPr>
            <p:nvPr/>
          </p:nvSpPr>
          <p:spPr bwMode="auto">
            <a:xfrm>
              <a:off x="5142" y="10835"/>
              <a:ext cx="1037" cy="1037"/>
            </a:xfrm>
            <a:prstGeom prst="ellipse">
              <a:avLst/>
            </a:pr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55336" name="Rectangle 134"/>
            <p:cNvSpPr>
              <a:spLocks noChangeAspect="1" noChangeArrowheads="1"/>
            </p:cNvSpPr>
            <p:nvPr/>
          </p:nvSpPr>
          <p:spPr bwMode="auto">
            <a:xfrm>
              <a:off x="2684" y="9426"/>
              <a:ext cx="5953" cy="3855"/>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55337" name="Rectangle 135"/>
            <p:cNvSpPr>
              <a:spLocks noChangeAspect="1" noChangeArrowheads="1"/>
            </p:cNvSpPr>
            <p:nvPr/>
          </p:nvSpPr>
          <p:spPr bwMode="auto">
            <a:xfrm>
              <a:off x="2543" y="11147"/>
              <a:ext cx="142" cy="414"/>
            </a:xfrm>
            <a:prstGeom prst="rect">
              <a:avLst/>
            </a:prstGeom>
            <a:solidFill>
              <a:srgbClr val="808080"/>
            </a:solid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55338" name="Rectangle 136"/>
            <p:cNvSpPr>
              <a:spLocks noChangeAspect="1" noChangeArrowheads="1"/>
            </p:cNvSpPr>
            <p:nvPr/>
          </p:nvSpPr>
          <p:spPr bwMode="auto">
            <a:xfrm>
              <a:off x="8637" y="11147"/>
              <a:ext cx="142" cy="414"/>
            </a:xfrm>
            <a:prstGeom prst="rect">
              <a:avLst/>
            </a:prstGeom>
            <a:solidFill>
              <a:srgbClr val="808080"/>
            </a:solid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55339" name="Rectangle 137"/>
            <p:cNvSpPr>
              <a:spLocks noChangeAspect="1" noChangeArrowheads="1"/>
            </p:cNvSpPr>
            <p:nvPr/>
          </p:nvSpPr>
          <p:spPr bwMode="auto">
            <a:xfrm>
              <a:off x="2684" y="10835"/>
              <a:ext cx="312" cy="1037"/>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55340" name="Rectangle 138"/>
            <p:cNvSpPr>
              <a:spLocks noChangeAspect="1" noChangeArrowheads="1"/>
            </p:cNvSpPr>
            <p:nvPr/>
          </p:nvSpPr>
          <p:spPr bwMode="auto">
            <a:xfrm>
              <a:off x="8325" y="10835"/>
              <a:ext cx="312" cy="1037"/>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55341" name="Oval 139"/>
            <p:cNvSpPr>
              <a:spLocks noChangeAspect="1" noChangeArrowheads="1"/>
            </p:cNvSpPr>
            <p:nvPr/>
          </p:nvSpPr>
          <p:spPr bwMode="auto">
            <a:xfrm>
              <a:off x="3279" y="11325"/>
              <a:ext cx="57" cy="57"/>
            </a:xfrm>
            <a:prstGeom prst="ellipse">
              <a:avLst/>
            </a:prstGeom>
            <a:solidFill>
              <a:srgbClr val="FFFFFF"/>
            </a:solid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55342" name="Arc 140"/>
            <p:cNvSpPr>
              <a:spLocks noChangeAspect="1"/>
            </p:cNvSpPr>
            <p:nvPr/>
          </p:nvSpPr>
          <p:spPr bwMode="auto">
            <a:xfrm>
              <a:off x="3307" y="10937"/>
              <a:ext cx="519" cy="833"/>
            </a:xfrm>
            <a:custGeom>
              <a:avLst/>
              <a:gdLst>
                <a:gd name="T0" fmla="*/ 0 w 21600"/>
                <a:gd name="T1" fmla="*/ 0 h 34673"/>
                <a:gd name="T2" fmla="*/ 0 w 21600"/>
                <a:gd name="T3" fmla="*/ 0 h 34673"/>
                <a:gd name="T4" fmla="*/ 0 w 21600"/>
                <a:gd name="T5" fmla="*/ 0 h 34673"/>
                <a:gd name="T6" fmla="*/ 0 60000 65536"/>
                <a:gd name="T7" fmla="*/ 0 60000 65536"/>
                <a:gd name="T8" fmla="*/ 0 60000 65536"/>
                <a:gd name="T9" fmla="*/ 0 w 21600"/>
                <a:gd name="T10" fmla="*/ 0 h 34673"/>
                <a:gd name="T11" fmla="*/ 21600 w 21600"/>
                <a:gd name="T12" fmla="*/ 34673 h 34673"/>
              </a:gdLst>
              <a:ahLst/>
              <a:cxnLst>
                <a:cxn ang="T6">
                  <a:pos x="T0" y="T1"/>
                </a:cxn>
                <a:cxn ang="T7">
                  <a:pos x="T2" y="T3"/>
                </a:cxn>
                <a:cxn ang="T8">
                  <a:pos x="T4" y="T5"/>
                </a:cxn>
              </a:cxnLst>
              <a:rect l="T9" t="T10" r="T11" b="T12"/>
              <a:pathLst>
                <a:path w="21600" h="34673" fill="none" extrusionOk="0">
                  <a:moveTo>
                    <a:pt x="12858" y="-1"/>
                  </a:moveTo>
                  <a:cubicBezTo>
                    <a:pt x="18356" y="4073"/>
                    <a:pt x="21600" y="10512"/>
                    <a:pt x="21600" y="17356"/>
                  </a:cubicBezTo>
                  <a:cubicBezTo>
                    <a:pt x="21600" y="24176"/>
                    <a:pt x="18378" y="30596"/>
                    <a:pt x="12910" y="34672"/>
                  </a:cubicBezTo>
                </a:path>
                <a:path w="21600" h="34673" stroke="0" extrusionOk="0">
                  <a:moveTo>
                    <a:pt x="12858" y="-1"/>
                  </a:moveTo>
                  <a:cubicBezTo>
                    <a:pt x="18356" y="4073"/>
                    <a:pt x="21600" y="10512"/>
                    <a:pt x="21600" y="17356"/>
                  </a:cubicBezTo>
                  <a:cubicBezTo>
                    <a:pt x="21600" y="24176"/>
                    <a:pt x="18378" y="30596"/>
                    <a:pt x="12910" y="34672"/>
                  </a:cubicBezTo>
                  <a:lnTo>
                    <a:pt x="0" y="17356"/>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55343" name="Rectangle 141"/>
            <p:cNvSpPr>
              <a:spLocks noChangeAspect="1" noChangeArrowheads="1"/>
            </p:cNvSpPr>
            <p:nvPr/>
          </p:nvSpPr>
          <p:spPr bwMode="auto">
            <a:xfrm>
              <a:off x="2684" y="10211"/>
              <a:ext cx="935" cy="2285"/>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55344" name="Oval 142"/>
            <p:cNvSpPr>
              <a:spLocks noChangeAspect="1" noChangeArrowheads="1"/>
            </p:cNvSpPr>
            <p:nvPr/>
          </p:nvSpPr>
          <p:spPr bwMode="auto">
            <a:xfrm flipH="1">
              <a:off x="7985" y="11325"/>
              <a:ext cx="57" cy="57"/>
            </a:xfrm>
            <a:prstGeom prst="ellipse">
              <a:avLst/>
            </a:prstGeom>
            <a:solidFill>
              <a:srgbClr val="FFFFFF"/>
            </a:solid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55345" name="Arc 143"/>
            <p:cNvSpPr>
              <a:spLocks noChangeAspect="1"/>
            </p:cNvSpPr>
            <p:nvPr/>
          </p:nvSpPr>
          <p:spPr bwMode="auto">
            <a:xfrm flipH="1">
              <a:off x="7495" y="10937"/>
              <a:ext cx="519" cy="833"/>
            </a:xfrm>
            <a:custGeom>
              <a:avLst/>
              <a:gdLst>
                <a:gd name="T0" fmla="*/ 0 w 21600"/>
                <a:gd name="T1" fmla="*/ 0 h 34673"/>
                <a:gd name="T2" fmla="*/ 0 w 21600"/>
                <a:gd name="T3" fmla="*/ 0 h 34673"/>
                <a:gd name="T4" fmla="*/ 0 w 21600"/>
                <a:gd name="T5" fmla="*/ 0 h 34673"/>
                <a:gd name="T6" fmla="*/ 0 60000 65536"/>
                <a:gd name="T7" fmla="*/ 0 60000 65536"/>
                <a:gd name="T8" fmla="*/ 0 60000 65536"/>
                <a:gd name="T9" fmla="*/ 0 w 21600"/>
                <a:gd name="T10" fmla="*/ 0 h 34673"/>
                <a:gd name="T11" fmla="*/ 21600 w 21600"/>
                <a:gd name="T12" fmla="*/ 34673 h 34673"/>
              </a:gdLst>
              <a:ahLst/>
              <a:cxnLst>
                <a:cxn ang="T6">
                  <a:pos x="T0" y="T1"/>
                </a:cxn>
                <a:cxn ang="T7">
                  <a:pos x="T2" y="T3"/>
                </a:cxn>
                <a:cxn ang="T8">
                  <a:pos x="T4" y="T5"/>
                </a:cxn>
              </a:cxnLst>
              <a:rect l="T9" t="T10" r="T11" b="T12"/>
              <a:pathLst>
                <a:path w="21600" h="34673" fill="none" extrusionOk="0">
                  <a:moveTo>
                    <a:pt x="12858" y="-1"/>
                  </a:moveTo>
                  <a:cubicBezTo>
                    <a:pt x="18356" y="4073"/>
                    <a:pt x="21600" y="10512"/>
                    <a:pt x="21600" y="17356"/>
                  </a:cubicBezTo>
                  <a:cubicBezTo>
                    <a:pt x="21600" y="24176"/>
                    <a:pt x="18378" y="30596"/>
                    <a:pt x="12910" y="34672"/>
                  </a:cubicBezTo>
                </a:path>
                <a:path w="21600" h="34673" stroke="0" extrusionOk="0">
                  <a:moveTo>
                    <a:pt x="12858" y="-1"/>
                  </a:moveTo>
                  <a:cubicBezTo>
                    <a:pt x="18356" y="4073"/>
                    <a:pt x="21600" y="10512"/>
                    <a:pt x="21600" y="17356"/>
                  </a:cubicBezTo>
                  <a:cubicBezTo>
                    <a:pt x="21600" y="24176"/>
                    <a:pt x="18378" y="30596"/>
                    <a:pt x="12910" y="34672"/>
                  </a:cubicBezTo>
                  <a:lnTo>
                    <a:pt x="0" y="17356"/>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55346" name="Rectangle 144"/>
            <p:cNvSpPr>
              <a:spLocks noChangeAspect="1" noChangeArrowheads="1"/>
            </p:cNvSpPr>
            <p:nvPr/>
          </p:nvSpPr>
          <p:spPr bwMode="auto">
            <a:xfrm flipH="1">
              <a:off x="7702" y="10211"/>
              <a:ext cx="935" cy="2285"/>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55347" name="Arc 145"/>
            <p:cNvSpPr>
              <a:spLocks noChangeAspect="1"/>
            </p:cNvSpPr>
            <p:nvPr/>
          </p:nvSpPr>
          <p:spPr bwMode="auto">
            <a:xfrm flipH="1" flipV="1">
              <a:off x="8580" y="9426"/>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rot="10800000" lIns="74295" tIns="8890" rIns="74295" bIns="8890"/>
            <a:lstStyle/>
            <a:p>
              <a:endParaRPr lang="ja-JP" sz="2400">
                <a:solidFill>
                  <a:srgbClr val="FF0000"/>
                </a:solidFill>
                <a:latin typeface="Times New Roman" pitchFamily="84" charset="0"/>
              </a:endParaRPr>
            </a:p>
          </p:txBody>
        </p:sp>
        <p:sp>
          <p:nvSpPr>
            <p:cNvPr id="55348" name="Arc 146"/>
            <p:cNvSpPr>
              <a:spLocks noChangeAspect="1"/>
            </p:cNvSpPr>
            <p:nvPr/>
          </p:nvSpPr>
          <p:spPr bwMode="auto">
            <a:xfrm flipH="1">
              <a:off x="8580" y="13224"/>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55349" name="Arc 147"/>
            <p:cNvSpPr>
              <a:spLocks noChangeAspect="1"/>
            </p:cNvSpPr>
            <p:nvPr/>
          </p:nvSpPr>
          <p:spPr bwMode="auto">
            <a:xfrm flipV="1">
              <a:off x="2684" y="9426"/>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rot="10800000" lIns="74295" tIns="8890" rIns="74295" bIns="8890"/>
            <a:lstStyle/>
            <a:p>
              <a:endParaRPr lang="ja-JP" sz="2400">
                <a:solidFill>
                  <a:srgbClr val="FF0000"/>
                </a:solidFill>
                <a:latin typeface="Times New Roman" pitchFamily="84" charset="0"/>
              </a:endParaRPr>
            </a:p>
          </p:txBody>
        </p:sp>
        <p:sp>
          <p:nvSpPr>
            <p:cNvPr id="55350" name="Arc 148"/>
            <p:cNvSpPr>
              <a:spLocks noChangeAspect="1"/>
            </p:cNvSpPr>
            <p:nvPr/>
          </p:nvSpPr>
          <p:spPr bwMode="auto">
            <a:xfrm>
              <a:off x="2684" y="13224"/>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55351" name="Line 149"/>
            <p:cNvSpPr>
              <a:spLocks noChangeAspect="1" noChangeShapeType="1"/>
            </p:cNvSpPr>
            <p:nvPr/>
          </p:nvSpPr>
          <p:spPr bwMode="auto">
            <a:xfrm flipH="1">
              <a:off x="2626" y="12705"/>
              <a:ext cx="57" cy="1"/>
            </a:xfrm>
            <a:prstGeom prst="line">
              <a:avLst/>
            </a:prstGeom>
            <a:noFill/>
            <a:ln w="19050">
              <a:solidFill>
                <a:srgbClr val="FFFFFF"/>
              </a:solidFill>
              <a:round/>
              <a:headEnd/>
              <a:tailEnd/>
            </a:ln>
          </p:spPr>
          <p:txBody>
            <a:bodyPr lIns="74295" tIns="8890" rIns="74295" bIns="8890"/>
            <a:lstStyle/>
            <a:p>
              <a:endParaRPr lang="nl-BE"/>
            </a:p>
          </p:txBody>
        </p:sp>
        <p:sp>
          <p:nvSpPr>
            <p:cNvPr id="55352" name="Line 150"/>
            <p:cNvSpPr>
              <a:spLocks noChangeAspect="1" noChangeShapeType="1"/>
            </p:cNvSpPr>
            <p:nvPr/>
          </p:nvSpPr>
          <p:spPr bwMode="auto">
            <a:xfrm flipH="1">
              <a:off x="2626" y="10002"/>
              <a:ext cx="57" cy="1"/>
            </a:xfrm>
            <a:prstGeom prst="line">
              <a:avLst/>
            </a:prstGeom>
            <a:noFill/>
            <a:ln w="19050">
              <a:solidFill>
                <a:srgbClr val="FFFFFF"/>
              </a:solidFill>
              <a:round/>
              <a:headEnd/>
              <a:tailEnd/>
            </a:ln>
          </p:spPr>
          <p:txBody>
            <a:bodyPr lIns="74295" tIns="8890" rIns="74295" bIns="8890"/>
            <a:lstStyle/>
            <a:p>
              <a:endParaRPr lang="nl-BE"/>
            </a:p>
          </p:txBody>
        </p:sp>
        <p:sp>
          <p:nvSpPr>
            <p:cNvPr id="55353" name="Line 151"/>
            <p:cNvSpPr>
              <a:spLocks noChangeAspect="1" noChangeShapeType="1"/>
            </p:cNvSpPr>
            <p:nvPr/>
          </p:nvSpPr>
          <p:spPr bwMode="auto">
            <a:xfrm>
              <a:off x="8638" y="12705"/>
              <a:ext cx="57" cy="1"/>
            </a:xfrm>
            <a:prstGeom prst="line">
              <a:avLst/>
            </a:prstGeom>
            <a:noFill/>
            <a:ln w="19050">
              <a:solidFill>
                <a:srgbClr val="FFFFFF"/>
              </a:solidFill>
              <a:round/>
              <a:headEnd/>
              <a:tailEnd/>
            </a:ln>
          </p:spPr>
          <p:txBody>
            <a:bodyPr lIns="74295" tIns="8890" rIns="74295" bIns="8890"/>
            <a:lstStyle/>
            <a:p>
              <a:endParaRPr lang="nl-BE"/>
            </a:p>
          </p:txBody>
        </p:sp>
        <p:sp>
          <p:nvSpPr>
            <p:cNvPr id="55354" name="Line 152"/>
            <p:cNvSpPr>
              <a:spLocks noChangeAspect="1" noChangeShapeType="1"/>
            </p:cNvSpPr>
            <p:nvPr/>
          </p:nvSpPr>
          <p:spPr bwMode="auto">
            <a:xfrm>
              <a:off x="8638" y="10002"/>
              <a:ext cx="57" cy="1"/>
            </a:xfrm>
            <a:prstGeom prst="line">
              <a:avLst/>
            </a:prstGeom>
            <a:noFill/>
            <a:ln w="19050">
              <a:solidFill>
                <a:srgbClr val="FFFFFF"/>
              </a:solidFill>
              <a:round/>
              <a:headEnd/>
              <a:tailEnd/>
            </a:ln>
          </p:spPr>
          <p:txBody>
            <a:bodyPr lIns="74295" tIns="8890" rIns="74295" bIns="8890"/>
            <a:lstStyle/>
            <a:p>
              <a:endParaRPr lang="nl-BE"/>
            </a:p>
          </p:txBody>
        </p:sp>
      </p:grpSp>
      <p:sp>
        <p:nvSpPr>
          <p:cNvPr id="48131" name="Rectangle 30"/>
          <p:cNvSpPr>
            <a:spLocks noGrp="1" noChangeArrowheads="1"/>
          </p:cNvSpPr>
          <p:nvPr>
            <p:ph type="subTitle" idx="1"/>
          </p:nvPr>
        </p:nvSpPr>
        <p:spPr>
          <a:xfrm>
            <a:off x="152400" y="4724400"/>
            <a:ext cx="8839200" cy="1800944"/>
          </a:xfrm>
          <a:solidFill>
            <a:srgbClr val="FFFFFF"/>
          </a:solidFill>
        </p:spPr>
        <p:txBody>
          <a:bodyPr>
            <a:noAutofit/>
          </a:bodyPr>
          <a:lstStyle/>
          <a:p>
            <a:pPr algn="l" eaLnBrk="1" hangingPunct="1">
              <a:lnSpc>
                <a:spcPct val="120000"/>
              </a:lnSpc>
            </a:pPr>
            <a:r>
              <a:rPr lang="en-US" sz="1200" b="1" dirty="0">
                <a:latin typeface="Verdana" pitchFamily="84" charset="0"/>
              </a:rPr>
              <a:t>Set 1: </a:t>
            </a:r>
            <a:r>
              <a:rPr lang="en-US" sz="1200" dirty="0">
                <a:latin typeface="Verdana" pitchFamily="84" charset="0"/>
              </a:rPr>
              <a:t>Combine 5 coordination exercises (5 m) with a sprint in the mid circle. Sprint 10 m and decelerate 8 m before starting the next coordination exercise. Make 2 reps of each. </a:t>
            </a:r>
            <a:r>
              <a:rPr lang="en-US" sz="1200" i="1" dirty="0">
                <a:latin typeface="Verdana" pitchFamily="84" charset="0"/>
              </a:rPr>
              <a:t>(The picture indicates a bigger circle than the mid circle, but that’s only to have a clear indication.) </a:t>
            </a:r>
            <a:r>
              <a:rPr lang="en-US" sz="1200" dirty="0">
                <a:latin typeface="Verdana" pitchFamily="84" charset="0"/>
              </a:rPr>
              <a:t>The given exercises are just indications, you can choose other coordination exercises.</a:t>
            </a:r>
          </a:p>
          <a:p>
            <a:pPr algn="l" eaLnBrk="1" hangingPunct="1">
              <a:lnSpc>
                <a:spcPct val="120000"/>
              </a:lnSpc>
            </a:pPr>
            <a:r>
              <a:rPr lang="en-US" sz="1200" b="1" dirty="0">
                <a:latin typeface="Verdana" pitchFamily="84" charset="0"/>
              </a:rPr>
              <a:t>Recovery:</a:t>
            </a:r>
            <a:r>
              <a:rPr lang="en-US" sz="1200" dirty="0">
                <a:latin typeface="Verdana" pitchFamily="84" charset="0"/>
              </a:rPr>
              <a:t> 3 to 4 min active recovery in between sets</a:t>
            </a:r>
          </a:p>
          <a:p>
            <a:pPr algn="l" eaLnBrk="1" hangingPunct="1">
              <a:lnSpc>
                <a:spcPct val="120000"/>
              </a:lnSpc>
            </a:pPr>
            <a:r>
              <a:rPr lang="en-US" sz="1200" b="1" dirty="0">
                <a:latin typeface="Verdana" pitchFamily="84" charset="0"/>
              </a:rPr>
              <a:t>Set 2:</a:t>
            </a:r>
            <a:r>
              <a:rPr lang="en-US" sz="1200" dirty="0">
                <a:latin typeface="Verdana" pitchFamily="84" charset="0"/>
              </a:rPr>
              <a:t> Repeat the same exercise.</a:t>
            </a:r>
          </a:p>
          <a:p>
            <a:pPr algn="l" eaLnBrk="1" hangingPunct="1">
              <a:lnSpc>
                <a:spcPct val="120000"/>
              </a:lnSpc>
            </a:pPr>
            <a:r>
              <a:rPr lang="en-US" sz="1200" dirty="0">
                <a:latin typeface="Verdana" pitchFamily="84" charset="0"/>
              </a:rPr>
              <a:t>In total 20 sprints in the Centre circle.</a:t>
            </a:r>
          </a:p>
          <a:p>
            <a:pPr algn="l" eaLnBrk="1" hangingPunct="1">
              <a:lnSpc>
                <a:spcPct val="120000"/>
              </a:lnSpc>
              <a:defRPr/>
            </a:pPr>
            <a:endParaRPr lang="en-US" sz="1200" dirty="0">
              <a:latin typeface="Verdana" pitchFamily="84" charset="0"/>
            </a:endParaRPr>
          </a:p>
        </p:txBody>
      </p:sp>
      <p:sp>
        <p:nvSpPr>
          <p:cNvPr id="55302" name="Rectangle 32"/>
          <p:cNvSpPr>
            <a:spLocks noChangeArrowheads="1"/>
          </p:cNvSpPr>
          <p:nvPr/>
        </p:nvSpPr>
        <p:spPr bwMode="auto">
          <a:xfrm>
            <a:off x="6705600" y="609600"/>
            <a:ext cx="2286000" cy="4038600"/>
          </a:xfrm>
          <a:prstGeom prst="rect">
            <a:avLst/>
          </a:prstGeom>
          <a:solidFill>
            <a:srgbClr val="006000"/>
          </a:solidFill>
          <a:ln w="9525">
            <a:noFill/>
            <a:miter lim="800000"/>
            <a:headEnd/>
            <a:tailEnd/>
          </a:ln>
        </p:spPr>
        <p:txBody>
          <a:bodyPr/>
          <a:lstStyle/>
          <a:p>
            <a:pPr algn="ctr" eaLnBrk="1" hangingPunct="1">
              <a:lnSpc>
                <a:spcPct val="120000"/>
              </a:lnSpc>
              <a:spcBef>
                <a:spcPct val="20000"/>
              </a:spcBef>
              <a:tabLst>
                <a:tab pos="977900" algn="l"/>
                <a:tab pos="1320800" algn="l"/>
                <a:tab pos="1435100" algn="l"/>
                <a:tab pos="1549400" algn="l"/>
              </a:tabLst>
            </a:pPr>
            <a:endParaRPr lang="en-US" sz="1000" dirty="0">
              <a:solidFill>
                <a:schemeClr val="bg1"/>
              </a:solidFill>
              <a:latin typeface="Verdana" pitchFamily="84" charset="0"/>
            </a:endParaRPr>
          </a:p>
          <a:p>
            <a:pPr algn="ctr" eaLnBrk="1" hangingPunct="1">
              <a:lnSpc>
                <a:spcPct val="120000"/>
              </a:lnSpc>
              <a:spcBef>
                <a:spcPct val="20000"/>
              </a:spcBef>
              <a:tabLst>
                <a:tab pos="977900" algn="l"/>
                <a:tab pos="1320800" algn="l"/>
                <a:tab pos="1435100" algn="l"/>
                <a:tab pos="1549400" algn="l"/>
              </a:tabLst>
            </a:pPr>
            <a:endParaRPr lang="en-US" sz="1000" dirty="0">
              <a:solidFill>
                <a:schemeClr val="bg1"/>
              </a:solidFill>
              <a:latin typeface="Verdana" pitchFamily="84" charset="0"/>
            </a:endParaRPr>
          </a:p>
          <a:p>
            <a:pPr algn="ctr" eaLnBrk="1" hangingPunct="1">
              <a:lnSpc>
                <a:spcPct val="120000"/>
              </a:lnSpc>
              <a:spcBef>
                <a:spcPct val="20000"/>
              </a:spcBef>
              <a:tabLst>
                <a:tab pos="977900" algn="l"/>
                <a:tab pos="1320800" algn="l"/>
                <a:tab pos="1435100" algn="l"/>
                <a:tab pos="1549400" algn="l"/>
              </a:tabLst>
            </a:pPr>
            <a:endParaRPr lang="en-US" sz="1000" dirty="0">
              <a:solidFill>
                <a:schemeClr val="bg1"/>
              </a:solidFill>
              <a:latin typeface="Verdana" pitchFamily="84" charset="0"/>
            </a:endParaRPr>
          </a:p>
          <a:p>
            <a:pPr eaLnBrk="1" hangingPunct="1">
              <a:lnSpc>
                <a:spcPct val="120000"/>
              </a:lnSpc>
              <a:spcBef>
                <a:spcPct val="20000"/>
              </a:spcBef>
              <a:tabLst>
                <a:tab pos="977900" algn="l"/>
                <a:tab pos="1320800" algn="l"/>
                <a:tab pos="1435100" algn="l"/>
                <a:tab pos="1549400" algn="l"/>
              </a:tabLst>
            </a:pPr>
            <a:r>
              <a:rPr lang="en-US" sz="1000" dirty="0">
                <a:solidFill>
                  <a:schemeClr val="bg1"/>
                </a:solidFill>
                <a:latin typeface="Verdana" pitchFamily="84" charset="0"/>
              </a:rPr>
              <a:t>One lap			1,25 min</a:t>
            </a:r>
          </a:p>
          <a:p>
            <a:pPr eaLnBrk="1" hangingPunct="1">
              <a:lnSpc>
                <a:spcPct val="120000"/>
              </a:lnSpc>
              <a:spcBef>
                <a:spcPct val="20000"/>
              </a:spcBef>
              <a:tabLst>
                <a:tab pos="977900" algn="l"/>
                <a:tab pos="1320800" algn="l"/>
                <a:tab pos="1435100" algn="l"/>
                <a:tab pos="1549400" algn="l"/>
              </a:tabLst>
            </a:pPr>
            <a:r>
              <a:rPr lang="en-US" sz="1000" dirty="0">
                <a:solidFill>
                  <a:schemeClr val="bg1"/>
                </a:solidFill>
                <a:latin typeface="Verdana" pitchFamily="84" charset="0"/>
              </a:rPr>
              <a:t>Set 1 (2 laps)			2,5 min</a:t>
            </a:r>
          </a:p>
          <a:p>
            <a:pPr eaLnBrk="1" hangingPunct="1">
              <a:lnSpc>
                <a:spcPct val="120000"/>
              </a:lnSpc>
              <a:spcBef>
                <a:spcPct val="20000"/>
              </a:spcBef>
              <a:tabLst>
                <a:tab pos="977900" algn="l"/>
                <a:tab pos="1320800" algn="l"/>
                <a:tab pos="1435100" algn="l"/>
                <a:tab pos="1549400" algn="l"/>
              </a:tabLst>
            </a:pPr>
            <a:r>
              <a:rPr lang="en-US" sz="1000" dirty="0">
                <a:solidFill>
                  <a:schemeClr val="bg1"/>
                </a:solidFill>
                <a:latin typeface="Verdana" pitchFamily="84" charset="0"/>
              </a:rPr>
              <a:t>Recovery 			4 min</a:t>
            </a:r>
          </a:p>
          <a:p>
            <a:pPr eaLnBrk="1" hangingPunct="1">
              <a:lnSpc>
                <a:spcPct val="120000"/>
              </a:lnSpc>
              <a:spcBef>
                <a:spcPct val="20000"/>
              </a:spcBef>
              <a:tabLst>
                <a:tab pos="977900" algn="l"/>
                <a:tab pos="1320800" algn="l"/>
                <a:tab pos="1435100" algn="l"/>
                <a:tab pos="1549400" algn="l"/>
              </a:tabLst>
            </a:pPr>
            <a:r>
              <a:rPr lang="en-US" sz="1000" dirty="0">
                <a:solidFill>
                  <a:schemeClr val="bg1"/>
                </a:solidFill>
                <a:latin typeface="Verdana" pitchFamily="84" charset="0"/>
              </a:rPr>
              <a:t>Set 2 (2 laps)			2,5 min</a:t>
            </a:r>
          </a:p>
          <a:p>
            <a:pPr eaLnBrk="1" hangingPunct="1">
              <a:lnSpc>
                <a:spcPct val="120000"/>
              </a:lnSpc>
              <a:spcBef>
                <a:spcPct val="20000"/>
              </a:spcBef>
              <a:tabLst>
                <a:tab pos="977900" algn="l"/>
                <a:tab pos="1320800" algn="l"/>
                <a:tab pos="1435100" algn="l"/>
                <a:tab pos="1549400" algn="l"/>
              </a:tabLst>
            </a:pPr>
            <a:r>
              <a:rPr lang="en-US" sz="1000" dirty="0">
                <a:solidFill>
                  <a:schemeClr val="bg1"/>
                </a:solidFill>
                <a:latin typeface="Verdana" pitchFamily="84" charset="0"/>
              </a:rPr>
              <a:t>Total duration 			9 min</a:t>
            </a:r>
          </a:p>
          <a:p>
            <a:pPr eaLnBrk="1" hangingPunct="1">
              <a:lnSpc>
                <a:spcPct val="120000"/>
              </a:lnSpc>
              <a:spcBef>
                <a:spcPct val="20000"/>
              </a:spcBef>
              <a:tabLst>
                <a:tab pos="977900" algn="l"/>
                <a:tab pos="1320800" algn="l"/>
                <a:tab pos="1435100" algn="l"/>
                <a:tab pos="1549400" algn="l"/>
              </a:tabLst>
            </a:pPr>
            <a:endParaRPr lang="en-US" sz="1000" dirty="0">
              <a:solidFill>
                <a:schemeClr val="bg1"/>
              </a:solidFill>
              <a:latin typeface="Verdana" pitchFamily="84" charset="0"/>
            </a:endParaRPr>
          </a:p>
          <a:p>
            <a:pPr eaLnBrk="1" hangingPunct="1">
              <a:lnSpc>
                <a:spcPct val="120000"/>
              </a:lnSpc>
              <a:spcBef>
                <a:spcPct val="20000"/>
              </a:spcBef>
              <a:tabLst>
                <a:tab pos="977900" algn="l"/>
                <a:tab pos="1320800" algn="l"/>
                <a:tab pos="1435100" algn="l"/>
                <a:tab pos="1549400" algn="l"/>
              </a:tabLst>
            </a:pPr>
            <a:endParaRPr lang="en-US" sz="1000" dirty="0">
              <a:solidFill>
                <a:srgbClr val="6CCEFF"/>
              </a:solidFill>
              <a:latin typeface="Verdana" pitchFamily="84" charset="0"/>
            </a:endParaRPr>
          </a:p>
          <a:p>
            <a:pPr eaLnBrk="1" hangingPunct="1">
              <a:lnSpc>
                <a:spcPct val="120000"/>
              </a:lnSpc>
              <a:spcBef>
                <a:spcPct val="20000"/>
              </a:spcBef>
              <a:tabLst>
                <a:tab pos="977900" algn="l"/>
                <a:tab pos="1320800" algn="l"/>
                <a:tab pos="1435100" algn="l"/>
                <a:tab pos="1549400" algn="l"/>
              </a:tabLst>
            </a:pPr>
            <a:r>
              <a:rPr lang="en-US" sz="1000" dirty="0">
                <a:solidFill>
                  <a:srgbClr val="6CCEFF"/>
                </a:solidFill>
                <a:latin typeface="Verdana" pitchFamily="84" charset="0"/>
              </a:rPr>
              <a:t>Walking 	W  		---</a:t>
            </a:r>
            <a:endParaRPr lang="en-US" sz="1000" dirty="0">
              <a:latin typeface="Verdana" pitchFamily="84" charset="0"/>
            </a:endParaRPr>
          </a:p>
          <a:p>
            <a:pPr eaLnBrk="1" hangingPunct="1">
              <a:lnSpc>
                <a:spcPct val="120000"/>
              </a:lnSpc>
              <a:spcBef>
                <a:spcPct val="20000"/>
              </a:spcBef>
              <a:tabLst>
                <a:tab pos="977900" algn="l"/>
                <a:tab pos="1320800" algn="l"/>
                <a:tab pos="1435100" algn="l"/>
                <a:tab pos="1549400" algn="l"/>
              </a:tabLst>
            </a:pPr>
            <a:r>
              <a:rPr lang="en-US" sz="1000" dirty="0">
                <a:solidFill>
                  <a:srgbClr val="7FFF5B"/>
                </a:solidFill>
                <a:latin typeface="Verdana" pitchFamily="84" charset="0"/>
              </a:rPr>
              <a:t>Jogging 	J</a:t>
            </a:r>
            <a:r>
              <a:rPr lang="en-US" sz="1000" dirty="0">
                <a:latin typeface="Verdana" pitchFamily="84" charset="0"/>
              </a:rPr>
              <a:t>     	</a:t>
            </a:r>
            <a:r>
              <a:rPr lang="en-US" sz="1000" dirty="0">
                <a:solidFill>
                  <a:srgbClr val="7FFF5B"/>
                </a:solidFill>
                <a:latin typeface="Verdana" pitchFamily="84" charset="0"/>
              </a:rPr>
              <a:t>	160 m</a:t>
            </a:r>
            <a:endParaRPr lang="en-US" sz="1000" dirty="0">
              <a:latin typeface="Verdana" pitchFamily="84" charset="0"/>
            </a:endParaRPr>
          </a:p>
          <a:p>
            <a:pPr eaLnBrk="1" hangingPunct="1">
              <a:lnSpc>
                <a:spcPct val="120000"/>
              </a:lnSpc>
              <a:spcBef>
                <a:spcPct val="20000"/>
              </a:spcBef>
              <a:tabLst>
                <a:tab pos="977900" algn="l"/>
                <a:tab pos="1320800" algn="l"/>
                <a:tab pos="1435100" algn="l"/>
                <a:tab pos="1549400" algn="l"/>
              </a:tabLst>
            </a:pPr>
            <a:r>
              <a:rPr lang="en-US" sz="1000" dirty="0">
                <a:solidFill>
                  <a:srgbClr val="F689FF"/>
                </a:solidFill>
                <a:latin typeface="Verdana" pitchFamily="84" charset="0"/>
              </a:rPr>
              <a:t>Backwards 	BW		---</a:t>
            </a:r>
            <a:endParaRPr lang="en-US" sz="1000" dirty="0">
              <a:solidFill>
                <a:srgbClr val="FFEF78"/>
              </a:solidFill>
              <a:latin typeface="Verdana" pitchFamily="84" charset="0"/>
            </a:endParaRPr>
          </a:p>
          <a:p>
            <a:pPr eaLnBrk="1" hangingPunct="1">
              <a:lnSpc>
                <a:spcPct val="120000"/>
              </a:lnSpc>
              <a:spcBef>
                <a:spcPct val="20000"/>
              </a:spcBef>
              <a:tabLst>
                <a:tab pos="977900" algn="l"/>
                <a:tab pos="1320800" algn="l"/>
                <a:tab pos="1435100" algn="l"/>
                <a:tab pos="1549400" algn="l"/>
              </a:tabLst>
            </a:pPr>
            <a:r>
              <a:rPr lang="en-US" sz="1000" dirty="0">
                <a:solidFill>
                  <a:srgbClr val="FFFC61"/>
                </a:solidFill>
                <a:latin typeface="Verdana" pitchFamily="84" charset="0"/>
              </a:rPr>
              <a:t>Sideways 	SW		---</a:t>
            </a:r>
          </a:p>
          <a:p>
            <a:pPr eaLnBrk="1" hangingPunct="1">
              <a:lnSpc>
                <a:spcPct val="120000"/>
              </a:lnSpc>
              <a:spcBef>
                <a:spcPct val="20000"/>
              </a:spcBef>
              <a:tabLst>
                <a:tab pos="977900" algn="l"/>
                <a:tab pos="1320800" algn="l"/>
                <a:tab pos="1435100" algn="l"/>
                <a:tab pos="1549400" algn="l"/>
              </a:tabLst>
            </a:pPr>
            <a:r>
              <a:rPr lang="en-US" sz="1000" dirty="0">
                <a:solidFill>
                  <a:schemeClr val="bg1"/>
                </a:solidFill>
                <a:latin typeface="Verdana" pitchFamily="84" charset="0"/>
              </a:rPr>
              <a:t>Coordination    Coo		100 m</a:t>
            </a:r>
            <a:endParaRPr lang="en-US" sz="1000" dirty="0">
              <a:solidFill>
                <a:srgbClr val="FF7B47"/>
              </a:solidFill>
              <a:latin typeface="Verdana" pitchFamily="84" charset="0"/>
            </a:endParaRPr>
          </a:p>
          <a:p>
            <a:pPr eaLnBrk="1" hangingPunct="1">
              <a:lnSpc>
                <a:spcPct val="120000"/>
              </a:lnSpc>
              <a:spcBef>
                <a:spcPct val="20000"/>
              </a:spcBef>
              <a:tabLst>
                <a:tab pos="977900" algn="l"/>
                <a:tab pos="1320800" algn="l"/>
                <a:tab pos="1435100" algn="l"/>
                <a:tab pos="1549400" algn="l"/>
              </a:tabLst>
            </a:pPr>
            <a:r>
              <a:rPr lang="en-US" sz="1000" dirty="0">
                <a:solidFill>
                  <a:srgbClr val="FF7B47"/>
                </a:solidFill>
                <a:latin typeface="Verdana" pitchFamily="84" charset="0"/>
              </a:rPr>
              <a:t>High intensity 	HI  		---</a:t>
            </a:r>
          </a:p>
          <a:p>
            <a:pPr eaLnBrk="1" hangingPunct="1">
              <a:lnSpc>
                <a:spcPct val="120000"/>
              </a:lnSpc>
              <a:spcBef>
                <a:spcPct val="20000"/>
              </a:spcBef>
              <a:tabLst>
                <a:tab pos="977900" algn="l"/>
                <a:tab pos="1320800" algn="l"/>
                <a:tab pos="1435100" algn="l"/>
                <a:tab pos="1549400" algn="l"/>
              </a:tabLst>
            </a:pPr>
            <a:r>
              <a:rPr lang="en-US" sz="1000" dirty="0">
                <a:solidFill>
                  <a:srgbClr val="FF4E60"/>
                </a:solidFill>
                <a:latin typeface="Verdana" pitchFamily="84" charset="0"/>
              </a:rPr>
              <a:t>Sprint 	S		200 m</a:t>
            </a:r>
          </a:p>
          <a:p>
            <a:pPr eaLnBrk="1" hangingPunct="1">
              <a:lnSpc>
                <a:spcPct val="120000"/>
              </a:lnSpc>
              <a:spcBef>
                <a:spcPct val="20000"/>
              </a:spcBef>
              <a:tabLst>
                <a:tab pos="977900" algn="l"/>
                <a:tab pos="1320800" algn="l"/>
                <a:tab pos="1435100" algn="l"/>
                <a:tab pos="1549400" algn="l"/>
              </a:tabLst>
            </a:pPr>
            <a:r>
              <a:rPr lang="en-US" sz="1000" dirty="0">
                <a:solidFill>
                  <a:schemeClr val="bg1"/>
                </a:solidFill>
                <a:latin typeface="Verdana" pitchFamily="84" charset="0"/>
              </a:rPr>
              <a:t>Total distance 			460 m</a:t>
            </a:r>
          </a:p>
        </p:txBody>
      </p:sp>
      <p:grpSp>
        <p:nvGrpSpPr>
          <p:cNvPr id="3" name="Group 33"/>
          <p:cNvGrpSpPr>
            <a:grpSpLocks/>
          </p:cNvGrpSpPr>
          <p:nvPr/>
        </p:nvGrpSpPr>
        <p:grpSpPr bwMode="auto">
          <a:xfrm>
            <a:off x="6781800" y="4293096"/>
            <a:ext cx="1981200" cy="228600"/>
            <a:chOff x="4320" y="2592"/>
            <a:chExt cx="1248" cy="144"/>
          </a:xfrm>
        </p:grpSpPr>
        <p:sp>
          <p:nvSpPr>
            <p:cNvPr id="55331" name="Line 34"/>
            <p:cNvSpPr>
              <a:spLocks noChangeShapeType="1"/>
            </p:cNvSpPr>
            <p:nvPr/>
          </p:nvSpPr>
          <p:spPr bwMode="auto">
            <a:xfrm>
              <a:off x="4320" y="2736"/>
              <a:ext cx="1248" cy="0"/>
            </a:xfrm>
            <a:prstGeom prst="line">
              <a:avLst/>
            </a:prstGeom>
            <a:noFill/>
            <a:ln w="9525">
              <a:solidFill>
                <a:schemeClr val="bg1"/>
              </a:solidFill>
              <a:round/>
              <a:headEnd/>
              <a:tailEnd/>
            </a:ln>
          </p:spPr>
          <p:txBody>
            <a:bodyPr wrap="none" anchor="ctr"/>
            <a:lstStyle/>
            <a:p>
              <a:endParaRPr lang="nl-BE"/>
            </a:p>
          </p:txBody>
        </p:sp>
        <p:sp>
          <p:nvSpPr>
            <p:cNvPr id="55332" name="Line 35"/>
            <p:cNvSpPr>
              <a:spLocks noChangeShapeType="1"/>
            </p:cNvSpPr>
            <p:nvPr/>
          </p:nvSpPr>
          <p:spPr bwMode="auto">
            <a:xfrm>
              <a:off x="4320" y="2592"/>
              <a:ext cx="1248" cy="0"/>
            </a:xfrm>
            <a:prstGeom prst="line">
              <a:avLst/>
            </a:prstGeom>
            <a:noFill/>
            <a:ln w="9525">
              <a:solidFill>
                <a:schemeClr val="bg1"/>
              </a:solidFill>
              <a:round/>
              <a:headEnd/>
              <a:tailEnd/>
            </a:ln>
          </p:spPr>
          <p:txBody>
            <a:bodyPr wrap="none" anchor="ctr"/>
            <a:lstStyle/>
            <a:p>
              <a:endParaRPr lang="nl-BE"/>
            </a:p>
          </p:txBody>
        </p:sp>
      </p:grpSp>
      <p:sp>
        <p:nvSpPr>
          <p:cNvPr id="55305" name="Rectangle 39"/>
          <p:cNvSpPr>
            <a:spLocks noChangeArrowheads="1"/>
          </p:cNvSpPr>
          <p:nvPr/>
        </p:nvSpPr>
        <p:spPr bwMode="auto">
          <a:xfrm>
            <a:off x="6781800" y="609600"/>
            <a:ext cx="2209800" cy="307975"/>
          </a:xfrm>
          <a:prstGeom prst="rect">
            <a:avLst/>
          </a:prstGeom>
          <a:noFill/>
          <a:ln w="9525">
            <a:noFill/>
            <a:miter lim="800000"/>
            <a:headEnd/>
            <a:tailEnd/>
          </a:ln>
        </p:spPr>
        <p:txBody>
          <a:bodyPr>
            <a:spAutoFit/>
          </a:bodyPr>
          <a:lstStyle/>
          <a:p>
            <a:pPr algn="ctr"/>
            <a:r>
              <a:rPr lang="en-US" sz="1400" b="1" dirty="0">
                <a:solidFill>
                  <a:schemeClr val="bg1"/>
                </a:solidFill>
                <a:latin typeface="Verdana" pitchFamily="84" charset="0"/>
              </a:rPr>
              <a:t>2 sets of 2 laps</a:t>
            </a:r>
          </a:p>
        </p:txBody>
      </p:sp>
      <p:sp>
        <p:nvSpPr>
          <p:cNvPr id="58" name="Oval 101"/>
          <p:cNvSpPr>
            <a:spLocks noChangeArrowheads="1"/>
          </p:cNvSpPr>
          <p:nvPr/>
        </p:nvSpPr>
        <p:spPr bwMode="auto">
          <a:xfrm>
            <a:off x="2531686" y="1844824"/>
            <a:ext cx="1752282" cy="1656184"/>
          </a:xfrm>
          <a:prstGeom prst="ellipse">
            <a:avLst/>
          </a:prstGeom>
          <a:noFill/>
          <a:ln w="19050" cmpd="sng">
            <a:solidFill>
              <a:schemeClr val="bg1">
                <a:lumMod val="50000"/>
              </a:schemeClr>
            </a:solidFill>
            <a:round/>
            <a:headEnd/>
            <a:tailEnd/>
          </a:ln>
        </p:spPr>
        <p:txBody>
          <a:bodyPr rot="0" vert="horz" wrap="square" lIns="91440" tIns="45720" rIns="91440" bIns="45720" anchor="t" anchorCtr="0" upright="1">
            <a:noAutofit/>
          </a:bodyPr>
          <a:lstStyle/>
          <a:p>
            <a:pPr>
              <a:spcAft>
                <a:spcPts val="0"/>
              </a:spcAft>
            </a:pPr>
            <a:r>
              <a:rPr lang="en-GB" sz="1200">
                <a:effectLst/>
                <a:latin typeface="Times"/>
                <a:ea typeface="Times"/>
                <a:cs typeface="Times New Roman"/>
              </a:rPr>
              <a:t> </a:t>
            </a:r>
            <a:endParaRPr lang="en-US" sz="1200">
              <a:effectLst/>
              <a:latin typeface="Times"/>
              <a:ea typeface="Times"/>
              <a:cs typeface="Times New Roman"/>
            </a:endParaRPr>
          </a:p>
        </p:txBody>
      </p:sp>
      <p:sp>
        <p:nvSpPr>
          <p:cNvPr id="59" name="AutoShape 118"/>
          <p:cNvSpPr>
            <a:spLocks noChangeArrowheads="1"/>
          </p:cNvSpPr>
          <p:nvPr/>
        </p:nvSpPr>
        <p:spPr bwMode="auto">
          <a:xfrm>
            <a:off x="2915816" y="1846600"/>
            <a:ext cx="93092" cy="142240"/>
          </a:xfrm>
          <a:prstGeom prst="triangle">
            <a:avLst>
              <a:gd name="adj" fmla="val 50000"/>
            </a:avLst>
          </a:prstGeom>
          <a:solidFill>
            <a:srgbClr val="6CCEFF"/>
          </a:solidFill>
          <a:ln w="12700">
            <a:solidFill>
              <a:srgbClr val="000000"/>
            </a:solidFill>
            <a:miter lim="800000"/>
            <a:headEnd/>
            <a:tailEnd/>
          </a:ln>
        </p:spPr>
        <p:txBody>
          <a:bodyPr rot="0" vert="horz" wrap="square" lIns="91440" tIns="45720" rIns="91440" bIns="45720" anchor="t" anchorCtr="0" upright="1">
            <a:noAutofit/>
          </a:bodyPr>
          <a:lstStyle/>
          <a:p>
            <a:endParaRPr lang="nl-NL"/>
          </a:p>
        </p:txBody>
      </p:sp>
      <p:sp>
        <p:nvSpPr>
          <p:cNvPr id="60" name="AutoShape 118"/>
          <p:cNvSpPr>
            <a:spLocks noChangeArrowheads="1"/>
          </p:cNvSpPr>
          <p:nvPr/>
        </p:nvSpPr>
        <p:spPr bwMode="auto">
          <a:xfrm>
            <a:off x="2843808" y="1916832"/>
            <a:ext cx="93092" cy="142240"/>
          </a:xfrm>
          <a:prstGeom prst="triangle">
            <a:avLst>
              <a:gd name="adj" fmla="val 50000"/>
            </a:avLst>
          </a:prstGeom>
          <a:solidFill>
            <a:srgbClr val="6CCEFF"/>
          </a:solidFill>
          <a:ln w="12700">
            <a:solidFill>
              <a:srgbClr val="000000"/>
            </a:solidFill>
            <a:miter lim="800000"/>
            <a:headEnd/>
            <a:tailEnd/>
          </a:ln>
        </p:spPr>
        <p:txBody>
          <a:bodyPr rot="0" vert="horz" wrap="square" lIns="91440" tIns="45720" rIns="91440" bIns="45720" anchor="t" anchorCtr="0" upright="1">
            <a:noAutofit/>
          </a:bodyPr>
          <a:lstStyle/>
          <a:p>
            <a:endParaRPr lang="nl-NL"/>
          </a:p>
        </p:txBody>
      </p:sp>
      <p:sp>
        <p:nvSpPr>
          <p:cNvPr id="61" name="AutoShape 118"/>
          <p:cNvSpPr>
            <a:spLocks noChangeArrowheads="1"/>
          </p:cNvSpPr>
          <p:nvPr/>
        </p:nvSpPr>
        <p:spPr bwMode="auto">
          <a:xfrm>
            <a:off x="2771800" y="1988840"/>
            <a:ext cx="93092" cy="142240"/>
          </a:xfrm>
          <a:prstGeom prst="triangle">
            <a:avLst>
              <a:gd name="adj" fmla="val 50000"/>
            </a:avLst>
          </a:prstGeom>
          <a:solidFill>
            <a:srgbClr val="6CCEFF"/>
          </a:solidFill>
          <a:ln w="12700">
            <a:solidFill>
              <a:srgbClr val="000000"/>
            </a:solidFill>
            <a:miter lim="800000"/>
            <a:headEnd/>
            <a:tailEnd/>
          </a:ln>
        </p:spPr>
        <p:txBody>
          <a:bodyPr rot="0" vert="horz" wrap="square" lIns="91440" tIns="45720" rIns="91440" bIns="45720" anchor="t" anchorCtr="0" upright="1">
            <a:noAutofit/>
          </a:bodyPr>
          <a:lstStyle/>
          <a:p>
            <a:endParaRPr lang="nl-NL"/>
          </a:p>
        </p:txBody>
      </p:sp>
      <p:sp>
        <p:nvSpPr>
          <p:cNvPr id="62" name="AutoShape 118"/>
          <p:cNvSpPr>
            <a:spLocks noChangeArrowheads="1"/>
          </p:cNvSpPr>
          <p:nvPr/>
        </p:nvSpPr>
        <p:spPr bwMode="auto">
          <a:xfrm>
            <a:off x="2699792" y="2062624"/>
            <a:ext cx="93092" cy="142240"/>
          </a:xfrm>
          <a:prstGeom prst="triangle">
            <a:avLst>
              <a:gd name="adj" fmla="val 50000"/>
            </a:avLst>
          </a:prstGeom>
          <a:solidFill>
            <a:srgbClr val="6CCEFF"/>
          </a:solidFill>
          <a:ln w="12700">
            <a:solidFill>
              <a:srgbClr val="000000"/>
            </a:solidFill>
            <a:miter lim="800000"/>
            <a:headEnd/>
            <a:tailEnd/>
          </a:ln>
        </p:spPr>
        <p:txBody>
          <a:bodyPr rot="0" vert="horz" wrap="square" lIns="91440" tIns="45720" rIns="91440" bIns="45720" anchor="t" anchorCtr="0" upright="1">
            <a:noAutofit/>
          </a:bodyPr>
          <a:lstStyle/>
          <a:p>
            <a:endParaRPr lang="nl-NL"/>
          </a:p>
        </p:txBody>
      </p:sp>
      <p:sp>
        <p:nvSpPr>
          <p:cNvPr id="63" name="AutoShape 118"/>
          <p:cNvSpPr>
            <a:spLocks noChangeArrowheads="1"/>
          </p:cNvSpPr>
          <p:nvPr/>
        </p:nvSpPr>
        <p:spPr bwMode="auto">
          <a:xfrm>
            <a:off x="2627784" y="2134632"/>
            <a:ext cx="93092" cy="142240"/>
          </a:xfrm>
          <a:prstGeom prst="triangle">
            <a:avLst>
              <a:gd name="adj" fmla="val 50000"/>
            </a:avLst>
          </a:prstGeom>
          <a:solidFill>
            <a:srgbClr val="6CCEFF"/>
          </a:solidFill>
          <a:ln w="12700">
            <a:solidFill>
              <a:srgbClr val="000000"/>
            </a:solidFill>
            <a:miter lim="800000"/>
            <a:headEnd/>
            <a:tailEnd/>
          </a:ln>
        </p:spPr>
        <p:txBody>
          <a:bodyPr rot="0" vert="horz" wrap="square" lIns="91440" tIns="45720" rIns="91440" bIns="45720" anchor="t" anchorCtr="0" upright="1">
            <a:noAutofit/>
          </a:bodyPr>
          <a:lstStyle/>
          <a:p>
            <a:endParaRPr lang="nl-NL"/>
          </a:p>
        </p:txBody>
      </p:sp>
      <p:sp>
        <p:nvSpPr>
          <p:cNvPr id="64" name="Text Box 135"/>
          <p:cNvSpPr txBox="1">
            <a:spLocks noChangeArrowheads="1"/>
          </p:cNvSpPr>
          <p:nvPr/>
        </p:nvSpPr>
        <p:spPr bwMode="auto">
          <a:xfrm flipV="1">
            <a:off x="1979712" y="1700808"/>
            <a:ext cx="9144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spcAft>
                <a:spcPts val="0"/>
              </a:spcAft>
            </a:pPr>
            <a:r>
              <a:rPr lang="en-US" sz="1600" dirty="0">
                <a:solidFill>
                  <a:srgbClr val="FFFFFF"/>
                </a:solidFill>
                <a:effectLst/>
                <a:latin typeface="Verdana"/>
                <a:ea typeface="Times"/>
                <a:cs typeface="Verdana"/>
              </a:rPr>
              <a:t>1 step</a:t>
            </a:r>
            <a:endParaRPr lang="en-US" sz="1200" dirty="0">
              <a:solidFill>
                <a:srgbClr val="FFFFFF"/>
              </a:solidFill>
              <a:effectLst/>
              <a:latin typeface="Verdana"/>
              <a:ea typeface="Times"/>
              <a:cs typeface="Verdana"/>
            </a:endParaRPr>
          </a:p>
        </p:txBody>
      </p:sp>
      <p:cxnSp>
        <p:nvCxnSpPr>
          <p:cNvPr id="65" name="Line 129"/>
          <p:cNvCxnSpPr>
            <a:cxnSpLocks noChangeShapeType="1"/>
          </p:cNvCxnSpPr>
          <p:nvPr/>
        </p:nvCxnSpPr>
        <p:spPr bwMode="auto">
          <a:xfrm>
            <a:off x="2987824" y="1988840"/>
            <a:ext cx="967520" cy="1341633"/>
          </a:xfrm>
          <a:prstGeom prst="line">
            <a:avLst/>
          </a:prstGeom>
          <a:noFill/>
          <a:ln w="31750">
            <a:solidFill>
              <a:srgbClr val="6CCEFF"/>
            </a:solidFill>
            <a:prstDash val="lgDash"/>
            <a:round/>
            <a:headEnd/>
            <a:tailEnd type="triangle" w="med" len="med"/>
          </a:ln>
          <a:extLst>
            <a:ext uri="{909E8E84-426E-40dd-AFC4-6F175D3DCCD1}">
              <a14:hiddenFill xmlns="" xmlns:a14="http://schemas.microsoft.com/office/drawing/2010/main">
                <a:noFill/>
              </a14:hiddenFill>
            </a:ext>
          </a:extLst>
        </p:spPr>
      </p:cxnSp>
      <p:sp>
        <p:nvSpPr>
          <p:cNvPr id="66" name="AutoShape 118"/>
          <p:cNvSpPr>
            <a:spLocks noChangeArrowheads="1"/>
          </p:cNvSpPr>
          <p:nvPr/>
        </p:nvSpPr>
        <p:spPr bwMode="auto">
          <a:xfrm>
            <a:off x="3779912" y="3140968"/>
            <a:ext cx="93092" cy="142240"/>
          </a:xfrm>
          <a:prstGeom prst="triangle">
            <a:avLst>
              <a:gd name="adj" fmla="val 50000"/>
            </a:avLst>
          </a:prstGeom>
          <a:solidFill>
            <a:srgbClr val="F689FF"/>
          </a:solidFill>
          <a:ln w="12700">
            <a:solidFill>
              <a:srgbClr val="000000"/>
            </a:solidFill>
            <a:miter lim="800000"/>
            <a:headEnd/>
            <a:tailEnd/>
          </a:ln>
        </p:spPr>
        <p:txBody>
          <a:bodyPr rot="0" vert="horz" wrap="square" lIns="91440" tIns="45720" rIns="91440" bIns="45720" anchor="t" anchorCtr="0" upright="1">
            <a:noAutofit/>
          </a:bodyPr>
          <a:lstStyle/>
          <a:p>
            <a:endParaRPr lang="nl-NL"/>
          </a:p>
        </p:txBody>
      </p:sp>
      <p:sp>
        <p:nvSpPr>
          <p:cNvPr id="67" name="AutoShape 118"/>
          <p:cNvSpPr>
            <a:spLocks noChangeArrowheads="1"/>
          </p:cNvSpPr>
          <p:nvPr/>
        </p:nvSpPr>
        <p:spPr bwMode="auto">
          <a:xfrm>
            <a:off x="3779912" y="3284984"/>
            <a:ext cx="93092" cy="142240"/>
          </a:xfrm>
          <a:prstGeom prst="triangle">
            <a:avLst>
              <a:gd name="adj" fmla="val 50000"/>
            </a:avLst>
          </a:prstGeom>
          <a:solidFill>
            <a:srgbClr val="F689FF"/>
          </a:solidFill>
          <a:ln w="12700">
            <a:solidFill>
              <a:srgbClr val="000000"/>
            </a:solidFill>
            <a:miter lim="800000"/>
            <a:headEnd/>
            <a:tailEnd/>
          </a:ln>
        </p:spPr>
        <p:txBody>
          <a:bodyPr rot="0" vert="horz" wrap="square" lIns="91440" tIns="45720" rIns="91440" bIns="45720" anchor="t" anchorCtr="0" upright="1">
            <a:noAutofit/>
          </a:bodyPr>
          <a:lstStyle/>
          <a:p>
            <a:endParaRPr lang="nl-NL"/>
          </a:p>
        </p:txBody>
      </p:sp>
      <p:sp>
        <p:nvSpPr>
          <p:cNvPr id="68" name="AutoShape 118"/>
          <p:cNvSpPr>
            <a:spLocks noChangeArrowheads="1"/>
          </p:cNvSpPr>
          <p:nvPr/>
        </p:nvSpPr>
        <p:spPr bwMode="auto">
          <a:xfrm>
            <a:off x="3635896" y="3212976"/>
            <a:ext cx="93092" cy="142240"/>
          </a:xfrm>
          <a:prstGeom prst="triangle">
            <a:avLst>
              <a:gd name="adj" fmla="val 50000"/>
            </a:avLst>
          </a:prstGeom>
          <a:solidFill>
            <a:srgbClr val="F689FF"/>
          </a:solidFill>
          <a:ln w="12700">
            <a:solidFill>
              <a:srgbClr val="000000"/>
            </a:solidFill>
            <a:miter lim="800000"/>
            <a:headEnd/>
            <a:tailEnd/>
          </a:ln>
        </p:spPr>
        <p:txBody>
          <a:bodyPr rot="0" vert="horz" wrap="square" lIns="91440" tIns="45720" rIns="91440" bIns="45720" anchor="t" anchorCtr="0" upright="1">
            <a:noAutofit/>
          </a:bodyPr>
          <a:lstStyle/>
          <a:p>
            <a:endParaRPr lang="nl-NL"/>
          </a:p>
        </p:txBody>
      </p:sp>
      <p:sp>
        <p:nvSpPr>
          <p:cNvPr id="69" name="AutoShape 118"/>
          <p:cNvSpPr>
            <a:spLocks noChangeArrowheads="1"/>
          </p:cNvSpPr>
          <p:nvPr/>
        </p:nvSpPr>
        <p:spPr bwMode="auto">
          <a:xfrm>
            <a:off x="3635896" y="3358768"/>
            <a:ext cx="93092" cy="142240"/>
          </a:xfrm>
          <a:prstGeom prst="triangle">
            <a:avLst>
              <a:gd name="adj" fmla="val 50000"/>
            </a:avLst>
          </a:prstGeom>
          <a:solidFill>
            <a:srgbClr val="F689FF"/>
          </a:solidFill>
          <a:ln w="12700">
            <a:solidFill>
              <a:srgbClr val="000000"/>
            </a:solidFill>
            <a:miter lim="800000"/>
            <a:headEnd/>
            <a:tailEnd/>
          </a:ln>
        </p:spPr>
        <p:txBody>
          <a:bodyPr rot="0" vert="horz" wrap="square" lIns="91440" tIns="45720" rIns="91440" bIns="45720" anchor="t" anchorCtr="0" upright="1">
            <a:noAutofit/>
          </a:bodyPr>
          <a:lstStyle/>
          <a:p>
            <a:endParaRPr lang="nl-NL"/>
          </a:p>
        </p:txBody>
      </p:sp>
      <p:sp>
        <p:nvSpPr>
          <p:cNvPr id="70" name="AutoShape 118"/>
          <p:cNvSpPr>
            <a:spLocks noChangeArrowheads="1"/>
          </p:cNvSpPr>
          <p:nvPr/>
        </p:nvSpPr>
        <p:spPr bwMode="auto">
          <a:xfrm>
            <a:off x="3491880" y="3286760"/>
            <a:ext cx="93092" cy="142240"/>
          </a:xfrm>
          <a:prstGeom prst="triangle">
            <a:avLst>
              <a:gd name="adj" fmla="val 50000"/>
            </a:avLst>
          </a:prstGeom>
          <a:solidFill>
            <a:srgbClr val="F689FF"/>
          </a:solidFill>
          <a:ln w="12700">
            <a:solidFill>
              <a:srgbClr val="000000"/>
            </a:solidFill>
            <a:miter lim="800000"/>
            <a:headEnd/>
            <a:tailEnd/>
          </a:ln>
        </p:spPr>
        <p:txBody>
          <a:bodyPr rot="0" vert="horz" wrap="square" lIns="91440" tIns="45720" rIns="91440" bIns="45720" anchor="t" anchorCtr="0" upright="1">
            <a:noAutofit/>
          </a:bodyPr>
          <a:lstStyle/>
          <a:p>
            <a:endParaRPr lang="nl-NL"/>
          </a:p>
        </p:txBody>
      </p:sp>
      <p:cxnSp>
        <p:nvCxnSpPr>
          <p:cNvPr id="71" name="Line 130"/>
          <p:cNvCxnSpPr>
            <a:cxnSpLocks noChangeShapeType="1"/>
          </p:cNvCxnSpPr>
          <p:nvPr/>
        </p:nvCxnSpPr>
        <p:spPr bwMode="auto">
          <a:xfrm flipV="1">
            <a:off x="3419872" y="1844824"/>
            <a:ext cx="0" cy="1615058"/>
          </a:xfrm>
          <a:prstGeom prst="line">
            <a:avLst/>
          </a:prstGeom>
          <a:noFill/>
          <a:ln w="31750">
            <a:solidFill>
              <a:srgbClr val="FF00FF"/>
            </a:solidFill>
            <a:prstDash val="lgDashDotDot"/>
            <a:round/>
            <a:headEnd/>
            <a:tailEnd type="triangle" w="med" len="med"/>
          </a:ln>
          <a:extLst>
            <a:ext uri="{909E8E84-426E-40dd-AFC4-6F175D3DCCD1}">
              <a14:hiddenFill xmlns="" xmlns:a14="http://schemas.microsoft.com/office/drawing/2010/main">
                <a:noFill/>
              </a14:hiddenFill>
            </a:ext>
          </a:extLst>
        </p:spPr>
      </p:cxnSp>
      <p:sp>
        <p:nvSpPr>
          <p:cNvPr id="74" name="Text Box 136"/>
          <p:cNvSpPr txBox="1">
            <a:spLocks noChangeArrowheads="1"/>
          </p:cNvSpPr>
          <p:nvPr/>
        </p:nvSpPr>
        <p:spPr bwMode="auto">
          <a:xfrm flipV="1">
            <a:off x="3347864" y="3501008"/>
            <a:ext cx="2286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spcAft>
                <a:spcPts val="0"/>
              </a:spcAft>
            </a:pPr>
            <a:r>
              <a:rPr lang="en-US" sz="1600" dirty="0">
                <a:solidFill>
                  <a:schemeClr val="bg1"/>
                </a:solidFill>
                <a:effectLst/>
                <a:latin typeface="Verdana"/>
                <a:ea typeface="Times"/>
                <a:cs typeface="Verdana"/>
              </a:rPr>
              <a:t>Zigzag Backwards</a:t>
            </a:r>
            <a:endParaRPr lang="en-US" sz="1200" dirty="0">
              <a:solidFill>
                <a:schemeClr val="bg1"/>
              </a:solidFill>
              <a:effectLst/>
              <a:latin typeface="Verdana"/>
              <a:ea typeface="Times"/>
              <a:cs typeface="Verdana"/>
            </a:endParaRPr>
          </a:p>
        </p:txBody>
      </p:sp>
      <p:sp>
        <p:nvSpPr>
          <p:cNvPr id="75" name="AutoShape 118"/>
          <p:cNvSpPr>
            <a:spLocks noChangeArrowheads="1"/>
          </p:cNvSpPr>
          <p:nvPr/>
        </p:nvSpPr>
        <p:spPr bwMode="auto">
          <a:xfrm>
            <a:off x="3491880" y="1700808"/>
            <a:ext cx="93092" cy="142240"/>
          </a:xfrm>
          <a:prstGeom prst="triangle">
            <a:avLst>
              <a:gd name="adj" fmla="val 50000"/>
            </a:avLst>
          </a:prstGeom>
          <a:solidFill>
            <a:srgbClr val="FFFC61"/>
          </a:solidFill>
          <a:ln w="12700">
            <a:solidFill>
              <a:srgbClr val="000000"/>
            </a:solidFill>
            <a:miter lim="800000"/>
            <a:headEnd/>
            <a:tailEnd/>
          </a:ln>
        </p:spPr>
        <p:txBody>
          <a:bodyPr rot="0" vert="horz" wrap="square" lIns="91440" tIns="45720" rIns="91440" bIns="45720" anchor="t" anchorCtr="0" upright="1">
            <a:noAutofit/>
          </a:bodyPr>
          <a:lstStyle/>
          <a:p>
            <a:endParaRPr lang="nl-NL"/>
          </a:p>
        </p:txBody>
      </p:sp>
      <p:sp>
        <p:nvSpPr>
          <p:cNvPr id="76" name="AutoShape 118"/>
          <p:cNvSpPr>
            <a:spLocks noChangeArrowheads="1"/>
          </p:cNvSpPr>
          <p:nvPr/>
        </p:nvSpPr>
        <p:spPr bwMode="auto">
          <a:xfrm>
            <a:off x="3614812" y="1700808"/>
            <a:ext cx="93092" cy="142240"/>
          </a:xfrm>
          <a:prstGeom prst="triangle">
            <a:avLst>
              <a:gd name="adj" fmla="val 50000"/>
            </a:avLst>
          </a:prstGeom>
          <a:solidFill>
            <a:srgbClr val="FFFC61"/>
          </a:solidFill>
          <a:ln w="12700">
            <a:solidFill>
              <a:srgbClr val="000000"/>
            </a:solidFill>
            <a:miter lim="800000"/>
            <a:headEnd/>
            <a:tailEnd/>
          </a:ln>
        </p:spPr>
        <p:txBody>
          <a:bodyPr rot="0" vert="horz" wrap="square" lIns="91440" tIns="45720" rIns="91440" bIns="45720" anchor="t" anchorCtr="0" upright="1">
            <a:noAutofit/>
          </a:bodyPr>
          <a:lstStyle/>
          <a:p>
            <a:endParaRPr lang="nl-NL"/>
          </a:p>
        </p:txBody>
      </p:sp>
      <p:sp>
        <p:nvSpPr>
          <p:cNvPr id="77" name="AutoShape 118"/>
          <p:cNvSpPr>
            <a:spLocks noChangeArrowheads="1"/>
          </p:cNvSpPr>
          <p:nvPr/>
        </p:nvSpPr>
        <p:spPr bwMode="auto">
          <a:xfrm>
            <a:off x="3707904" y="1772816"/>
            <a:ext cx="93092" cy="142240"/>
          </a:xfrm>
          <a:prstGeom prst="triangle">
            <a:avLst>
              <a:gd name="adj" fmla="val 50000"/>
            </a:avLst>
          </a:prstGeom>
          <a:solidFill>
            <a:srgbClr val="FFFC61"/>
          </a:solidFill>
          <a:ln w="12700">
            <a:solidFill>
              <a:srgbClr val="000000"/>
            </a:solidFill>
            <a:miter lim="800000"/>
            <a:headEnd/>
            <a:tailEnd/>
          </a:ln>
        </p:spPr>
        <p:txBody>
          <a:bodyPr rot="0" vert="horz" wrap="square" lIns="91440" tIns="45720" rIns="91440" bIns="45720" anchor="t" anchorCtr="0" upright="1">
            <a:noAutofit/>
          </a:bodyPr>
          <a:lstStyle/>
          <a:p>
            <a:endParaRPr lang="nl-NL"/>
          </a:p>
        </p:txBody>
      </p:sp>
      <p:sp>
        <p:nvSpPr>
          <p:cNvPr id="78" name="AutoShape 118"/>
          <p:cNvSpPr>
            <a:spLocks noChangeArrowheads="1"/>
          </p:cNvSpPr>
          <p:nvPr/>
        </p:nvSpPr>
        <p:spPr bwMode="auto">
          <a:xfrm>
            <a:off x="3851920" y="1844824"/>
            <a:ext cx="93092" cy="142240"/>
          </a:xfrm>
          <a:prstGeom prst="triangle">
            <a:avLst>
              <a:gd name="adj" fmla="val 50000"/>
            </a:avLst>
          </a:prstGeom>
          <a:solidFill>
            <a:srgbClr val="FFFC61"/>
          </a:solidFill>
          <a:ln w="12700">
            <a:solidFill>
              <a:srgbClr val="000000"/>
            </a:solidFill>
            <a:miter lim="800000"/>
            <a:headEnd/>
            <a:tailEnd/>
          </a:ln>
        </p:spPr>
        <p:txBody>
          <a:bodyPr rot="0" vert="horz" wrap="square" lIns="91440" tIns="45720" rIns="91440" bIns="45720" anchor="t" anchorCtr="0" upright="1">
            <a:noAutofit/>
          </a:bodyPr>
          <a:lstStyle/>
          <a:p>
            <a:endParaRPr lang="nl-NL"/>
          </a:p>
        </p:txBody>
      </p:sp>
      <p:sp>
        <p:nvSpPr>
          <p:cNvPr id="80" name="AutoShape 118"/>
          <p:cNvSpPr>
            <a:spLocks noChangeArrowheads="1"/>
          </p:cNvSpPr>
          <p:nvPr/>
        </p:nvSpPr>
        <p:spPr bwMode="auto">
          <a:xfrm>
            <a:off x="3923928" y="1916832"/>
            <a:ext cx="93092" cy="142240"/>
          </a:xfrm>
          <a:prstGeom prst="triangle">
            <a:avLst>
              <a:gd name="adj" fmla="val 50000"/>
            </a:avLst>
          </a:prstGeom>
          <a:solidFill>
            <a:srgbClr val="FFFC61"/>
          </a:solidFill>
          <a:ln w="12700">
            <a:solidFill>
              <a:srgbClr val="000000"/>
            </a:solidFill>
            <a:miter lim="800000"/>
            <a:headEnd/>
            <a:tailEnd/>
          </a:ln>
        </p:spPr>
        <p:txBody>
          <a:bodyPr rot="0" vert="horz" wrap="square" lIns="91440" tIns="45720" rIns="91440" bIns="45720" anchor="t" anchorCtr="0" upright="1">
            <a:noAutofit/>
          </a:bodyPr>
          <a:lstStyle/>
          <a:p>
            <a:endParaRPr lang="nl-NL"/>
          </a:p>
        </p:txBody>
      </p:sp>
      <p:sp>
        <p:nvSpPr>
          <p:cNvPr id="81" name="Text Box 135"/>
          <p:cNvSpPr txBox="1">
            <a:spLocks noChangeArrowheads="1"/>
          </p:cNvSpPr>
          <p:nvPr/>
        </p:nvSpPr>
        <p:spPr bwMode="auto">
          <a:xfrm flipV="1">
            <a:off x="3851920" y="1556792"/>
            <a:ext cx="1080120" cy="360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spcAft>
                <a:spcPts val="0"/>
              </a:spcAft>
            </a:pPr>
            <a:r>
              <a:rPr lang="en-US" sz="1600" dirty="0">
                <a:solidFill>
                  <a:srgbClr val="FFFFFF"/>
                </a:solidFill>
                <a:latin typeface="Verdana"/>
                <a:ea typeface="Times"/>
                <a:cs typeface="Verdana"/>
              </a:rPr>
              <a:t>2</a:t>
            </a:r>
            <a:r>
              <a:rPr lang="en-US" sz="1600" dirty="0">
                <a:solidFill>
                  <a:srgbClr val="FFFFFF"/>
                </a:solidFill>
                <a:effectLst/>
                <a:latin typeface="Verdana"/>
                <a:ea typeface="Times"/>
                <a:cs typeface="Verdana"/>
              </a:rPr>
              <a:t> steps</a:t>
            </a:r>
            <a:endParaRPr lang="en-US" sz="1200" dirty="0">
              <a:solidFill>
                <a:srgbClr val="FFFFFF"/>
              </a:solidFill>
              <a:effectLst/>
              <a:latin typeface="Verdana"/>
              <a:ea typeface="Times"/>
              <a:cs typeface="Verdana"/>
            </a:endParaRPr>
          </a:p>
        </p:txBody>
      </p:sp>
      <p:cxnSp>
        <p:nvCxnSpPr>
          <p:cNvPr id="82" name="Line 131"/>
          <p:cNvCxnSpPr>
            <a:cxnSpLocks noChangeShapeType="1"/>
          </p:cNvCxnSpPr>
          <p:nvPr/>
        </p:nvCxnSpPr>
        <p:spPr bwMode="auto">
          <a:xfrm flipH="1">
            <a:off x="2915816" y="2132856"/>
            <a:ext cx="1008112" cy="1152128"/>
          </a:xfrm>
          <a:prstGeom prst="line">
            <a:avLst/>
          </a:prstGeom>
          <a:noFill/>
          <a:ln w="31750">
            <a:solidFill>
              <a:srgbClr val="FFFC61"/>
            </a:solidFill>
            <a:prstDash val="dash"/>
            <a:round/>
            <a:headEnd/>
            <a:tailEnd type="triangle" w="med" len="med"/>
          </a:ln>
          <a:extLst>
            <a:ext uri="{909E8E84-426E-40dd-AFC4-6F175D3DCCD1}">
              <a14:hiddenFill xmlns="" xmlns:a14="http://schemas.microsoft.com/office/drawing/2010/main">
                <a:noFill/>
              </a14:hiddenFill>
            </a:ext>
          </a:extLst>
        </p:spPr>
      </p:cxnSp>
      <p:sp>
        <p:nvSpPr>
          <p:cNvPr id="85" name="AutoShape 118"/>
          <p:cNvSpPr>
            <a:spLocks noChangeArrowheads="1"/>
          </p:cNvSpPr>
          <p:nvPr/>
        </p:nvSpPr>
        <p:spPr bwMode="auto">
          <a:xfrm>
            <a:off x="2771800" y="3212976"/>
            <a:ext cx="93092" cy="142240"/>
          </a:xfrm>
          <a:prstGeom prst="triangle">
            <a:avLst>
              <a:gd name="adj" fmla="val 50000"/>
            </a:avLst>
          </a:prstGeom>
          <a:solidFill>
            <a:srgbClr val="FF0000"/>
          </a:solidFill>
          <a:ln w="12700">
            <a:solidFill>
              <a:srgbClr val="000000"/>
            </a:solidFill>
            <a:miter lim="800000"/>
            <a:headEnd/>
            <a:tailEnd/>
          </a:ln>
        </p:spPr>
        <p:txBody>
          <a:bodyPr rot="0" vert="horz" wrap="square" lIns="91440" tIns="45720" rIns="91440" bIns="45720" anchor="t" anchorCtr="0" upright="1">
            <a:noAutofit/>
          </a:bodyPr>
          <a:lstStyle/>
          <a:p>
            <a:endParaRPr lang="nl-NL"/>
          </a:p>
        </p:txBody>
      </p:sp>
      <p:sp>
        <p:nvSpPr>
          <p:cNvPr id="86" name="AutoShape 118"/>
          <p:cNvSpPr>
            <a:spLocks noChangeArrowheads="1"/>
          </p:cNvSpPr>
          <p:nvPr/>
        </p:nvSpPr>
        <p:spPr bwMode="auto">
          <a:xfrm>
            <a:off x="2678708" y="3140968"/>
            <a:ext cx="93092" cy="142240"/>
          </a:xfrm>
          <a:prstGeom prst="triangle">
            <a:avLst>
              <a:gd name="adj" fmla="val 50000"/>
            </a:avLst>
          </a:prstGeom>
          <a:solidFill>
            <a:srgbClr val="FF0000"/>
          </a:solidFill>
          <a:ln w="12700">
            <a:solidFill>
              <a:srgbClr val="000000"/>
            </a:solidFill>
            <a:miter lim="800000"/>
            <a:headEnd/>
            <a:tailEnd/>
          </a:ln>
        </p:spPr>
        <p:txBody>
          <a:bodyPr rot="0" vert="horz" wrap="square" lIns="91440" tIns="45720" rIns="91440" bIns="45720" anchor="t" anchorCtr="0" upright="1">
            <a:noAutofit/>
          </a:bodyPr>
          <a:lstStyle/>
          <a:p>
            <a:endParaRPr lang="nl-NL"/>
          </a:p>
        </p:txBody>
      </p:sp>
      <p:sp>
        <p:nvSpPr>
          <p:cNvPr id="87" name="AutoShape 118"/>
          <p:cNvSpPr>
            <a:spLocks noChangeArrowheads="1"/>
          </p:cNvSpPr>
          <p:nvPr/>
        </p:nvSpPr>
        <p:spPr bwMode="auto">
          <a:xfrm>
            <a:off x="2606700" y="3070736"/>
            <a:ext cx="93092" cy="142240"/>
          </a:xfrm>
          <a:prstGeom prst="triangle">
            <a:avLst>
              <a:gd name="adj" fmla="val 50000"/>
            </a:avLst>
          </a:prstGeom>
          <a:solidFill>
            <a:srgbClr val="FF0000"/>
          </a:solidFill>
          <a:ln w="12700">
            <a:solidFill>
              <a:srgbClr val="000000"/>
            </a:solidFill>
            <a:miter lim="800000"/>
            <a:headEnd/>
            <a:tailEnd/>
          </a:ln>
        </p:spPr>
        <p:txBody>
          <a:bodyPr rot="0" vert="horz" wrap="square" lIns="91440" tIns="45720" rIns="91440" bIns="45720" anchor="t" anchorCtr="0" upright="1">
            <a:noAutofit/>
          </a:bodyPr>
          <a:lstStyle/>
          <a:p>
            <a:endParaRPr lang="nl-NL"/>
          </a:p>
        </p:txBody>
      </p:sp>
      <p:sp>
        <p:nvSpPr>
          <p:cNvPr id="88" name="AutoShape 118"/>
          <p:cNvSpPr>
            <a:spLocks noChangeArrowheads="1"/>
          </p:cNvSpPr>
          <p:nvPr/>
        </p:nvSpPr>
        <p:spPr bwMode="auto">
          <a:xfrm>
            <a:off x="2555776" y="2996952"/>
            <a:ext cx="93092" cy="142240"/>
          </a:xfrm>
          <a:prstGeom prst="triangle">
            <a:avLst>
              <a:gd name="adj" fmla="val 50000"/>
            </a:avLst>
          </a:prstGeom>
          <a:solidFill>
            <a:srgbClr val="FF0000"/>
          </a:solidFill>
          <a:ln w="12700">
            <a:solidFill>
              <a:srgbClr val="000000"/>
            </a:solidFill>
            <a:miter lim="800000"/>
            <a:headEnd/>
            <a:tailEnd/>
          </a:ln>
        </p:spPr>
        <p:txBody>
          <a:bodyPr rot="0" vert="horz" wrap="square" lIns="91440" tIns="45720" rIns="91440" bIns="45720" anchor="t" anchorCtr="0" upright="1">
            <a:noAutofit/>
          </a:bodyPr>
          <a:lstStyle/>
          <a:p>
            <a:endParaRPr lang="nl-NL"/>
          </a:p>
        </p:txBody>
      </p:sp>
      <p:sp>
        <p:nvSpPr>
          <p:cNvPr id="89" name="AutoShape 118"/>
          <p:cNvSpPr>
            <a:spLocks noChangeArrowheads="1"/>
          </p:cNvSpPr>
          <p:nvPr/>
        </p:nvSpPr>
        <p:spPr bwMode="auto">
          <a:xfrm>
            <a:off x="2483768" y="2924944"/>
            <a:ext cx="93092" cy="142240"/>
          </a:xfrm>
          <a:prstGeom prst="triangle">
            <a:avLst>
              <a:gd name="adj" fmla="val 50000"/>
            </a:avLst>
          </a:prstGeom>
          <a:solidFill>
            <a:srgbClr val="FF0000"/>
          </a:solidFill>
          <a:ln w="12700">
            <a:solidFill>
              <a:srgbClr val="000000"/>
            </a:solidFill>
            <a:miter lim="800000"/>
            <a:headEnd/>
            <a:tailEnd/>
          </a:ln>
        </p:spPr>
        <p:txBody>
          <a:bodyPr rot="0" vert="horz" wrap="square" lIns="91440" tIns="45720" rIns="91440" bIns="45720" anchor="t" anchorCtr="0" upright="1">
            <a:noAutofit/>
          </a:bodyPr>
          <a:lstStyle/>
          <a:p>
            <a:endParaRPr lang="nl-NL"/>
          </a:p>
        </p:txBody>
      </p:sp>
      <p:cxnSp>
        <p:nvCxnSpPr>
          <p:cNvPr id="90" name="Line 117"/>
          <p:cNvCxnSpPr>
            <a:cxnSpLocks noChangeShapeType="1"/>
          </p:cNvCxnSpPr>
          <p:nvPr/>
        </p:nvCxnSpPr>
        <p:spPr bwMode="auto">
          <a:xfrm flipV="1">
            <a:off x="2555776" y="2492896"/>
            <a:ext cx="1656184" cy="372616"/>
          </a:xfrm>
          <a:prstGeom prst="line">
            <a:avLst/>
          </a:prstGeom>
          <a:noFill/>
          <a:ln w="31750">
            <a:solidFill>
              <a:srgbClr val="FF0000"/>
            </a:solidFill>
            <a:round/>
            <a:headEnd/>
            <a:tailEnd type="triangle" w="med" len="med"/>
          </a:ln>
          <a:extLst>
            <a:ext uri="{909E8E84-426E-40dd-AFC4-6F175D3DCCD1}">
              <a14:hiddenFill xmlns="" xmlns:a14="http://schemas.microsoft.com/office/drawing/2010/main">
                <a:noFill/>
              </a14:hiddenFill>
            </a:ext>
          </a:extLst>
        </p:spPr>
      </p:cxnSp>
      <p:sp>
        <p:nvSpPr>
          <p:cNvPr id="93" name="AutoShape 118"/>
          <p:cNvSpPr>
            <a:spLocks noChangeArrowheads="1"/>
          </p:cNvSpPr>
          <p:nvPr/>
        </p:nvSpPr>
        <p:spPr bwMode="auto">
          <a:xfrm>
            <a:off x="4283968" y="2348880"/>
            <a:ext cx="93092" cy="142240"/>
          </a:xfrm>
          <a:prstGeom prst="triangle">
            <a:avLst>
              <a:gd name="adj" fmla="val 50000"/>
            </a:avLst>
          </a:prstGeom>
          <a:solidFill>
            <a:srgbClr val="7FFF5B"/>
          </a:solidFill>
          <a:ln w="12700">
            <a:solidFill>
              <a:srgbClr val="000000"/>
            </a:solidFill>
            <a:miter lim="800000"/>
            <a:headEnd/>
            <a:tailEnd/>
          </a:ln>
        </p:spPr>
        <p:txBody>
          <a:bodyPr rot="0" vert="horz" wrap="square" lIns="91440" tIns="45720" rIns="91440" bIns="45720" anchor="t" anchorCtr="0" upright="1">
            <a:noAutofit/>
          </a:bodyPr>
          <a:lstStyle/>
          <a:p>
            <a:endParaRPr lang="nl-NL"/>
          </a:p>
        </p:txBody>
      </p:sp>
      <p:sp>
        <p:nvSpPr>
          <p:cNvPr id="95" name="AutoShape 118"/>
          <p:cNvSpPr>
            <a:spLocks noChangeArrowheads="1"/>
          </p:cNvSpPr>
          <p:nvPr/>
        </p:nvSpPr>
        <p:spPr bwMode="auto">
          <a:xfrm>
            <a:off x="4190876" y="2501280"/>
            <a:ext cx="93092" cy="142240"/>
          </a:xfrm>
          <a:prstGeom prst="triangle">
            <a:avLst>
              <a:gd name="adj" fmla="val 50000"/>
            </a:avLst>
          </a:prstGeom>
          <a:solidFill>
            <a:srgbClr val="7FFF5B"/>
          </a:solidFill>
          <a:ln w="12700">
            <a:solidFill>
              <a:srgbClr val="000000"/>
            </a:solidFill>
            <a:miter lim="800000"/>
            <a:headEnd/>
            <a:tailEnd/>
          </a:ln>
        </p:spPr>
        <p:txBody>
          <a:bodyPr rot="0" vert="horz" wrap="square" lIns="91440" tIns="45720" rIns="91440" bIns="45720" anchor="t" anchorCtr="0" upright="1">
            <a:noAutofit/>
          </a:bodyPr>
          <a:lstStyle/>
          <a:p>
            <a:endParaRPr lang="nl-NL"/>
          </a:p>
        </p:txBody>
      </p:sp>
      <p:sp>
        <p:nvSpPr>
          <p:cNvPr id="96" name="AutoShape 118"/>
          <p:cNvSpPr>
            <a:spLocks noChangeArrowheads="1"/>
          </p:cNvSpPr>
          <p:nvPr/>
        </p:nvSpPr>
        <p:spPr bwMode="auto">
          <a:xfrm>
            <a:off x="4334892" y="2566680"/>
            <a:ext cx="93092" cy="142240"/>
          </a:xfrm>
          <a:prstGeom prst="triangle">
            <a:avLst>
              <a:gd name="adj" fmla="val 50000"/>
            </a:avLst>
          </a:prstGeom>
          <a:solidFill>
            <a:srgbClr val="7FFF5B"/>
          </a:solidFill>
          <a:ln w="12700">
            <a:solidFill>
              <a:srgbClr val="000000"/>
            </a:solidFill>
            <a:miter lim="800000"/>
            <a:headEnd/>
            <a:tailEnd/>
          </a:ln>
        </p:spPr>
        <p:txBody>
          <a:bodyPr rot="0" vert="horz" wrap="square" lIns="91440" tIns="45720" rIns="91440" bIns="45720" anchor="t" anchorCtr="0" upright="1">
            <a:noAutofit/>
          </a:bodyPr>
          <a:lstStyle/>
          <a:p>
            <a:endParaRPr lang="nl-NL"/>
          </a:p>
        </p:txBody>
      </p:sp>
      <p:sp>
        <p:nvSpPr>
          <p:cNvPr id="97" name="AutoShape 118"/>
          <p:cNvSpPr>
            <a:spLocks noChangeArrowheads="1"/>
          </p:cNvSpPr>
          <p:nvPr/>
        </p:nvSpPr>
        <p:spPr bwMode="auto">
          <a:xfrm>
            <a:off x="4190876" y="2638688"/>
            <a:ext cx="93092" cy="142240"/>
          </a:xfrm>
          <a:prstGeom prst="triangle">
            <a:avLst>
              <a:gd name="adj" fmla="val 50000"/>
            </a:avLst>
          </a:prstGeom>
          <a:solidFill>
            <a:srgbClr val="7FFF5B"/>
          </a:solidFill>
          <a:ln w="12700">
            <a:solidFill>
              <a:srgbClr val="000000"/>
            </a:solidFill>
            <a:miter lim="800000"/>
            <a:headEnd/>
            <a:tailEnd/>
          </a:ln>
        </p:spPr>
        <p:txBody>
          <a:bodyPr rot="0" vert="horz" wrap="square" lIns="91440" tIns="45720" rIns="91440" bIns="45720" anchor="t" anchorCtr="0" upright="1">
            <a:noAutofit/>
          </a:bodyPr>
          <a:lstStyle/>
          <a:p>
            <a:endParaRPr lang="nl-NL"/>
          </a:p>
        </p:txBody>
      </p:sp>
      <p:sp>
        <p:nvSpPr>
          <p:cNvPr id="98" name="AutoShape 118"/>
          <p:cNvSpPr>
            <a:spLocks noChangeArrowheads="1"/>
          </p:cNvSpPr>
          <p:nvPr/>
        </p:nvSpPr>
        <p:spPr bwMode="auto">
          <a:xfrm>
            <a:off x="4334892" y="2710696"/>
            <a:ext cx="93092" cy="142240"/>
          </a:xfrm>
          <a:prstGeom prst="triangle">
            <a:avLst>
              <a:gd name="adj" fmla="val 50000"/>
            </a:avLst>
          </a:prstGeom>
          <a:solidFill>
            <a:srgbClr val="7FFF5B"/>
          </a:solidFill>
          <a:ln w="12700">
            <a:solidFill>
              <a:srgbClr val="000000"/>
            </a:solidFill>
            <a:miter lim="800000"/>
            <a:headEnd/>
            <a:tailEnd/>
          </a:ln>
        </p:spPr>
        <p:txBody>
          <a:bodyPr rot="0" vert="horz" wrap="square" lIns="91440" tIns="45720" rIns="91440" bIns="45720" anchor="t" anchorCtr="0" upright="1">
            <a:noAutofit/>
          </a:bodyPr>
          <a:lstStyle/>
          <a:p>
            <a:endParaRPr lang="nl-NL"/>
          </a:p>
        </p:txBody>
      </p:sp>
      <p:cxnSp>
        <p:nvCxnSpPr>
          <p:cNvPr id="99" name="Line 123"/>
          <p:cNvCxnSpPr>
            <a:cxnSpLocks noChangeShapeType="1"/>
          </p:cNvCxnSpPr>
          <p:nvPr/>
        </p:nvCxnSpPr>
        <p:spPr bwMode="auto">
          <a:xfrm flipH="1" flipV="1">
            <a:off x="2627784" y="2348880"/>
            <a:ext cx="1584177" cy="576064"/>
          </a:xfrm>
          <a:prstGeom prst="line">
            <a:avLst/>
          </a:prstGeom>
          <a:noFill/>
          <a:ln w="31750">
            <a:solidFill>
              <a:srgbClr val="00FF00"/>
            </a:solidFill>
            <a:prstDash val="dashDot"/>
            <a:round/>
            <a:headEnd/>
            <a:tailEnd type="triangle" w="med" len="med"/>
          </a:ln>
          <a:extLst>
            <a:ext uri="{909E8E84-426E-40dd-AFC4-6F175D3DCCD1}">
              <a14:hiddenFill xmlns="" xmlns:a14="http://schemas.microsoft.com/office/drawing/2010/main">
                <a:noFill/>
              </a14:hiddenFill>
            </a:ext>
          </a:extLst>
        </p:spPr>
      </p:cxnSp>
      <p:sp>
        <p:nvSpPr>
          <p:cNvPr id="103" name="Text Box 136"/>
          <p:cNvSpPr txBox="1">
            <a:spLocks noChangeArrowheads="1"/>
          </p:cNvSpPr>
          <p:nvPr/>
        </p:nvSpPr>
        <p:spPr bwMode="auto">
          <a:xfrm flipV="1">
            <a:off x="4427984" y="2348880"/>
            <a:ext cx="2286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spcAft>
                <a:spcPts val="0"/>
              </a:spcAft>
            </a:pPr>
            <a:r>
              <a:rPr lang="en-US" sz="1600" dirty="0">
                <a:solidFill>
                  <a:schemeClr val="bg1"/>
                </a:solidFill>
                <a:effectLst/>
                <a:latin typeface="Verdana"/>
                <a:ea typeface="Times"/>
                <a:cs typeface="Verdana"/>
              </a:rPr>
              <a:t>Zigzag L&amp;R</a:t>
            </a:r>
            <a:endParaRPr lang="en-US" sz="1200" dirty="0">
              <a:solidFill>
                <a:schemeClr val="bg1"/>
              </a:solidFill>
              <a:effectLst/>
              <a:latin typeface="Verdana"/>
              <a:ea typeface="Times"/>
              <a:cs typeface="Verdana"/>
            </a:endParaRPr>
          </a:p>
        </p:txBody>
      </p:sp>
      <p:sp>
        <p:nvSpPr>
          <p:cNvPr id="104" name="Text Box 136"/>
          <p:cNvSpPr txBox="1">
            <a:spLocks noChangeArrowheads="1"/>
          </p:cNvSpPr>
          <p:nvPr/>
        </p:nvSpPr>
        <p:spPr bwMode="auto">
          <a:xfrm flipV="1">
            <a:off x="1133872" y="3284984"/>
            <a:ext cx="2286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spcAft>
                <a:spcPts val="0"/>
              </a:spcAft>
            </a:pPr>
            <a:r>
              <a:rPr lang="en-US" sz="1600" dirty="0">
                <a:solidFill>
                  <a:schemeClr val="bg1"/>
                </a:solidFill>
                <a:effectLst/>
                <a:latin typeface="Verdana"/>
                <a:ea typeface="Times"/>
                <a:cs typeface="Verdana"/>
              </a:rPr>
              <a:t>2 steps sideways</a:t>
            </a:r>
            <a:endParaRPr lang="en-US" sz="1200" dirty="0">
              <a:solidFill>
                <a:schemeClr val="bg1"/>
              </a:solidFill>
              <a:effectLst/>
              <a:latin typeface="Verdana"/>
              <a:ea typeface="Times"/>
              <a:cs typeface="Verdana"/>
            </a:endParaRPr>
          </a:p>
        </p:txBody>
      </p:sp>
      <p:grpSp>
        <p:nvGrpSpPr>
          <p:cNvPr id="73" name="Group 36"/>
          <p:cNvGrpSpPr>
            <a:grpSpLocks/>
          </p:cNvGrpSpPr>
          <p:nvPr/>
        </p:nvGrpSpPr>
        <p:grpSpPr bwMode="auto">
          <a:xfrm>
            <a:off x="6781800" y="2138363"/>
            <a:ext cx="1981200" cy="228600"/>
            <a:chOff x="4320" y="2592"/>
            <a:chExt cx="1248" cy="144"/>
          </a:xfrm>
        </p:grpSpPr>
        <p:sp>
          <p:nvSpPr>
            <p:cNvPr id="79" name="Line 37"/>
            <p:cNvSpPr>
              <a:spLocks noChangeShapeType="1"/>
            </p:cNvSpPr>
            <p:nvPr/>
          </p:nvSpPr>
          <p:spPr bwMode="auto">
            <a:xfrm>
              <a:off x="4320" y="2736"/>
              <a:ext cx="1248" cy="0"/>
            </a:xfrm>
            <a:prstGeom prst="line">
              <a:avLst/>
            </a:prstGeom>
            <a:noFill/>
            <a:ln w="9525">
              <a:solidFill>
                <a:schemeClr val="bg1"/>
              </a:solidFill>
              <a:round/>
              <a:headEnd/>
              <a:tailEnd/>
            </a:ln>
          </p:spPr>
          <p:txBody>
            <a:bodyPr wrap="none" anchor="ctr"/>
            <a:lstStyle/>
            <a:p>
              <a:endParaRPr lang="nl-BE"/>
            </a:p>
          </p:txBody>
        </p:sp>
        <p:sp>
          <p:nvSpPr>
            <p:cNvPr id="83" name="Line 38"/>
            <p:cNvSpPr>
              <a:spLocks noChangeShapeType="1"/>
            </p:cNvSpPr>
            <p:nvPr/>
          </p:nvSpPr>
          <p:spPr bwMode="auto">
            <a:xfrm>
              <a:off x="4320" y="2592"/>
              <a:ext cx="1248" cy="0"/>
            </a:xfrm>
            <a:prstGeom prst="line">
              <a:avLst/>
            </a:prstGeom>
            <a:noFill/>
            <a:ln w="9525">
              <a:solidFill>
                <a:schemeClr val="bg1"/>
              </a:solidFill>
              <a:round/>
              <a:headEnd/>
              <a:tailEnd/>
            </a:ln>
          </p:spPr>
          <p:txBody>
            <a:bodyPr wrap="none" anchor="ctr"/>
            <a:lstStyle/>
            <a:p>
              <a:endParaRPr lang="nl-BE"/>
            </a:p>
          </p:txBody>
        </p:sp>
      </p:grpSp>
    </p:spTree>
    <p:extLst>
      <p:ext uri="{BB962C8B-B14F-4D97-AF65-F5344CB8AC3E}">
        <p14:creationId xmlns:p14="http://schemas.microsoft.com/office/powerpoint/2010/main" val="6611055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00"/>
          <p:cNvSpPr>
            <a:spLocks noChangeAspect="1" noChangeArrowheads="1"/>
          </p:cNvSpPr>
          <p:nvPr/>
        </p:nvSpPr>
        <p:spPr bwMode="auto">
          <a:xfrm>
            <a:off x="179512" y="620688"/>
            <a:ext cx="6492875" cy="4038600"/>
          </a:xfrm>
          <a:prstGeom prst="rect">
            <a:avLst/>
          </a:prstGeom>
          <a:solidFill>
            <a:srgbClr val="006000"/>
          </a:solidFill>
          <a:ln w="28575" algn="ctr">
            <a:noFill/>
            <a:miter lim="800000"/>
            <a:headEnd/>
            <a:tailEnd/>
          </a:ln>
        </p:spPr>
        <p:txBody>
          <a:bodyPr lIns="74295" tIns="8890" rIns="74295" bIns="8890"/>
          <a:lstStyle/>
          <a:p>
            <a:endParaRPr lang="ja-JP" sz="2400">
              <a:solidFill>
                <a:srgbClr val="FF0000"/>
              </a:solidFill>
              <a:latin typeface="Times New Roman" pitchFamily="84" charset="0"/>
            </a:endParaRPr>
          </a:p>
        </p:txBody>
      </p:sp>
      <p:grpSp>
        <p:nvGrpSpPr>
          <p:cNvPr id="2" name="Group 130"/>
          <p:cNvGrpSpPr>
            <a:grpSpLocks noChangeAspect="1"/>
          </p:cNvGrpSpPr>
          <p:nvPr/>
        </p:nvGrpSpPr>
        <p:grpSpPr bwMode="auto">
          <a:xfrm>
            <a:off x="395288" y="922338"/>
            <a:ext cx="6024562" cy="3459162"/>
            <a:chOff x="2543" y="9426"/>
            <a:chExt cx="6236" cy="3855"/>
          </a:xfrm>
        </p:grpSpPr>
        <p:sp>
          <p:nvSpPr>
            <p:cNvPr id="22552" name="Line 131"/>
            <p:cNvSpPr>
              <a:spLocks noChangeAspect="1" noChangeShapeType="1"/>
            </p:cNvSpPr>
            <p:nvPr/>
          </p:nvSpPr>
          <p:spPr bwMode="auto">
            <a:xfrm>
              <a:off x="5660" y="9426"/>
              <a:ext cx="1" cy="3855"/>
            </a:xfrm>
            <a:prstGeom prst="line">
              <a:avLst/>
            </a:prstGeom>
            <a:noFill/>
            <a:ln w="19050">
              <a:solidFill>
                <a:srgbClr val="FFFFFF"/>
              </a:solidFill>
              <a:round/>
              <a:headEnd/>
              <a:tailEnd/>
            </a:ln>
          </p:spPr>
          <p:txBody>
            <a:bodyPr lIns="74295" tIns="8890" rIns="74295" bIns="8890"/>
            <a:lstStyle/>
            <a:p>
              <a:endParaRPr lang="nl-BE"/>
            </a:p>
          </p:txBody>
        </p:sp>
        <p:sp>
          <p:nvSpPr>
            <p:cNvPr id="22553" name="Oval 132"/>
            <p:cNvSpPr>
              <a:spLocks noChangeAspect="1" noChangeArrowheads="1"/>
            </p:cNvSpPr>
            <p:nvPr/>
          </p:nvSpPr>
          <p:spPr bwMode="auto">
            <a:xfrm>
              <a:off x="5632" y="11325"/>
              <a:ext cx="57" cy="57"/>
            </a:xfrm>
            <a:prstGeom prst="ellipse">
              <a:avLst/>
            </a:prstGeom>
            <a:solidFill>
              <a:srgbClr val="FFFFFF"/>
            </a:solid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54" name="Oval 133"/>
            <p:cNvSpPr>
              <a:spLocks noChangeAspect="1" noChangeArrowheads="1"/>
            </p:cNvSpPr>
            <p:nvPr/>
          </p:nvSpPr>
          <p:spPr bwMode="auto">
            <a:xfrm>
              <a:off x="5142" y="10835"/>
              <a:ext cx="1037" cy="1037"/>
            </a:xfrm>
            <a:prstGeom prst="ellipse">
              <a:avLst/>
            </a:pr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55" name="Rectangle 134"/>
            <p:cNvSpPr>
              <a:spLocks noChangeAspect="1" noChangeArrowheads="1"/>
            </p:cNvSpPr>
            <p:nvPr/>
          </p:nvSpPr>
          <p:spPr bwMode="auto">
            <a:xfrm>
              <a:off x="2684" y="9426"/>
              <a:ext cx="5953" cy="3855"/>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56" name="Rectangle 135"/>
            <p:cNvSpPr>
              <a:spLocks noChangeAspect="1" noChangeArrowheads="1"/>
            </p:cNvSpPr>
            <p:nvPr/>
          </p:nvSpPr>
          <p:spPr bwMode="auto">
            <a:xfrm>
              <a:off x="2543" y="11147"/>
              <a:ext cx="142" cy="414"/>
            </a:xfrm>
            <a:prstGeom prst="rect">
              <a:avLst/>
            </a:prstGeom>
            <a:solidFill>
              <a:srgbClr val="808080"/>
            </a:solid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57" name="Rectangle 136"/>
            <p:cNvSpPr>
              <a:spLocks noChangeAspect="1" noChangeArrowheads="1"/>
            </p:cNvSpPr>
            <p:nvPr/>
          </p:nvSpPr>
          <p:spPr bwMode="auto">
            <a:xfrm>
              <a:off x="8637" y="11147"/>
              <a:ext cx="142" cy="414"/>
            </a:xfrm>
            <a:prstGeom prst="rect">
              <a:avLst/>
            </a:prstGeom>
            <a:solidFill>
              <a:srgbClr val="808080"/>
            </a:solid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58" name="Rectangle 137"/>
            <p:cNvSpPr>
              <a:spLocks noChangeAspect="1" noChangeArrowheads="1"/>
            </p:cNvSpPr>
            <p:nvPr/>
          </p:nvSpPr>
          <p:spPr bwMode="auto">
            <a:xfrm>
              <a:off x="2684" y="10835"/>
              <a:ext cx="312" cy="1037"/>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59" name="Rectangle 138"/>
            <p:cNvSpPr>
              <a:spLocks noChangeAspect="1" noChangeArrowheads="1"/>
            </p:cNvSpPr>
            <p:nvPr/>
          </p:nvSpPr>
          <p:spPr bwMode="auto">
            <a:xfrm>
              <a:off x="8325" y="10835"/>
              <a:ext cx="312" cy="1037"/>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60" name="Oval 139"/>
            <p:cNvSpPr>
              <a:spLocks noChangeAspect="1" noChangeArrowheads="1"/>
            </p:cNvSpPr>
            <p:nvPr/>
          </p:nvSpPr>
          <p:spPr bwMode="auto">
            <a:xfrm>
              <a:off x="3279" y="11325"/>
              <a:ext cx="57" cy="57"/>
            </a:xfrm>
            <a:prstGeom prst="ellipse">
              <a:avLst/>
            </a:prstGeom>
            <a:solidFill>
              <a:srgbClr val="FFFFFF"/>
            </a:solid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61" name="Arc 140"/>
            <p:cNvSpPr>
              <a:spLocks noChangeAspect="1"/>
            </p:cNvSpPr>
            <p:nvPr/>
          </p:nvSpPr>
          <p:spPr bwMode="auto">
            <a:xfrm>
              <a:off x="3307" y="10937"/>
              <a:ext cx="519" cy="833"/>
            </a:xfrm>
            <a:custGeom>
              <a:avLst/>
              <a:gdLst>
                <a:gd name="T0" fmla="*/ 0 w 21600"/>
                <a:gd name="T1" fmla="*/ 0 h 34673"/>
                <a:gd name="T2" fmla="*/ 0 w 21600"/>
                <a:gd name="T3" fmla="*/ 0 h 34673"/>
                <a:gd name="T4" fmla="*/ 0 w 21600"/>
                <a:gd name="T5" fmla="*/ 0 h 34673"/>
                <a:gd name="T6" fmla="*/ 0 60000 65536"/>
                <a:gd name="T7" fmla="*/ 0 60000 65536"/>
                <a:gd name="T8" fmla="*/ 0 60000 65536"/>
                <a:gd name="T9" fmla="*/ 0 w 21600"/>
                <a:gd name="T10" fmla="*/ 0 h 34673"/>
                <a:gd name="T11" fmla="*/ 21600 w 21600"/>
                <a:gd name="T12" fmla="*/ 34673 h 34673"/>
              </a:gdLst>
              <a:ahLst/>
              <a:cxnLst>
                <a:cxn ang="T6">
                  <a:pos x="T0" y="T1"/>
                </a:cxn>
                <a:cxn ang="T7">
                  <a:pos x="T2" y="T3"/>
                </a:cxn>
                <a:cxn ang="T8">
                  <a:pos x="T4" y="T5"/>
                </a:cxn>
              </a:cxnLst>
              <a:rect l="T9" t="T10" r="T11" b="T12"/>
              <a:pathLst>
                <a:path w="21600" h="34673" fill="none" extrusionOk="0">
                  <a:moveTo>
                    <a:pt x="12858" y="-1"/>
                  </a:moveTo>
                  <a:cubicBezTo>
                    <a:pt x="18356" y="4073"/>
                    <a:pt x="21600" y="10512"/>
                    <a:pt x="21600" y="17356"/>
                  </a:cubicBezTo>
                  <a:cubicBezTo>
                    <a:pt x="21600" y="24176"/>
                    <a:pt x="18378" y="30596"/>
                    <a:pt x="12910" y="34672"/>
                  </a:cubicBezTo>
                </a:path>
                <a:path w="21600" h="34673" stroke="0" extrusionOk="0">
                  <a:moveTo>
                    <a:pt x="12858" y="-1"/>
                  </a:moveTo>
                  <a:cubicBezTo>
                    <a:pt x="18356" y="4073"/>
                    <a:pt x="21600" y="10512"/>
                    <a:pt x="21600" y="17356"/>
                  </a:cubicBezTo>
                  <a:cubicBezTo>
                    <a:pt x="21600" y="24176"/>
                    <a:pt x="18378" y="30596"/>
                    <a:pt x="12910" y="34672"/>
                  </a:cubicBezTo>
                  <a:lnTo>
                    <a:pt x="0" y="17356"/>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62" name="Rectangle 141"/>
            <p:cNvSpPr>
              <a:spLocks noChangeAspect="1" noChangeArrowheads="1"/>
            </p:cNvSpPr>
            <p:nvPr/>
          </p:nvSpPr>
          <p:spPr bwMode="auto">
            <a:xfrm>
              <a:off x="2684" y="10211"/>
              <a:ext cx="935" cy="2285"/>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63" name="Oval 142"/>
            <p:cNvSpPr>
              <a:spLocks noChangeAspect="1" noChangeArrowheads="1"/>
            </p:cNvSpPr>
            <p:nvPr/>
          </p:nvSpPr>
          <p:spPr bwMode="auto">
            <a:xfrm flipH="1">
              <a:off x="7985" y="11325"/>
              <a:ext cx="57" cy="57"/>
            </a:xfrm>
            <a:prstGeom prst="ellipse">
              <a:avLst/>
            </a:prstGeom>
            <a:solidFill>
              <a:srgbClr val="FFFFFF"/>
            </a:solid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64" name="Arc 143"/>
            <p:cNvSpPr>
              <a:spLocks noChangeAspect="1"/>
            </p:cNvSpPr>
            <p:nvPr/>
          </p:nvSpPr>
          <p:spPr bwMode="auto">
            <a:xfrm flipH="1">
              <a:off x="7495" y="10937"/>
              <a:ext cx="519" cy="833"/>
            </a:xfrm>
            <a:custGeom>
              <a:avLst/>
              <a:gdLst>
                <a:gd name="T0" fmla="*/ 0 w 21600"/>
                <a:gd name="T1" fmla="*/ 0 h 34673"/>
                <a:gd name="T2" fmla="*/ 0 w 21600"/>
                <a:gd name="T3" fmla="*/ 0 h 34673"/>
                <a:gd name="T4" fmla="*/ 0 w 21600"/>
                <a:gd name="T5" fmla="*/ 0 h 34673"/>
                <a:gd name="T6" fmla="*/ 0 60000 65536"/>
                <a:gd name="T7" fmla="*/ 0 60000 65536"/>
                <a:gd name="T8" fmla="*/ 0 60000 65536"/>
                <a:gd name="T9" fmla="*/ 0 w 21600"/>
                <a:gd name="T10" fmla="*/ 0 h 34673"/>
                <a:gd name="T11" fmla="*/ 21600 w 21600"/>
                <a:gd name="T12" fmla="*/ 34673 h 34673"/>
              </a:gdLst>
              <a:ahLst/>
              <a:cxnLst>
                <a:cxn ang="T6">
                  <a:pos x="T0" y="T1"/>
                </a:cxn>
                <a:cxn ang="T7">
                  <a:pos x="T2" y="T3"/>
                </a:cxn>
                <a:cxn ang="T8">
                  <a:pos x="T4" y="T5"/>
                </a:cxn>
              </a:cxnLst>
              <a:rect l="T9" t="T10" r="T11" b="T12"/>
              <a:pathLst>
                <a:path w="21600" h="34673" fill="none" extrusionOk="0">
                  <a:moveTo>
                    <a:pt x="12858" y="-1"/>
                  </a:moveTo>
                  <a:cubicBezTo>
                    <a:pt x="18356" y="4073"/>
                    <a:pt x="21600" y="10512"/>
                    <a:pt x="21600" y="17356"/>
                  </a:cubicBezTo>
                  <a:cubicBezTo>
                    <a:pt x="21600" y="24176"/>
                    <a:pt x="18378" y="30596"/>
                    <a:pt x="12910" y="34672"/>
                  </a:cubicBezTo>
                </a:path>
                <a:path w="21600" h="34673" stroke="0" extrusionOk="0">
                  <a:moveTo>
                    <a:pt x="12858" y="-1"/>
                  </a:moveTo>
                  <a:cubicBezTo>
                    <a:pt x="18356" y="4073"/>
                    <a:pt x="21600" y="10512"/>
                    <a:pt x="21600" y="17356"/>
                  </a:cubicBezTo>
                  <a:cubicBezTo>
                    <a:pt x="21600" y="24176"/>
                    <a:pt x="18378" y="30596"/>
                    <a:pt x="12910" y="34672"/>
                  </a:cubicBezTo>
                  <a:lnTo>
                    <a:pt x="0" y="17356"/>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65" name="Rectangle 144"/>
            <p:cNvSpPr>
              <a:spLocks noChangeAspect="1" noChangeArrowheads="1"/>
            </p:cNvSpPr>
            <p:nvPr/>
          </p:nvSpPr>
          <p:spPr bwMode="auto">
            <a:xfrm flipH="1">
              <a:off x="7702" y="10211"/>
              <a:ext cx="935" cy="2285"/>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66" name="Arc 145"/>
            <p:cNvSpPr>
              <a:spLocks noChangeAspect="1"/>
            </p:cNvSpPr>
            <p:nvPr/>
          </p:nvSpPr>
          <p:spPr bwMode="auto">
            <a:xfrm flipH="1" flipV="1">
              <a:off x="8580" y="9426"/>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rot="10800000" lIns="74295" tIns="8890" rIns="74295" bIns="8890"/>
            <a:lstStyle/>
            <a:p>
              <a:endParaRPr lang="ja-JP" sz="2400">
                <a:solidFill>
                  <a:srgbClr val="FF0000"/>
                </a:solidFill>
                <a:latin typeface="Times New Roman" pitchFamily="84" charset="0"/>
              </a:endParaRPr>
            </a:p>
          </p:txBody>
        </p:sp>
        <p:sp>
          <p:nvSpPr>
            <p:cNvPr id="22567" name="Arc 146"/>
            <p:cNvSpPr>
              <a:spLocks noChangeAspect="1"/>
            </p:cNvSpPr>
            <p:nvPr/>
          </p:nvSpPr>
          <p:spPr bwMode="auto">
            <a:xfrm flipH="1">
              <a:off x="8580" y="13224"/>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68" name="Arc 147"/>
            <p:cNvSpPr>
              <a:spLocks noChangeAspect="1"/>
            </p:cNvSpPr>
            <p:nvPr/>
          </p:nvSpPr>
          <p:spPr bwMode="auto">
            <a:xfrm flipV="1">
              <a:off x="2684" y="9426"/>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rot="10800000" lIns="74295" tIns="8890" rIns="74295" bIns="8890"/>
            <a:lstStyle/>
            <a:p>
              <a:endParaRPr lang="ja-JP" sz="2400">
                <a:solidFill>
                  <a:srgbClr val="FF0000"/>
                </a:solidFill>
                <a:latin typeface="Times New Roman" pitchFamily="84" charset="0"/>
              </a:endParaRPr>
            </a:p>
          </p:txBody>
        </p:sp>
        <p:sp>
          <p:nvSpPr>
            <p:cNvPr id="22569" name="Arc 148"/>
            <p:cNvSpPr>
              <a:spLocks noChangeAspect="1"/>
            </p:cNvSpPr>
            <p:nvPr/>
          </p:nvSpPr>
          <p:spPr bwMode="auto">
            <a:xfrm>
              <a:off x="2684" y="13224"/>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70" name="Line 149"/>
            <p:cNvSpPr>
              <a:spLocks noChangeAspect="1" noChangeShapeType="1"/>
            </p:cNvSpPr>
            <p:nvPr/>
          </p:nvSpPr>
          <p:spPr bwMode="auto">
            <a:xfrm flipH="1">
              <a:off x="2626" y="12705"/>
              <a:ext cx="57" cy="1"/>
            </a:xfrm>
            <a:prstGeom prst="line">
              <a:avLst/>
            </a:prstGeom>
            <a:noFill/>
            <a:ln w="19050">
              <a:solidFill>
                <a:srgbClr val="FFFFFF"/>
              </a:solidFill>
              <a:round/>
              <a:headEnd/>
              <a:tailEnd/>
            </a:ln>
          </p:spPr>
          <p:txBody>
            <a:bodyPr lIns="74295" tIns="8890" rIns="74295" bIns="8890"/>
            <a:lstStyle/>
            <a:p>
              <a:endParaRPr lang="nl-BE"/>
            </a:p>
          </p:txBody>
        </p:sp>
        <p:sp>
          <p:nvSpPr>
            <p:cNvPr id="22571" name="Line 150"/>
            <p:cNvSpPr>
              <a:spLocks noChangeAspect="1" noChangeShapeType="1"/>
            </p:cNvSpPr>
            <p:nvPr/>
          </p:nvSpPr>
          <p:spPr bwMode="auto">
            <a:xfrm flipH="1">
              <a:off x="2626" y="10002"/>
              <a:ext cx="57" cy="1"/>
            </a:xfrm>
            <a:prstGeom prst="line">
              <a:avLst/>
            </a:prstGeom>
            <a:noFill/>
            <a:ln w="19050">
              <a:solidFill>
                <a:srgbClr val="FFFFFF"/>
              </a:solidFill>
              <a:round/>
              <a:headEnd/>
              <a:tailEnd/>
            </a:ln>
          </p:spPr>
          <p:txBody>
            <a:bodyPr lIns="74295" tIns="8890" rIns="74295" bIns="8890"/>
            <a:lstStyle/>
            <a:p>
              <a:endParaRPr lang="nl-BE"/>
            </a:p>
          </p:txBody>
        </p:sp>
        <p:sp>
          <p:nvSpPr>
            <p:cNvPr id="22572" name="Line 151"/>
            <p:cNvSpPr>
              <a:spLocks noChangeAspect="1" noChangeShapeType="1"/>
            </p:cNvSpPr>
            <p:nvPr/>
          </p:nvSpPr>
          <p:spPr bwMode="auto">
            <a:xfrm>
              <a:off x="8638" y="12705"/>
              <a:ext cx="57" cy="1"/>
            </a:xfrm>
            <a:prstGeom prst="line">
              <a:avLst/>
            </a:prstGeom>
            <a:noFill/>
            <a:ln w="19050">
              <a:solidFill>
                <a:srgbClr val="FFFFFF"/>
              </a:solidFill>
              <a:round/>
              <a:headEnd/>
              <a:tailEnd/>
            </a:ln>
          </p:spPr>
          <p:txBody>
            <a:bodyPr lIns="74295" tIns="8890" rIns="74295" bIns="8890"/>
            <a:lstStyle/>
            <a:p>
              <a:endParaRPr lang="nl-BE"/>
            </a:p>
          </p:txBody>
        </p:sp>
        <p:sp>
          <p:nvSpPr>
            <p:cNvPr id="22573" name="Line 152"/>
            <p:cNvSpPr>
              <a:spLocks noChangeAspect="1" noChangeShapeType="1"/>
            </p:cNvSpPr>
            <p:nvPr/>
          </p:nvSpPr>
          <p:spPr bwMode="auto">
            <a:xfrm>
              <a:off x="8638" y="10002"/>
              <a:ext cx="57" cy="1"/>
            </a:xfrm>
            <a:prstGeom prst="line">
              <a:avLst/>
            </a:prstGeom>
            <a:noFill/>
            <a:ln w="19050">
              <a:solidFill>
                <a:srgbClr val="FFFFFF"/>
              </a:solidFill>
              <a:round/>
              <a:headEnd/>
              <a:tailEnd/>
            </a:ln>
          </p:spPr>
          <p:txBody>
            <a:bodyPr lIns="74295" tIns="8890" rIns="74295" bIns="8890"/>
            <a:lstStyle/>
            <a:p>
              <a:endParaRPr lang="nl-BE"/>
            </a:p>
          </p:txBody>
        </p:sp>
      </p:grpSp>
      <p:sp>
        <p:nvSpPr>
          <p:cNvPr id="22537" name="Rectangle 40"/>
          <p:cNvSpPr>
            <a:spLocks noGrp="1" noChangeArrowheads="1"/>
          </p:cNvSpPr>
          <p:nvPr>
            <p:ph type="subTitle" idx="1"/>
          </p:nvPr>
        </p:nvSpPr>
        <p:spPr>
          <a:xfrm>
            <a:off x="142875" y="4724400"/>
            <a:ext cx="8839200" cy="2133600"/>
          </a:xfrm>
          <a:noFill/>
        </p:spPr>
        <p:txBody>
          <a:bodyPr/>
          <a:lstStyle/>
          <a:p>
            <a:pPr algn="l" eaLnBrk="1" hangingPunct="1">
              <a:lnSpc>
                <a:spcPct val="120000"/>
              </a:lnSpc>
            </a:pPr>
            <a:r>
              <a:rPr lang="en-US" sz="1200" dirty="0">
                <a:latin typeface="Verdana" pitchFamily="84" charset="0"/>
              </a:rPr>
              <a:t>The Medium Intensity Training (MI) is a combination of MI-jogging/running at (76-85% </a:t>
            </a:r>
            <a:r>
              <a:rPr lang="en-US" sz="1200" dirty="0" err="1">
                <a:latin typeface="Verdana" pitchFamily="84" charset="0"/>
              </a:rPr>
              <a:t>HRmax</a:t>
            </a:r>
            <a:r>
              <a:rPr lang="en-US" sz="1200" dirty="0">
                <a:latin typeface="Verdana" pitchFamily="84" charset="0"/>
              </a:rPr>
              <a:t>) and short HI-tempo runs (at 90% </a:t>
            </a:r>
            <a:r>
              <a:rPr lang="en-US" sz="1200" dirty="0" err="1">
                <a:latin typeface="Verdana" pitchFamily="84" charset="0"/>
              </a:rPr>
              <a:t>HRmax</a:t>
            </a:r>
            <a:r>
              <a:rPr lang="en-US" sz="1200" dirty="0">
                <a:latin typeface="Verdana" pitchFamily="84" charset="0"/>
              </a:rPr>
              <a:t>). This session you can perform on any ‘sportive’ surface as grass, forest, hard sand, …</a:t>
            </a:r>
            <a:endParaRPr lang="en-US" sz="1200" b="1" dirty="0">
              <a:latin typeface="Verdana" pitchFamily="84" charset="0"/>
            </a:endParaRPr>
          </a:p>
          <a:p>
            <a:pPr algn="l" eaLnBrk="1" hangingPunct="1">
              <a:lnSpc>
                <a:spcPct val="120000"/>
              </a:lnSpc>
            </a:pPr>
            <a:r>
              <a:rPr lang="en-US" sz="1200" b="1" dirty="0">
                <a:latin typeface="Verdana" pitchFamily="84" charset="0"/>
              </a:rPr>
              <a:t>Set 1: </a:t>
            </a:r>
            <a:r>
              <a:rPr lang="en-GB" sz="1200" dirty="0">
                <a:latin typeface="Verdana"/>
                <a:cs typeface="Verdana"/>
              </a:rPr>
              <a:t>35 min at 80% </a:t>
            </a:r>
            <a:r>
              <a:rPr lang="en-GB" sz="1200" dirty="0" err="1">
                <a:latin typeface="Verdana"/>
                <a:cs typeface="Verdana"/>
              </a:rPr>
              <a:t>HRmax</a:t>
            </a:r>
            <a:r>
              <a:rPr lang="en-GB" sz="1200" dirty="0">
                <a:latin typeface="Verdana"/>
                <a:cs typeface="Verdana"/>
              </a:rPr>
              <a:t> (+- 7km). In the middle of each 5 min of running, a tempo run over 100m has to be covered at 90% </a:t>
            </a:r>
            <a:r>
              <a:rPr lang="en-GB" sz="1200" dirty="0" err="1">
                <a:latin typeface="Verdana"/>
                <a:cs typeface="Verdana"/>
              </a:rPr>
              <a:t>SPmax</a:t>
            </a:r>
            <a:r>
              <a:rPr lang="en-GB" sz="1200" dirty="0">
                <a:latin typeface="Verdana"/>
                <a:cs typeface="Verdana"/>
              </a:rPr>
              <a:t>, or 7 x 100m in total.</a:t>
            </a:r>
            <a:endParaRPr lang="en-US" sz="1200" b="1" dirty="0">
              <a:latin typeface="Verdana" pitchFamily="84" charset="0"/>
            </a:endParaRPr>
          </a:p>
          <a:p>
            <a:pPr algn="l" eaLnBrk="1" hangingPunct="1">
              <a:lnSpc>
                <a:spcPct val="120000"/>
              </a:lnSpc>
            </a:pPr>
            <a:r>
              <a:rPr lang="en-US" sz="1200" b="1" dirty="0">
                <a:latin typeface="Verdana" pitchFamily="84" charset="0"/>
              </a:rPr>
              <a:t>Recovery:</a:t>
            </a:r>
            <a:r>
              <a:rPr lang="en-US" sz="1200" dirty="0">
                <a:latin typeface="Verdana" pitchFamily="84" charset="0"/>
              </a:rPr>
              <a:t> /</a:t>
            </a:r>
            <a:endParaRPr lang="en-US" sz="1200" b="1" dirty="0">
              <a:latin typeface="Verdana" pitchFamily="84" charset="0"/>
            </a:endParaRPr>
          </a:p>
          <a:p>
            <a:pPr algn="l" eaLnBrk="1" hangingPunct="1">
              <a:lnSpc>
                <a:spcPct val="120000"/>
              </a:lnSpc>
            </a:pPr>
            <a:endParaRPr lang="en-GB" sz="800" dirty="0">
              <a:latin typeface="Verdana" panose="020B0604030504040204" pitchFamily="34" charset="0"/>
              <a:ea typeface="Verdana" panose="020B0604030504040204" pitchFamily="34" charset="0"/>
              <a:cs typeface="Verdana" panose="020B0604030504040204" pitchFamily="34" charset="0"/>
            </a:endParaRPr>
          </a:p>
          <a:p>
            <a:pPr algn="l" eaLnBrk="1" hangingPunct="1">
              <a:spcBef>
                <a:spcPct val="30000"/>
              </a:spcBef>
              <a:defRPr/>
            </a:pPr>
            <a:r>
              <a:rPr lang="en-GB" sz="800" dirty="0">
                <a:latin typeface="Verdana" panose="020B0604030504040204" pitchFamily="34" charset="0"/>
                <a:ea typeface="Verdana" panose="020B0604030504040204" pitchFamily="34" charset="0"/>
                <a:cs typeface="Verdana" panose="020B0604030504040204" pitchFamily="34" charset="0"/>
              </a:rPr>
              <a:t>During these MI-sessions, the energy system should be aerobically. This kind of training should help you to increase the capacity to work aerobically and prepare in a progressive way for more intensive HI work. The tempo should be an ‘uncomfortable jog/run’.</a:t>
            </a:r>
          </a:p>
          <a:p>
            <a:pPr algn="l" eaLnBrk="1" hangingPunct="1">
              <a:lnSpc>
                <a:spcPct val="120000"/>
              </a:lnSpc>
            </a:pPr>
            <a:endParaRPr lang="en-US" sz="1200" dirty="0">
              <a:latin typeface="Verdana" pitchFamily="84" charset="0"/>
            </a:endParaRPr>
          </a:p>
          <a:p>
            <a:pPr algn="l" eaLnBrk="1" hangingPunct="1">
              <a:lnSpc>
                <a:spcPct val="120000"/>
              </a:lnSpc>
            </a:pPr>
            <a:r>
              <a:rPr lang="en-US" sz="1200" dirty="0">
                <a:latin typeface="Verdana" pitchFamily="84" charset="0"/>
              </a:rPr>
              <a:t>.</a:t>
            </a:r>
          </a:p>
        </p:txBody>
      </p:sp>
      <p:sp>
        <p:nvSpPr>
          <p:cNvPr id="22538" name="Text Box 41"/>
          <p:cNvSpPr txBox="1">
            <a:spLocks noChangeArrowheads="1"/>
          </p:cNvSpPr>
          <p:nvPr/>
        </p:nvSpPr>
        <p:spPr bwMode="auto">
          <a:xfrm>
            <a:off x="142875" y="136525"/>
            <a:ext cx="8839200" cy="366713"/>
          </a:xfrm>
          <a:prstGeom prst="rect">
            <a:avLst/>
          </a:prstGeom>
          <a:noFill/>
          <a:ln w="9525">
            <a:noFill/>
            <a:miter lim="800000"/>
            <a:headEnd/>
            <a:tailEnd/>
          </a:ln>
        </p:spPr>
        <p:txBody>
          <a:bodyPr>
            <a:spAutoFit/>
          </a:bodyPr>
          <a:lstStyle/>
          <a:p>
            <a:r>
              <a:rPr lang="en-US" sz="1800" b="1" dirty="0">
                <a:latin typeface="Verdana" pitchFamily="84" charset="0"/>
              </a:rPr>
              <a:t>	Tuesday: Medium Intensity </a:t>
            </a:r>
            <a:r>
              <a:rPr lang="en-US" altLang="ja-JP" sz="1800" b="1" dirty="0">
                <a:latin typeface="Verdana" pitchFamily="84" charset="0"/>
              </a:rPr>
              <a:t>exercise</a:t>
            </a:r>
            <a:endParaRPr lang="en-US" sz="1800" b="1" dirty="0">
              <a:latin typeface="Verdana" pitchFamily="84" charset="0"/>
            </a:endParaRPr>
          </a:p>
        </p:txBody>
      </p:sp>
      <p:sp>
        <p:nvSpPr>
          <p:cNvPr id="22539" name="Rectangle 42"/>
          <p:cNvSpPr>
            <a:spLocks noChangeArrowheads="1"/>
          </p:cNvSpPr>
          <p:nvPr/>
        </p:nvSpPr>
        <p:spPr bwMode="auto">
          <a:xfrm>
            <a:off x="6705600" y="609600"/>
            <a:ext cx="2286000" cy="4038600"/>
          </a:xfrm>
          <a:prstGeom prst="rect">
            <a:avLst/>
          </a:prstGeom>
          <a:solidFill>
            <a:srgbClr val="006000"/>
          </a:solidFill>
          <a:ln w="9525">
            <a:noFill/>
            <a:miter lim="800000"/>
            <a:headEnd/>
            <a:tailEnd/>
          </a:ln>
        </p:spPr>
        <p:txBody>
          <a:bodyPr/>
          <a:lstStyle/>
          <a:p>
            <a:pPr algn="ct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algn="ct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algn="ct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Set 1 (…)		35 min</a:t>
            </a: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Recovery 			/ min</a:t>
            </a:r>
          </a:p>
          <a:p>
            <a:pP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Total duration 		± 35 min</a:t>
            </a:r>
          </a:p>
          <a:p>
            <a:pP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eaLnBrk="1" hangingPunct="1">
              <a:lnSpc>
                <a:spcPct val="120000"/>
              </a:lnSpc>
              <a:spcBef>
                <a:spcPct val="20000"/>
              </a:spcBef>
              <a:tabLst>
                <a:tab pos="977900" algn="l"/>
                <a:tab pos="1320800" algn="l"/>
                <a:tab pos="1371600" algn="l"/>
                <a:tab pos="1549400" algn="l"/>
              </a:tabLst>
            </a:pPr>
            <a:endParaRPr lang="en-US" sz="1000" dirty="0">
              <a:solidFill>
                <a:srgbClr val="6CCEFF"/>
              </a:solidFill>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6CCEFF"/>
                </a:solidFill>
                <a:latin typeface="Verdana" pitchFamily="84" charset="0"/>
              </a:rPr>
              <a:t>Walking 	W  	… m</a:t>
            </a:r>
            <a:endParaRPr lang="en-US" sz="1000" dirty="0">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7FFF5B"/>
                </a:solidFill>
                <a:latin typeface="Verdana" pitchFamily="84" charset="0"/>
              </a:rPr>
              <a:t>Jogging (MI)	J</a:t>
            </a:r>
            <a:r>
              <a:rPr lang="en-US" sz="1000" dirty="0">
                <a:latin typeface="Verdana" pitchFamily="84" charset="0"/>
              </a:rPr>
              <a:t>   </a:t>
            </a:r>
            <a:r>
              <a:rPr lang="en-US" sz="1000" dirty="0">
                <a:solidFill>
                  <a:srgbClr val="7FFF5B"/>
                </a:solidFill>
                <a:latin typeface="Verdana" pitchFamily="84" charset="0"/>
              </a:rPr>
              <a:t>+/- 6.300 m</a:t>
            </a:r>
            <a:endParaRPr lang="en-US" sz="1000" dirty="0">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F689FF"/>
                </a:solidFill>
                <a:latin typeface="Verdana" pitchFamily="84" charset="0"/>
              </a:rPr>
              <a:t>Backwards 	BW		… m</a:t>
            </a:r>
            <a:endParaRPr lang="en-US" sz="1000" dirty="0">
              <a:solidFill>
                <a:srgbClr val="FFEF78"/>
              </a:solidFill>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FFFC61"/>
                </a:solidFill>
                <a:latin typeface="Verdana" pitchFamily="84" charset="0"/>
              </a:rPr>
              <a:t>Sideways 	SW		… m</a:t>
            </a:r>
            <a:endParaRPr lang="en-US" sz="1000" dirty="0">
              <a:solidFill>
                <a:srgbClr val="FF7B47"/>
              </a:solidFill>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FF7B47"/>
                </a:solidFill>
                <a:latin typeface="Verdana" pitchFamily="84" charset="0"/>
              </a:rPr>
              <a:t>High intensity 	HI  	700 m</a:t>
            </a:r>
          </a:p>
          <a:p>
            <a:pPr eaLnBrk="1" hangingPunct="1">
              <a:lnSpc>
                <a:spcPct val="120000"/>
              </a:lnSpc>
              <a:spcBef>
                <a:spcPct val="20000"/>
              </a:spcBef>
              <a:tabLst>
                <a:tab pos="977900" algn="l"/>
                <a:tab pos="1320800" algn="l"/>
                <a:tab pos="1371600" algn="l"/>
                <a:tab pos="1549400" algn="l"/>
              </a:tabLst>
            </a:pPr>
            <a:r>
              <a:rPr lang="en-US" sz="1000" dirty="0">
                <a:solidFill>
                  <a:srgbClr val="FF4E60"/>
                </a:solidFill>
                <a:latin typeface="Verdana" pitchFamily="84" charset="0"/>
              </a:rPr>
              <a:t>Sprint 	S		… m</a:t>
            </a: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Total distance 	    +/- 7.000 m</a:t>
            </a:r>
          </a:p>
        </p:txBody>
      </p:sp>
      <p:grpSp>
        <p:nvGrpSpPr>
          <p:cNvPr id="3" name="Group 43"/>
          <p:cNvGrpSpPr>
            <a:grpSpLocks/>
          </p:cNvGrpSpPr>
          <p:nvPr/>
        </p:nvGrpSpPr>
        <p:grpSpPr bwMode="auto">
          <a:xfrm>
            <a:off x="6781800" y="4076502"/>
            <a:ext cx="1981200" cy="215900"/>
            <a:chOff x="4320" y="2637"/>
            <a:chExt cx="1248" cy="136"/>
          </a:xfrm>
        </p:grpSpPr>
        <p:sp>
          <p:nvSpPr>
            <p:cNvPr id="22550" name="Line 44"/>
            <p:cNvSpPr>
              <a:spLocks noChangeShapeType="1"/>
            </p:cNvSpPr>
            <p:nvPr/>
          </p:nvSpPr>
          <p:spPr bwMode="auto">
            <a:xfrm>
              <a:off x="4320" y="2773"/>
              <a:ext cx="1248" cy="0"/>
            </a:xfrm>
            <a:prstGeom prst="line">
              <a:avLst/>
            </a:prstGeom>
            <a:noFill/>
            <a:ln w="9525">
              <a:solidFill>
                <a:schemeClr val="bg1"/>
              </a:solidFill>
              <a:round/>
              <a:headEnd/>
              <a:tailEnd/>
            </a:ln>
          </p:spPr>
          <p:txBody>
            <a:bodyPr wrap="none" anchor="ctr"/>
            <a:lstStyle/>
            <a:p>
              <a:endParaRPr lang="nl-BE"/>
            </a:p>
          </p:txBody>
        </p:sp>
        <p:sp>
          <p:nvSpPr>
            <p:cNvPr id="22551" name="Line 45"/>
            <p:cNvSpPr>
              <a:spLocks noChangeShapeType="1"/>
            </p:cNvSpPr>
            <p:nvPr/>
          </p:nvSpPr>
          <p:spPr bwMode="auto">
            <a:xfrm>
              <a:off x="4320" y="2637"/>
              <a:ext cx="1248" cy="0"/>
            </a:xfrm>
            <a:prstGeom prst="line">
              <a:avLst/>
            </a:prstGeom>
            <a:noFill/>
            <a:ln w="9525">
              <a:solidFill>
                <a:schemeClr val="bg1"/>
              </a:solidFill>
              <a:round/>
              <a:headEnd/>
              <a:tailEnd/>
            </a:ln>
          </p:spPr>
          <p:txBody>
            <a:bodyPr wrap="none" anchor="ctr"/>
            <a:lstStyle/>
            <a:p>
              <a:endParaRPr lang="nl-BE"/>
            </a:p>
          </p:txBody>
        </p:sp>
      </p:grpSp>
      <p:grpSp>
        <p:nvGrpSpPr>
          <p:cNvPr id="4" name="Group 46"/>
          <p:cNvGrpSpPr>
            <a:grpSpLocks/>
          </p:cNvGrpSpPr>
          <p:nvPr/>
        </p:nvGrpSpPr>
        <p:grpSpPr bwMode="auto">
          <a:xfrm>
            <a:off x="6781800" y="2138363"/>
            <a:ext cx="1981200" cy="228600"/>
            <a:chOff x="4320" y="2592"/>
            <a:chExt cx="1248" cy="144"/>
          </a:xfrm>
        </p:grpSpPr>
        <p:sp>
          <p:nvSpPr>
            <p:cNvPr id="22548" name="Line 47"/>
            <p:cNvSpPr>
              <a:spLocks noChangeShapeType="1"/>
            </p:cNvSpPr>
            <p:nvPr/>
          </p:nvSpPr>
          <p:spPr bwMode="auto">
            <a:xfrm>
              <a:off x="4320" y="2736"/>
              <a:ext cx="1248" cy="0"/>
            </a:xfrm>
            <a:prstGeom prst="line">
              <a:avLst/>
            </a:prstGeom>
            <a:noFill/>
            <a:ln w="9525">
              <a:solidFill>
                <a:schemeClr val="bg1"/>
              </a:solidFill>
              <a:round/>
              <a:headEnd/>
              <a:tailEnd/>
            </a:ln>
          </p:spPr>
          <p:txBody>
            <a:bodyPr wrap="none" anchor="ctr"/>
            <a:lstStyle/>
            <a:p>
              <a:endParaRPr lang="nl-BE"/>
            </a:p>
          </p:txBody>
        </p:sp>
        <p:sp>
          <p:nvSpPr>
            <p:cNvPr id="22549" name="Line 48"/>
            <p:cNvSpPr>
              <a:spLocks noChangeShapeType="1"/>
            </p:cNvSpPr>
            <p:nvPr/>
          </p:nvSpPr>
          <p:spPr bwMode="auto">
            <a:xfrm>
              <a:off x="4320" y="2592"/>
              <a:ext cx="1248" cy="0"/>
            </a:xfrm>
            <a:prstGeom prst="line">
              <a:avLst/>
            </a:prstGeom>
            <a:noFill/>
            <a:ln w="9525">
              <a:solidFill>
                <a:schemeClr val="bg1"/>
              </a:solidFill>
              <a:round/>
              <a:headEnd/>
              <a:tailEnd/>
            </a:ln>
          </p:spPr>
          <p:txBody>
            <a:bodyPr wrap="none" anchor="ctr"/>
            <a:lstStyle/>
            <a:p>
              <a:endParaRPr lang="nl-BE"/>
            </a:p>
          </p:txBody>
        </p:sp>
      </p:grpSp>
      <p:sp>
        <p:nvSpPr>
          <p:cNvPr id="22542" name="Rectangle 49"/>
          <p:cNvSpPr>
            <a:spLocks noChangeArrowheads="1"/>
          </p:cNvSpPr>
          <p:nvPr/>
        </p:nvSpPr>
        <p:spPr bwMode="auto">
          <a:xfrm>
            <a:off x="6781800" y="609600"/>
            <a:ext cx="2209800" cy="274638"/>
          </a:xfrm>
          <a:prstGeom prst="rect">
            <a:avLst/>
          </a:prstGeom>
          <a:noFill/>
          <a:ln w="9525">
            <a:noFill/>
            <a:miter lim="800000"/>
            <a:headEnd/>
            <a:tailEnd/>
          </a:ln>
        </p:spPr>
        <p:txBody>
          <a:bodyPr>
            <a:spAutoFit/>
          </a:bodyPr>
          <a:lstStyle/>
          <a:p>
            <a:pPr algn="ctr"/>
            <a:r>
              <a:rPr lang="en-US" b="1" dirty="0">
                <a:solidFill>
                  <a:schemeClr val="bg1"/>
                </a:solidFill>
                <a:latin typeface="Verdana" pitchFamily="84" charset="0"/>
              </a:rPr>
              <a:t>1 set of 35 min</a:t>
            </a:r>
          </a:p>
        </p:txBody>
      </p:sp>
      <p:sp>
        <p:nvSpPr>
          <p:cNvPr id="53" name="Rectangle 28"/>
          <p:cNvSpPr>
            <a:spLocks noChangeArrowheads="1"/>
          </p:cNvSpPr>
          <p:nvPr/>
        </p:nvSpPr>
        <p:spPr bwMode="auto">
          <a:xfrm>
            <a:off x="1547664" y="980728"/>
            <a:ext cx="4680520" cy="2160240"/>
          </a:xfrm>
          <a:prstGeom prst="rect">
            <a:avLst/>
          </a:prstGeom>
          <a:noFill/>
          <a:ln w="9525">
            <a:noFill/>
            <a:miter lim="800000"/>
            <a:headEnd/>
            <a:tailEnd/>
          </a:ln>
        </p:spPr>
        <p:txBody>
          <a:bodyPr/>
          <a:lstStyle/>
          <a:p>
            <a:pPr eaLnBrk="1" hangingPunct="1">
              <a:spcBef>
                <a:spcPct val="20000"/>
              </a:spcBef>
            </a:pPr>
            <a:r>
              <a:rPr lang="en-US" sz="1400" dirty="0">
                <a:solidFill>
                  <a:schemeClr val="bg1"/>
                </a:solidFill>
                <a:latin typeface="Verdana" pitchFamily="84" charset="0"/>
              </a:rPr>
              <a:t>35 min jog/run + (per 5 min 100m HI tempo-run)</a:t>
            </a:r>
          </a:p>
          <a:p>
            <a:pPr eaLnBrk="1" hangingPunct="1">
              <a:spcBef>
                <a:spcPct val="20000"/>
              </a:spcBef>
            </a:pPr>
            <a:endParaRPr lang="en-US" sz="1400" dirty="0">
              <a:solidFill>
                <a:schemeClr val="bg1"/>
              </a:solidFill>
              <a:latin typeface="Verdana" pitchFamily="84" charset="0"/>
            </a:endParaRPr>
          </a:p>
          <a:p>
            <a:pPr eaLnBrk="1" hangingPunct="1">
              <a:spcBef>
                <a:spcPct val="20000"/>
              </a:spcBef>
            </a:pPr>
            <a:endParaRPr lang="en-US" sz="1400" dirty="0">
              <a:solidFill>
                <a:schemeClr val="bg1"/>
              </a:solidFill>
              <a:latin typeface="Verdana" pitchFamily="84" charset="0"/>
            </a:endParaRPr>
          </a:p>
          <a:p>
            <a:pPr eaLnBrk="1" hangingPunct="1">
              <a:spcBef>
                <a:spcPct val="20000"/>
              </a:spcBef>
            </a:pPr>
            <a:r>
              <a:rPr lang="en-US" sz="1400" dirty="0">
                <a:solidFill>
                  <a:schemeClr val="bg1"/>
                </a:solidFill>
                <a:latin typeface="Verdana" pitchFamily="84" charset="0"/>
              </a:rPr>
              <a:t>35 min HI at 80% </a:t>
            </a:r>
            <a:r>
              <a:rPr lang="en-US" sz="1400" dirty="0" err="1">
                <a:solidFill>
                  <a:schemeClr val="bg1"/>
                </a:solidFill>
                <a:latin typeface="Verdana" pitchFamily="84" charset="0"/>
              </a:rPr>
              <a:t>HRmax</a:t>
            </a:r>
            <a:endParaRPr lang="en-US" sz="1400" dirty="0">
              <a:solidFill>
                <a:schemeClr val="bg1"/>
              </a:solidFill>
              <a:latin typeface="Verdana" pitchFamily="84" charset="0"/>
            </a:endParaRPr>
          </a:p>
          <a:p>
            <a:pPr eaLnBrk="1" hangingPunct="1">
              <a:spcBef>
                <a:spcPct val="20000"/>
              </a:spcBef>
            </a:pPr>
            <a:r>
              <a:rPr lang="en-US" sz="1400" dirty="0">
                <a:solidFill>
                  <a:schemeClr val="bg1"/>
                </a:solidFill>
                <a:latin typeface="Verdana" pitchFamily="84" charset="0"/>
              </a:rPr>
              <a:t>Active recovery: /</a:t>
            </a:r>
          </a:p>
          <a:p>
            <a:pPr eaLnBrk="1" hangingPunct="1">
              <a:spcBef>
                <a:spcPct val="20000"/>
              </a:spcBef>
            </a:pPr>
            <a:r>
              <a:rPr lang="en-US" sz="1400" dirty="0">
                <a:solidFill>
                  <a:schemeClr val="bg1"/>
                </a:solidFill>
                <a:latin typeface="Verdana" pitchFamily="84" charset="0"/>
              </a:rPr>
              <a:t>Set 1 = 35 min</a:t>
            </a:r>
          </a:p>
          <a:p>
            <a:pPr eaLnBrk="1" hangingPunct="1">
              <a:spcBef>
                <a:spcPct val="20000"/>
              </a:spcBef>
            </a:pPr>
            <a:r>
              <a:rPr lang="en-US" sz="1400" dirty="0">
                <a:solidFill>
                  <a:schemeClr val="bg1"/>
                </a:solidFill>
                <a:latin typeface="Verdana" pitchFamily="84" charset="0"/>
              </a:rPr>
              <a:t>Total time: 35 min</a:t>
            </a:r>
          </a:p>
        </p:txBody>
      </p:sp>
      <p:sp>
        <p:nvSpPr>
          <p:cNvPr id="72" name="Rectangle 34"/>
          <p:cNvSpPr>
            <a:spLocks noChangeArrowheads="1"/>
          </p:cNvSpPr>
          <p:nvPr/>
        </p:nvSpPr>
        <p:spPr bwMode="auto">
          <a:xfrm>
            <a:off x="3491880" y="620688"/>
            <a:ext cx="2952328" cy="360040"/>
          </a:xfrm>
          <a:prstGeom prst="rect">
            <a:avLst/>
          </a:prstGeom>
          <a:noFill/>
          <a:ln w="9525">
            <a:noFill/>
            <a:miter lim="800000"/>
            <a:headEnd/>
            <a:tailEnd/>
          </a:ln>
        </p:spPr>
        <p:txBody>
          <a:bodyPr/>
          <a:lstStyle/>
          <a:p>
            <a:pPr eaLnBrk="1" hangingPunct="1">
              <a:spcBef>
                <a:spcPct val="20000"/>
              </a:spcBef>
            </a:pPr>
            <a:r>
              <a:rPr lang="en-US" sz="1400" dirty="0">
                <a:solidFill>
                  <a:schemeClr val="bg1"/>
                </a:solidFill>
                <a:latin typeface="Verdana" pitchFamily="84" charset="0"/>
              </a:rPr>
              <a:t>Referees &amp; Assistant Referees</a:t>
            </a:r>
          </a:p>
        </p:txBody>
      </p:sp>
      <p:sp>
        <p:nvSpPr>
          <p:cNvPr id="41" name="Oval 34"/>
          <p:cNvSpPr>
            <a:spLocks noChangeArrowheads="1"/>
          </p:cNvSpPr>
          <p:nvPr/>
        </p:nvSpPr>
        <p:spPr bwMode="auto">
          <a:xfrm>
            <a:off x="5886460" y="1036638"/>
            <a:ext cx="114300" cy="106362"/>
          </a:xfrm>
          <a:prstGeom prst="ellipse">
            <a:avLst/>
          </a:prstGeom>
          <a:solidFill>
            <a:srgbClr val="FDFF56"/>
          </a:solidFill>
          <a:ln w="9525">
            <a:noFill/>
            <a:round/>
            <a:headEnd/>
            <a:tailEnd/>
          </a:ln>
        </p:spPr>
        <p:txBody>
          <a:bodyPr wrap="none" anchor="ctr"/>
          <a:lstStyle/>
          <a:p>
            <a:endParaRPr lang="nl-BE" sz="2400"/>
          </a:p>
        </p:txBody>
      </p:sp>
      <p:sp>
        <p:nvSpPr>
          <p:cNvPr id="42" name="Oval 35"/>
          <p:cNvSpPr>
            <a:spLocks noChangeArrowheads="1"/>
          </p:cNvSpPr>
          <p:nvPr/>
        </p:nvSpPr>
        <p:spPr bwMode="auto">
          <a:xfrm>
            <a:off x="928662" y="4108455"/>
            <a:ext cx="114300" cy="106363"/>
          </a:xfrm>
          <a:prstGeom prst="ellipse">
            <a:avLst/>
          </a:prstGeom>
          <a:solidFill>
            <a:srgbClr val="FDFF56"/>
          </a:solidFill>
          <a:ln w="9525">
            <a:noFill/>
            <a:round/>
            <a:headEnd/>
            <a:tailEnd/>
          </a:ln>
        </p:spPr>
        <p:txBody>
          <a:bodyPr wrap="none" anchor="ctr"/>
          <a:lstStyle/>
          <a:p>
            <a:endParaRPr lang="nl-BE" sz="2400"/>
          </a:p>
        </p:txBody>
      </p:sp>
      <p:sp>
        <p:nvSpPr>
          <p:cNvPr id="43" name="Oval 36"/>
          <p:cNvSpPr>
            <a:spLocks noChangeArrowheads="1"/>
          </p:cNvSpPr>
          <p:nvPr/>
        </p:nvSpPr>
        <p:spPr bwMode="auto">
          <a:xfrm>
            <a:off x="957238" y="1036638"/>
            <a:ext cx="114300" cy="106362"/>
          </a:xfrm>
          <a:prstGeom prst="ellipse">
            <a:avLst/>
          </a:prstGeom>
          <a:solidFill>
            <a:srgbClr val="FDFF56"/>
          </a:solidFill>
          <a:ln w="9525">
            <a:noFill/>
            <a:round/>
            <a:headEnd/>
            <a:tailEnd/>
          </a:ln>
        </p:spPr>
        <p:txBody>
          <a:bodyPr wrap="none" anchor="ctr"/>
          <a:lstStyle/>
          <a:p>
            <a:endParaRPr lang="nl-BE" sz="2400"/>
          </a:p>
        </p:txBody>
      </p:sp>
      <p:sp>
        <p:nvSpPr>
          <p:cNvPr id="44" name="Oval 43"/>
          <p:cNvSpPr>
            <a:spLocks noChangeArrowheads="1"/>
          </p:cNvSpPr>
          <p:nvPr/>
        </p:nvSpPr>
        <p:spPr bwMode="auto">
          <a:xfrm>
            <a:off x="5886460" y="4108455"/>
            <a:ext cx="114300" cy="106363"/>
          </a:xfrm>
          <a:prstGeom prst="ellipse">
            <a:avLst/>
          </a:prstGeom>
          <a:solidFill>
            <a:srgbClr val="FDFF56"/>
          </a:solidFill>
          <a:ln w="9525">
            <a:noFill/>
            <a:round/>
            <a:headEnd/>
            <a:tailEnd/>
          </a:ln>
        </p:spPr>
        <p:txBody>
          <a:bodyPr wrap="none" anchor="ctr"/>
          <a:lstStyle/>
          <a:p>
            <a:endParaRPr lang="nl-BE" sz="2400"/>
          </a:p>
        </p:txBody>
      </p:sp>
      <p:sp>
        <p:nvSpPr>
          <p:cNvPr id="45" name="Line 45"/>
          <p:cNvSpPr>
            <a:spLocks noChangeShapeType="1"/>
          </p:cNvSpPr>
          <p:nvPr/>
        </p:nvSpPr>
        <p:spPr bwMode="auto">
          <a:xfrm flipV="1">
            <a:off x="3429000" y="1000108"/>
            <a:ext cx="2500322" cy="1438292"/>
          </a:xfrm>
          <a:prstGeom prst="line">
            <a:avLst/>
          </a:prstGeom>
          <a:noFill/>
          <a:ln w="28575">
            <a:solidFill>
              <a:srgbClr val="7FFF5B"/>
            </a:solidFill>
            <a:round/>
            <a:headEnd/>
            <a:tailEnd type="stealth" w="lg" len="lg"/>
          </a:ln>
        </p:spPr>
        <p:txBody>
          <a:bodyPr wrap="none" anchor="ctr"/>
          <a:lstStyle/>
          <a:p>
            <a:endParaRPr lang="nl-BE"/>
          </a:p>
        </p:txBody>
      </p:sp>
      <p:sp>
        <p:nvSpPr>
          <p:cNvPr id="46" name="Oval 54"/>
          <p:cNvSpPr>
            <a:spLocks noChangeArrowheads="1"/>
          </p:cNvSpPr>
          <p:nvPr/>
        </p:nvSpPr>
        <p:spPr bwMode="auto">
          <a:xfrm>
            <a:off x="1714500" y="2590800"/>
            <a:ext cx="114300" cy="106363"/>
          </a:xfrm>
          <a:prstGeom prst="ellipse">
            <a:avLst/>
          </a:prstGeom>
          <a:solidFill>
            <a:srgbClr val="FDFF56"/>
          </a:solidFill>
          <a:ln w="9525">
            <a:noFill/>
            <a:round/>
            <a:headEnd/>
            <a:tailEnd/>
          </a:ln>
        </p:spPr>
        <p:txBody>
          <a:bodyPr wrap="none" anchor="ctr"/>
          <a:lstStyle/>
          <a:p>
            <a:endParaRPr lang="nl-BE" sz="2400"/>
          </a:p>
        </p:txBody>
      </p:sp>
      <p:sp>
        <p:nvSpPr>
          <p:cNvPr id="47" name="Oval 56"/>
          <p:cNvSpPr>
            <a:spLocks noChangeArrowheads="1"/>
          </p:cNvSpPr>
          <p:nvPr/>
        </p:nvSpPr>
        <p:spPr bwMode="auto">
          <a:xfrm>
            <a:off x="5029200" y="2590800"/>
            <a:ext cx="114300" cy="106363"/>
          </a:xfrm>
          <a:prstGeom prst="ellipse">
            <a:avLst/>
          </a:prstGeom>
          <a:solidFill>
            <a:srgbClr val="FDFF56"/>
          </a:solidFill>
          <a:ln w="9525">
            <a:noFill/>
            <a:round/>
            <a:headEnd/>
            <a:tailEnd/>
          </a:ln>
        </p:spPr>
        <p:txBody>
          <a:bodyPr wrap="none" anchor="ctr"/>
          <a:lstStyle/>
          <a:p>
            <a:endParaRPr lang="nl-BE" sz="2400"/>
          </a:p>
        </p:txBody>
      </p:sp>
      <p:sp>
        <p:nvSpPr>
          <p:cNvPr id="48" name="Oval 57"/>
          <p:cNvSpPr>
            <a:spLocks noChangeArrowheads="1"/>
          </p:cNvSpPr>
          <p:nvPr/>
        </p:nvSpPr>
        <p:spPr bwMode="auto">
          <a:xfrm>
            <a:off x="3352800" y="2971800"/>
            <a:ext cx="114300" cy="106363"/>
          </a:xfrm>
          <a:prstGeom prst="ellipse">
            <a:avLst/>
          </a:prstGeom>
          <a:solidFill>
            <a:srgbClr val="FDFF56"/>
          </a:solidFill>
          <a:ln w="9525">
            <a:noFill/>
            <a:round/>
            <a:headEnd/>
            <a:tailEnd/>
          </a:ln>
        </p:spPr>
        <p:txBody>
          <a:bodyPr wrap="none" anchor="ctr"/>
          <a:lstStyle/>
          <a:p>
            <a:endParaRPr lang="nl-BE" sz="2400"/>
          </a:p>
        </p:txBody>
      </p:sp>
      <p:sp>
        <p:nvSpPr>
          <p:cNvPr id="49" name="Oval 58"/>
          <p:cNvSpPr>
            <a:spLocks noChangeArrowheads="1"/>
          </p:cNvSpPr>
          <p:nvPr/>
        </p:nvSpPr>
        <p:spPr bwMode="auto">
          <a:xfrm>
            <a:off x="3352800" y="2255838"/>
            <a:ext cx="114300" cy="106362"/>
          </a:xfrm>
          <a:prstGeom prst="ellipse">
            <a:avLst/>
          </a:prstGeom>
          <a:solidFill>
            <a:srgbClr val="FDFF56"/>
          </a:solidFill>
          <a:ln w="9525">
            <a:noFill/>
            <a:round/>
            <a:headEnd/>
            <a:tailEnd/>
          </a:ln>
        </p:spPr>
        <p:txBody>
          <a:bodyPr wrap="none" anchor="ctr"/>
          <a:lstStyle/>
          <a:p>
            <a:endParaRPr lang="nl-BE" sz="2400"/>
          </a:p>
        </p:txBody>
      </p:sp>
      <p:sp>
        <p:nvSpPr>
          <p:cNvPr id="51" name="Line 59"/>
          <p:cNvSpPr>
            <a:spLocks noChangeShapeType="1"/>
          </p:cNvSpPr>
          <p:nvPr/>
        </p:nvSpPr>
        <p:spPr bwMode="auto">
          <a:xfrm flipH="1">
            <a:off x="4953000" y="1214422"/>
            <a:ext cx="1047760" cy="1376378"/>
          </a:xfrm>
          <a:prstGeom prst="line">
            <a:avLst/>
          </a:prstGeom>
          <a:noFill/>
          <a:ln w="28575">
            <a:solidFill>
              <a:srgbClr val="7FFF5B"/>
            </a:solidFill>
            <a:round/>
            <a:headEnd/>
            <a:tailEnd type="stealth" w="lg" len="lg"/>
          </a:ln>
        </p:spPr>
        <p:txBody>
          <a:bodyPr wrap="none" anchor="ctr"/>
          <a:lstStyle/>
          <a:p>
            <a:endParaRPr lang="nl-BE"/>
          </a:p>
        </p:txBody>
      </p:sp>
      <p:sp>
        <p:nvSpPr>
          <p:cNvPr id="52" name="Line 60"/>
          <p:cNvSpPr>
            <a:spLocks noChangeShapeType="1"/>
          </p:cNvSpPr>
          <p:nvPr/>
        </p:nvSpPr>
        <p:spPr bwMode="auto">
          <a:xfrm>
            <a:off x="4953000" y="2667000"/>
            <a:ext cx="1119198" cy="1476380"/>
          </a:xfrm>
          <a:prstGeom prst="line">
            <a:avLst/>
          </a:prstGeom>
          <a:noFill/>
          <a:ln w="28575">
            <a:solidFill>
              <a:srgbClr val="7FFF5B"/>
            </a:solidFill>
            <a:round/>
            <a:headEnd/>
            <a:tailEnd type="stealth" w="lg" len="lg"/>
          </a:ln>
        </p:spPr>
        <p:txBody>
          <a:bodyPr wrap="none" anchor="ctr"/>
          <a:lstStyle/>
          <a:p>
            <a:endParaRPr lang="nl-BE"/>
          </a:p>
        </p:txBody>
      </p:sp>
      <p:sp>
        <p:nvSpPr>
          <p:cNvPr id="54" name="Line 61"/>
          <p:cNvSpPr>
            <a:spLocks noChangeShapeType="1"/>
          </p:cNvSpPr>
          <p:nvPr/>
        </p:nvSpPr>
        <p:spPr bwMode="auto">
          <a:xfrm flipH="1" flipV="1">
            <a:off x="3429000" y="2895600"/>
            <a:ext cx="2500322" cy="1390656"/>
          </a:xfrm>
          <a:prstGeom prst="line">
            <a:avLst/>
          </a:prstGeom>
          <a:noFill/>
          <a:ln w="28575">
            <a:solidFill>
              <a:srgbClr val="7FFF5B"/>
            </a:solidFill>
            <a:round/>
            <a:headEnd/>
            <a:tailEnd type="stealth" w="lg" len="lg"/>
          </a:ln>
        </p:spPr>
        <p:txBody>
          <a:bodyPr wrap="none" anchor="ctr"/>
          <a:lstStyle/>
          <a:p>
            <a:endParaRPr lang="nl-BE"/>
          </a:p>
        </p:txBody>
      </p:sp>
      <p:sp>
        <p:nvSpPr>
          <p:cNvPr id="55" name="Line 62"/>
          <p:cNvSpPr>
            <a:spLocks noChangeShapeType="1"/>
          </p:cNvSpPr>
          <p:nvPr/>
        </p:nvSpPr>
        <p:spPr bwMode="auto">
          <a:xfrm flipH="1">
            <a:off x="1000100" y="2895600"/>
            <a:ext cx="2352700" cy="1390656"/>
          </a:xfrm>
          <a:prstGeom prst="line">
            <a:avLst/>
          </a:prstGeom>
          <a:noFill/>
          <a:ln w="28575">
            <a:solidFill>
              <a:srgbClr val="7FFF5B"/>
            </a:solidFill>
            <a:round/>
            <a:headEnd/>
            <a:tailEnd type="stealth" w="lg" len="lg"/>
          </a:ln>
        </p:spPr>
        <p:txBody>
          <a:bodyPr wrap="none" anchor="ctr"/>
          <a:lstStyle/>
          <a:p>
            <a:endParaRPr lang="nl-BE"/>
          </a:p>
        </p:txBody>
      </p:sp>
      <p:sp>
        <p:nvSpPr>
          <p:cNvPr id="56" name="Line 63"/>
          <p:cNvSpPr>
            <a:spLocks noChangeShapeType="1"/>
          </p:cNvSpPr>
          <p:nvPr/>
        </p:nvSpPr>
        <p:spPr bwMode="auto">
          <a:xfrm flipV="1">
            <a:off x="857224" y="2667000"/>
            <a:ext cx="1047776" cy="1476380"/>
          </a:xfrm>
          <a:prstGeom prst="line">
            <a:avLst/>
          </a:prstGeom>
          <a:noFill/>
          <a:ln w="28575">
            <a:solidFill>
              <a:srgbClr val="7FFF5B"/>
            </a:solidFill>
            <a:round/>
            <a:headEnd/>
            <a:tailEnd type="stealth" w="lg" len="lg"/>
          </a:ln>
        </p:spPr>
        <p:txBody>
          <a:bodyPr wrap="none" anchor="ctr"/>
          <a:lstStyle/>
          <a:p>
            <a:endParaRPr lang="nl-BE"/>
          </a:p>
        </p:txBody>
      </p:sp>
      <p:sp>
        <p:nvSpPr>
          <p:cNvPr id="57" name="Line 64"/>
          <p:cNvSpPr>
            <a:spLocks noChangeShapeType="1"/>
          </p:cNvSpPr>
          <p:nvPr/>
        </p:nvSpPr>
        <p:spPr bwMode="auto">
          <a:xfrm flipH="1" flipV="1">
            <a:off x="857224" y="1071546"/>
            <a:ext cx="1047776" cy="1519254"/>
          </a:xfrm>
          <a:prstGeom prst="line">
            <a:avLst/>
          </a:prstGeom>
          <a:noFill/>
          <a:ln w="28575">
            <a:solidFill>
              <a:srgbClr val="7FFF5B"/>
            </a:solidFill>
            <a:round/>
            <a:headEnd/>
            <a:tailEnd type="stealth" w="lg" len="lg"/>
          </a:ln>
        </p:spPr>
        <p:txBody>
          <a:bodyPr wrap="none" anchor="ctr"/>
          <a:lstStyle/>
          <a:p>
            <a:endParaRPr lang="nl-BE"/>
          </a:p>
        </p:txBody>
      </p:sp>
      <p:sp>
        <p:nvSpPr>
          <p:cNvPr id="58" name="Line 65"/>
          <p:cNvSpPr>
            <a:spLocks noChangeShapeType="1"/>
          </p:cNvSpPr>
          <p:nvPr/>
        </p:nvSpPr>
        <p:spPr bwMode="auto">
          <a:xfrm>
            <a:off x="1071538" y="1000108"/>
            <a:ext cx="2281262" cy="1438292"/>
          </a:xfrm>
          <a:prstGeom prst="line">
            <a:avLst/>
          </a:prstGeom>
          <a:noFill/>
          <a:ln w="28575">
            <a:solidFill>
              <a:srgbClr val="7FFF5B"/>
            </a:solidFill>
            <a:round/>
            <a:headEnd/>
            <a:tailEnd type="stealth" w="lg" len="lg"/>
          </a:ln>
        </p:spPr>
        <p:txBody>
          <a:bodyPr wrap="none" anchor="ctr"/>
          <a:lstStyle/>
          <a:p>
            <a:endParaRPr lang="nl-BE"/>
          </a:p>
        </p:txBody>
      </p:sp>
      <p:sp>
        <p:nvSpPr>
          <p:cNvPr id="59" name="AutoShape 4"/>
          <p:cNvSpPr>
            <a:spLocks noChangeArrowheads="1"/>
          </p:cNvSpPr>
          <p:nvPr/>
        </p:nvSpPr>
        <p:spPr bwMode="auto">
          <a:xfrm>
            <a:off x="971600" y="3789164"/>
            <a:ext cx="165100" cy="215900"/>
          </a:xfrm>
          <a:prstGeom prst="smileyFace">
            <a:avLst>
              <a:gd name="adj" fmla="val 4653"/>
            </a:avLst>
          </a:prstGeom>
          <a:solidFill>
            <a:srgbClr val="FF99CC"/>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60" name="AutoShape 6"/>
          <p:cNvSpPr>
            <a:spLocks noChangeArrowheads="1"/>
          </p:cNvSpPr>
          <p:nvPr/>
        </p:nvSpPr>
        <p:spPr bwMode="auto">
          <a:xfrm>
            <a:off x="971600" y="3573016"/>
            <a:ext cx="165100" cy="203200"/>
          </a:xfrm>
          <a:prstGeom prst="smileyFace">
            <a:avLst>
              <a:gd name="adj" fmla="val 4653"/>
            </a:avLst>
          </a:prstGeom>
          <a:solidFill>
            <a:schemeClr val="accent2">
              <a:lumMod val="40000"/>
              <a:lumOff val="60000"/>
            </a:schemeClr>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nl-NL"/>
          </a:p>
        </p:txBody>
      </p:sp>
    </p:spTree>
    <p:extLst>
      <p:ext uri="{BB962C8B-B14F-4D97-AF65-F5344CB8AC3E}">
        <p14:creationId xmlns:p14="http://schemas.microsoft.com/office/powerpoint/2010/main" val="19387465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1"/>
          <p:cNvSpPr txBox="1">
            <a:spLocks noChangeArrowheads="1"/>
          </p:cNvSpPr>
          <p:nvPr/>
        </p:nvSpPr>
        <p:spPr bwMode="auto">
          <a:xfrm>
            <a:off x="142875" y="136525"/>
            <a:ext cx="8839200" cy="366713"/>
          </a:xfrm>
          <a:prstGeom prst="rect">
            <a:avLst/>
          </a:prstGeom>
          <a:noFill/>
          <a:ln w="9525">
            <a:noFill/>
            <a:miter lim="800000"/>
            <a:headEnd/>
            <a:tailEnd/>
          </a:ln>
        </p:spPr>
        <p:txBody>
          <a:bodyPr>
            <a:spAutoFit/>
          </a:bodyPr>
          <a:lstStyle/>
          <a:p>
            <a:r>
              <a:rPr lang="en-US" sz="1800" b="1" dirty="0">
                <a:latin typeface="Verdana" pitchFamily="84" charset="0"/>
              </a:rPr>
              <a:t>    Tuesday: Medium Intensity </a:t>
            </a:r>
            <a:r>
              <a:rPr lang="en-US" altLang="ja-JP" sz="1800" b="1" dirty="0">
                <a:latin typeface="Verdana" pitchFamily="84" charset="0"/>
              </a:rPr>
              <a:t>exercise – alternative </a:t>
            </a:r>
            <a:endParaRPr lang="en-US" sz="1800" b="1" dirty="0">
              <a:latin typeface="Verdana" pitchFamily="84" charset="0"/>
            </a:endParaRPr>
          </a:p>
        </p:txBody>
      </p:sp>
      <p:graphicFrame>
        <p:nvGraphicFramePr>
          <p:cNvPr id="3" name="Tabel 2"/>
          <p:cNvGraphicFramePr>
            <a:graphicFrameLocks noGrp="1"/>
          </p:cNvGraphicFramePr>
          <p:nvPr>
            <p:extLst>
              <p:ext uri="{D42A27DB-BD31-4B8C-83A1-F6EECF244321}">
                <p14:modId xmlns:p14="http://schemas.microsoft.com/office/powerpoint/2010/main" val="1498209156"/>
              </p:ext>
            </p:extLst>
          </p:nvPr>
        </p:nvGraphicFramePr>
        <p:xfrm>
          <a:off x="2411760" y="4509120"/>
          <a:ext cx="5575300" cy="2171700"/>
        </p:xfrm>
        <a:graphic>
          <a:graphicData uri="http://schemas.openxmlformats.org/drawingml/2006/table">
            <a:tbl>
              <a:tblPr/>
              <a:tblGrid>
                <a:gridCol w="546100">
                  <a:extLst>
                    <a:ext uri="{9D8B030D-6E8A-4147-A177-3AD203B41FA5}">
                      <a16:colId xmlns:a16="http://schemas.microsoft.com/office/drawing/2014/main" val="20000"/>
                    </a:ext>
                  </a:extLst>
                </a:gridCol>
                <a:gridCol w="355600">
                  <a:extLst>
                    <a:ext uri="{9D8B030D-6E8A-4147-A177-3AD203B41FA5}">
                      <a16:colId xmlns:a16="http://schemas.microsoft.com/office/drawing/2014/main" val="20001"/>
                    </a:ext>
                  </a:extLst>
                </a:gridCol>
                <a:gridCol w="355600">
                  <a:extLst>
                    <a:ext uri="{9D8B030D-6E8A-4147-A177-3AD203B41FA5}">
                      <a16:colId xmlns:a16="http://schemas.microsoft.com/office/drawing/2014/main" val="20002"/>
                    </a:ext>
                  </a:extLst>
                </a:gridCol>
                <a:gridCol w="355600">
                  <a:extLst>
                    <a:ext uri="{9D8B030D-6E8A-4147-A177-3AD203B41FA5}">
                      <a16:colId xmlns:a16="http://schemas.microsoft.com/office/drawing/2014/main" val="20003"/>
                    </a:ext>
                  </a:extLst>
                </a:gridCol>
                <a:gridCol w="355600">
                  <a:extLst>
                    <a:ext uri="{9D8B030D-6E8A-4147-A177-3AD203B41FA5}">
                      <a16:colId xmlns:a16="http://schemas.microsoft.com/office/drawing/2014/main" val="20004"/>
                    </a:ext>
                  </a:extLst>
                </a:gridCol>
                <a:gridCol w="355600">
                  <a:extLst>
                    <a:ext uri="{9D8B030D-6E8A-4147-A177-3AD203B41FA5}">
                      <a16:colId xmlns:a16="http://schemas.microsoft.com/office/drawing/2014/main" val="20005"/>
                    </a:ext>
                  </a:extLst>
                </a:gridCol>
                <a:gridCol w="495300">
                  <a:extLst>
                    <a:ext uri="{9D8B030D-6E8A-4147-A177-3AD203B41FA5}">
                      <a16:colId xmlns:a16="http://schemas.microsoft.com/office/drawing/2014/main" val="20006"/>
                    </a:ext>
                  </a:extLst>
                </a:gridCol>
                <a:gridCol w="355600">
                  <a:extLst>
                    <a:ext uri="{9D8B030D-6E8A-4147-A177-3AD203B41FA5}">
                      <a16:colId xmlns:a16="http://schemas.microsoft.com/office/drawing/2014/main" val="20007"/>
                    </a:ext>
                  </a:extLst>
                </a:gridCol>
                <a:gridCol w="355600">
                  <a:extLst>
                    <a:ext uri="{9D8B030D-6E8A-4147-A177-3AD203B41FA5}">
                      <a16:colId xmlns:a16="http://schemas.microsoft.com/office/drawing/2014/main" val="20008"/>
                    </a:ext>
                  </a:extLst>
                </a:gridCol>
                <a:gridCol w="355600">
                  <a:extLst>
                    <a:ext uri="{9D8B030D-6E8A-4147-A177-3AD203B41FA5}">
                      <a16:colId xmlns:a16="http://schemas.microsoft.com/office/drawing/2014/main" val="20009"/>
                    </a:ext>
                  </a:extLst>
                </a:gridCol>
                <a:gridCol w="355600">
                  <a:extLst>
                    <a:ext uri="{9D8B030D-6E8A-4147-A177-3AD203B41FA5}">
                      <a16:colId xmlns:a16="http://schemas.microsoft.com/office/drawing/2014/main" val="20010"/>
                    </a:ext>
                  </a:extLst>
                </a:gridCol>
                <a:gridCol w="355600">
                  <a:extLst>
                    <a:ext uri="{9D8B030D-6E8A-4147-A177-3AD203B41FA5}">
                      <a16:colId xmlns:a16="http://schemas.microsoft.com/office/drawing/2014/main" val="20011"/>
                    </a:ext>
                  </a:extLst>
                </a:gridCol>
                <a:gridCol w="977900">
                  <a:extLst>
                    <a:ext uri="{9D8B030D-6E8A-4147-A177-3AD203B41FA5}">
                      <a16:colId xmlns:a16="http://schemas.microsoft.com/office/drawing/2014/main" val="20012"/>
                    </a:ext>
                  </a:extLst>
                </a:gridCol>
              </a:tblGrid>
              <a:tr h="177800">
                <a:tc gridSpan="13">
                  <a:txBody>
                    <a:bodyPr/>
                    <a:lstStyle/>
                    <a:p>
                      <a:pPr algn="ctr" fontAlgn="b"/>
                      <a:r>
                        <a:rPr lang="nl-NL" sz="1000" b="1" i="0" u="none" strike="noStrike">
                          <a:effectLst/>
                          <a:latin typeface="Verdana"/>
                        </a:rPr>
                        <a:t>MI-workload ... TREADMILL ...</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CC"/>
                    </a:solidFill>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10000"/>
                  </a:ext>
                </a:extLst>
              </a:tr>
              <a:tr h="165100">
                <a:tc>
                  <a:txBody>
                    <a:bodyPr/>
                    <a:lstStyle/>
                    <a:p>
                      <a:pPr algn="ctr" fontAlgn="b"/>
                      <a:r>
                        <a:rPr lang="nl-NL" sz="1000" b="1" i="0" u="none" strike="noStrike">
                          <a:effectLst/>
                          <a:latin typeface="Verdana"/>
                        </a:rPr>
                        <a:t>Level</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gridSpan="3">
                  <a:txBody>
                    <a:bodyPr/>
                    <a:lstStyle/>
                    <a:p>
                      <a:pPr algn="l" fontAlgn="b"/>
                      <a:r>
                        <a:rPr lang="nl-NL" sz="1000" b="1" i="0" u="none" strike="noStrike">
                          <a:effectLst/>
                          <a:latin typeface="Verdana"/>
                        </a:rPr>
                        <a:t>Time (min)</a:t>
                      </a:r>
                    </a:p>
                  </a:txBody>
                  <a:tcPr marL="12700" marR="12700" marT="12700"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hMerge="1">
                  <a:txBody>
                    <a:bodyPr/>
                    <a:lstStyle/>
                    <a:p>
                      <a:endParaRPr lang="nl-NL"/>
                    </a:p>
                  </a:txBody>
                  <a:tcPr/>
                </a:tc>
                <a:tc hMerge="1">
                  <a:txBody>
                    <a:bodyPr/>
                    <a:lstStyle/>
                    <a:p>
                      <a:endParaRPr lang="nl-NL"/>
                    </a:p>
                  </a:txBody>
                  <a:tcPr/>
                </a:tc>
                <a:tc>
                  <a:txBody>
                    <a:bodyPr/>
                    <a:lstStyle/>
                    <a:p>
                      <a:pPr algn="l" fontAlgn="b"/>
                      <a:r>
                        <a:rPr lang="nl-NL" sz="1000" b="1" i="0" u="none" strike="noStrike">
                          <a:effectLst/>
                          <a:latin typeface="Verdana"/>
                        </a:rPr>
                        <a:t> </a:t>
                      </a:r>
                    </a:p>
                  </a:txBody>
                  <a:tcPr marL="12700" marR="12700" marT="1270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r>
                        <a:rPr lang="nl-NL" sz="1000" b="1" i="0" u="none" strike="noStrike">
                          <a:effectLst/>
                          <a:latin typeface="Verdana"/>
                        </a:rPr>
                        <a:t> </a:t>
                      </a:r>
                    </a:p>
                  </a:txBody>
                  <a:tcPr marL="12700" marR="12700" marT="1270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r>
                        <a:rPr lang="nl-NL" sz="1000" b="1" i="0" u="none" strike="noStrike">
                          <a:effectLst/>
                          <a:latin typeface="Verdana"/>
                        </a:rPr>
                        <a:t> </a:t>
                      </a:r>
                    </a:p>
                  </a:txBody>
                  <a:tcPr marL="12700" marR="12700" marT="1270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r>
                        <a:rPr lang="nl-NL" sz="1000" b="1" i="0" u="none" strike="noStrike">
                          <a:effectLst/>
                          <a:latin typeface="Verdana"/>
                        </a:rPr>
                        <a:t> </a:t>
                      </a:r>
                    </a:p>
                  </a:txBody>
                  <a:tcPr marL="12700" marR="12700" marT="1270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r>
                        <a:rPr lang="nl-NL" sz="1000" b="1" i="0" u="none" strike="noStrike">
                          <a:effectLst/>
                          <a:latin typeface="Verdana"/>
                        </a:rPr>
                        <a:t> </a:t>
                      </a:r>
                    </a:p>
                  </a:txBody>
                  <a:tcPr marL="12700" marR="12700" marT="1270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r>
                        <a:rPr lang="nl-NL" sz="1000" b="1" i="0" u="none" strike="noStrike">
                          <a:effectLst/>
                          <a:latin typeface="Verdana"/>
                        </a:rPr>
                        <a:t> </a:t>
                      </a:r>
                    </a:p>
                  </a:txBody>
                  <a:tcPr marL="12700" marR="12700" marT="1270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r>
                        <a:rPr lang="nl-NL" sz="1000" b="1" i="0" u="none" strike="noStrike">
                          <a:effectLst/>
                          <a:latin typeface="Verdana"/>
                        </a:rPr>
                        <a:t> </a:t>
                      </a:r>
                    </a:p>
                  </a:txBody>
                  <a:tcPr marL="12700" marR="12700" marT="1270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r>
                        <a:rPr lang="nl-NL" sz="1000" b="1" i="0" u="none" strike="noStrike">
                          <a:effectLst/>
                          <a:latin typeface="Verdana"/>
                        </a:rPr>
                        <a:t> </a:t>
                      </a:r>
                    </a:p>
                  </a:txBody>
                  <a:tcPr marL="12700" marR="12700" marT="12700"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r>
                        <a:rPr lang="nl-NL" sz="1000" b="1" i="0" u="none" strike="noStrike">
                          <a:effectLst/>
                          <a:latin typeface="Verdana"/>
                        </a:rPr>
                        <a:t>TOTAL TIME</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1"/>
                  </a:ext>
                </a:extLst>
              </a:tr>
              <a:tr h="165100">
                <a:tc>
                  <a:txBody>
                    <a:bodyPr/>
                    <a:lstStyle/>
                    <a:p>
                      <a:pPr algn="ctr" fontAlgn="b"/>
                      <a:r>
                        <a:rPr lang="nl-NL" sz="1000" b="1" i="0" u="none" strike="noStrike">
                          <a:effectLst/>
                          <a:latin typeface="Verdana"/>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nl-NL" sz="1000" b="1" i="0" u="none" strike="noStrike">
                          <a:effectLst/>
                          <a:latin typeface="Verdana"/>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1"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1"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1"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1"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1"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1"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1"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1"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1"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1"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1"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2"/>
                  </a:ext>
                </a:extLst>
              </a:tr>
              <a:tr h="165100">
                <a:tc>
                  <a:txBody>
                    <a:bodyPr/>
                    <a:lstStyle/>
                    <a:p>
                      <a:pPr algn="ctr" fontAlgn="b"/>
                      <a:r>
                        <a:rPr lang="nl-NL" sz="1000" b="1" i="0" u="none" strike="noStrike">
                          <a:effectLst/>
                          <a:latin typeface="Verdana"/>
                        </a:rPr>
                        <a:t>8</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3"/>
                  </a:ext>
                </a:extLst>
              </a:tr>
              <a:tr h="165100">
                <a:tc>
                  <a:txBody>
                    <a:bodyPr/>
                    <a:lstStyle/>
                    <a:p>
                      <a:pPr algn="ctr" fontAlgn="b"/>
                      <a:r>
                        <a:rPr lang="nl-NL" sz="1000" b="1" i="0" u="none" strike="noStrike">
                          <a:effectLst/>
                          <a:latin typeface="Verdana"/>
                        </a:rPr>
                        <a:t>9</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4"/>
                  </a:ext>
                </a:extLst>
              </a:tr>
              <a:tr h="165100">
                <a:tc>
                  <a:txBody>
                    <a:bodyPr/>
                    <a:lstStyle/>
                    <a:p>
                      <a:pPr algn="ctr" fontAlgn="b"/>
                      <a:r>
                        <a:rPr lang="nl-NL" sz="1000" b="1" i="0" u="none" strike="noStrike">
                          <a:effectLst/>
                          <a:latin typeface="Verdana"/>
                        </a:rPr>
                        <a:t>10</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5"/>
                  </a:ext>
                </a:extLst>
              </a:tr>
              <a:tr h="165100">
                <a:tc>
                  <a:txBody>
                    <a:bodyPr/>
                    <a:lstStyle/>
                    <a:p>
                      <a:pPr algn="ctr" fontAlgn="b"/>
                      <a:r>
                        <a:rPr lang="nl-NL" sz="1000" b="1" i="0" u="none" strike="noStrike">
                          <a:effectLst/>
                          <a:latin typeface="Verdana"/>
                        </a:rPr>
                        <a:t>11</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6"/>
                  </a:ext>
                </a:extLst>
              </a:tr>
              <a:tr h="165100">
                <a:tc>
                  <a:txBody>
                    <a:bodyPr/>
                    <a:lstStyle/>
                    <a:p>
                      <a:pPr algn="ctr" fontAlgn="b"/>
                      <a:r>
                        <a:rPr lang="nl-NL" sz="1000" b="1" i="0" u="none" strike="noStrike">
                          <a:effectLst/>
                          <a:latin typeface="Verdana"/>
                        </a:rPr>
                        <a:t>12</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nl-NL" sz="1000" b="0" i="0" u="none" strike="noStrike">
                          <a:effectLst/>
                          <a:latin typeface="Verdana"/>
                        </a:rPr>
                        <a:t>5</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5</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5</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5</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7x</a:t>
                      </a:r>
                    </a:p>
                  </a:txBody>
                  <a:tcPr marL="12700" marR="12700" marT="12700" marB="0" anchor="b">
                    <a:lnL w="6350" cap="flat" cmpd="sng" algn="ctr">
                      <a:solidFill>
                        <a:srgbClr val="00CCF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7"/>
                  </a:ext>
                </a:extLst>
              </a:tr>
              <a:tr h="165100">
                <a:tc>
                  <a:txBody>
                    <a:bodyPr/>
                    <a:lstStyle/>
                    <a:p>
                      <a:pPr algn="ctr" fontAlgn="b"/>
                      <a:r>
                        <a:rPr lang="nl-NL" sz="1000" b="1" i="0" u="none" strike="noStrike">
                          <a:effectLst/>
                          <a:latin typeface="Verdana"/>
                        </a:rPr>
                        <a:t>13</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8"/>
                  </a:ext>
                </a:extLst>
              </a:tr>
              <a:tr h="165100">
                <a:tc>
                  <a:txBody>
                    <a:bodyPr/>
                    <a:lstStyle/>
                    <a:p>
                      <a:pPr algn="ctr" fontAlgn="b"/>
                      <a:r>
                        <a:rPr lang="nl-NL" sz="1000" b="1" i="0" u="none" strike="noStrike">
                          <a:effectLst/>
                          <a:latin typeface="Verdana"/>
                        </a:rPr>
                        <a:t>14</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9"/>
                  </a:ext>
                </a:extLst>
              </a:tr>
              <a:tr h="165100">
                <a:tc>
                  <a:txBody>
                    <a:bodyPr/>
                    <a:lstStyle/>
                    <a:p>
                      <a:pPr algn="ctr" fontAlgn="b"/>
                      <a:r>
                        <a:rPr lang="nl-NL" sz="1000" b="1" i="0" u="none" strike="noStrike">
                          <a:effectLst/>
                          <a:latin typeface="Verdana"/>
                        </a:rPr>
                        <a:t>15</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800" b="0" i="0" u="none" strike="noStrike">
                          <a:effectLst/>
                          <a:latin typeface="Verdana"/>
                        </a:rPr>
                        <a:t>0,20</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800" b="0" i="0" u="none" strike="noStrike">
                          <a:effectLst/>
                          <a:latin typeface="Verdana"/>
                        </a:rPr>
                        <a:t>0,20</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800" b="0" i="0" u="none" strike="noStrike">
                          <a:effectLst/>
                          <a:latin typeface="Verdana"/>
                        </a:rPr>
                        <a:t>…</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800" b="0" i="0" u="none" strike="noStrike">
                          <a:effectLst/>
                          <a:latin typeface="Verdana"/>
                        </a:rPr>
                        <a:t>…</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800" b="0" i="0" u="none" strike="noStrike">
                          <a:effectLst/>
                          <a:latin typeface="Verdana"/>
                        </a:rPr>
                        <a:t>0,20</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6x</a:t>
                      </a:r>
                    </a:p>
                  </a:txBody>
                  <a:tcPr marL="12700" marR="12700" marT="12700" marB="0" anchor="b">
                    <a:lnL w="6350" cap="flat" cmpd="sng" algn="ctr">
                      <a:solidFill>
                        <a:srgbClr val="00CCF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0"/>
                  </a:ext>
                </a:extLst>
              </a:tr>
              <a:tr h="165100">
                <a:tc>
                  <a:txBody>
                    <a:bodyPr/>
                    <a:lstStyle/>
                    <a:p>
                      <a:pPr algn="ctr" fontAlgn="b"/>
                      <a:r>
                        <a:rPr lang="nl-NL" sz="1000" b="1" i="0" u="none" strike="noStrike">
                          <a:effectLst/>
                          <a:latin typeface="Verdana"/>
                        </a:rPr>
                        <a:t>16</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77800">
                <a:tc>
                  <a:txBody>
                    <a:bodyPr/>
                    <a:lstStyle/>
                    <a:p>
                      <a:pPr algn="ctr" fontAlgn="b"/>
                      <a:r>
                        <a:rPr lang="nl-NL" sz="1000" b="0" i="0" u="none" strike="noStrike">
                          <a:effectLst/>
                          <a:latin typeface="Verdana"/>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l" fontAlgn="b"/>
                      <a:r>
                        <a:rPr lang="nl-NL" sz="1000" b="0" i="0" u="none" strike="noStrike">
                          <a:effectLst/>
                          <a:latin typeface="Verdana"/>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CC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nl-NL" sz="1000" b="0" i="0" u="none" strike="noStrike" dirty="0">
                          <a:effectLst/>
                          <a:latin typeface="Verdana"/>
                        </a:rPr>
                        <a:t>37,00</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
        <p:nvSpPr>
          <p:cNvPr id="6" name="Content Placeholder 2"/>
          <p:cNvSpPr txBox="1">
            <a:spLocks/>
          </p:cNvSpPr>
          <p:nvPr/>
        </p:nvSpPr>
        <p:spPr bwMode="auto">
          <a:xfrm>
            <a:off x="251520" y="692696"/>
            <a:ext cx="8642350"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lIns="0" tIns="0" rIns="0" bIns="0" rtlCol="0">
            <a:noAutofit/>
          </a:bodyPr>
          <a:lstStyle>
            <a:lvl1pPr marL="457200" indent="-457200" algn="l" defTabSz="914400" rtl="0" eaLnBrk="1" latinLnBrk="0" hangingPunct="1">
              <a:spcBef>
                <a:spcPts val="300"/>
              </a:spcBef>
              <a:buClrTx/>
              <a:buFont typeface="Arial" pitchFamily="34" charset="0"/>
              <a:buChar char="•"/>
              <a:tabLst/>
              <a:defRPr sz="2000" kern="1200">
                <a:solidFill>
                  <a:schemeClr val="tx1"/>
                </a:solidFill>
                <a:latin typeface="+mj-lt"/>
                <a:ea typeface="+mn-ea"/>
                <a:cs typeface="+mn-cs"/>
              </a:defRPr>
            </a:lvl1pPr>
            <a:lvl2pPr marL="808038" indent="-342900" algn="l" defTabSz="914400" rtl="0" eaLnBrk="1" latinLnBrk="0" hangingPunct="1">
              <a:spcBef>
                <a:spcPts val="300"/>
              </a:spcBef>
              <a:buClrTx/>
              <a:buSzPct val="80000"/>
              <a:buFont typeface="Courier New" pitchFamily="49" charset="0"/>
              <a:buChar char="o"/>
              <a:defRPr sz="1800" kern="1200">
                <a:solidFill>
                  <a:schemeClr val="tx1"/>
                </a:solidFill>
                <a:latin typeface="+mn-lt"/>
                <a:ea typeface="+mn-ea"/>
                <a:cs typeface="+mn-cs"/>
              </a:defRPr>
            </a:lvl2pPr>
            <a:lvl3pPr marL="1157288" indent="-342900" algn="l" defTabSz="914400" rtl="0" eaLnBrk="1" latinLnBrk="0" hangingPunct="1">
              <a:spcBef>
                <a:spcPts val="300"/>
              </a:spcBef>
              <a:buClrTx/>
              <a:buFont typeface="Wingdings" pitchFamily="2" charset="2"/>
              <a:buChar char="§"/>
              <a:defRPr sz="1600" kern="1200">
                <a:solidFill>
                  <a:schemeClr val="tx1"/>
                </a:solidFill>
                <a:latin typeface="+mn-lt"/>
                <a:ea typeface="+mn-ea"/>
                <a:cs typeface="+mn-cs"/>
              </a:defRPr>
            </a:lvl3pPr>
            <a:lvl4pPr marL="1519238" indent="-347663" algn="l" defTabSz="914400" rtl="0" eaLnBrk="1" latinLnBrk="0" hangingPunct="1">
              <a:spcBef>
                <a:spcPts val="300"/>
              </a:spcBef>
              <a:buClrTx/>
              <a:buFont typeface="Frutiger LT Com 45 Light" pitchFamily="34" charset="0"/>
              <a:buChar char="–"/>
              <a:defRPr sz="1400" kern="1200">
                <a:solidFill>
                  <a:schemeClr val="tx1"/>
                </a:solidFill>
                <a:latin typeface="+mn-lt"/>
                <a:ea typeface="+mn-ea"/>
                <a:cs typeface="+mn-cs"/>
              </a:defRPr>
            </a:lvl4pPr>
            <a:lvl5pPr marL="1709738" indent="-228600" algn="l" defTabSz="914400" rtl="0" eaLnBrk="1" latinLnBrk="0" hangingPunct="1">
              <a:spcBef>
                <a:spcPts val="300"/>
              </a:spcBef>
              <a:buClrTx/>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Char char="•"/>
            </a:pPr>
            <a:r>
              <a:rPr kumimoji="1" lang="en-GB" altLang="ja-JP" dirty="0">
                <a:latin typeface="Verdana"/>
                <a:ea typeface="ＭＳ Ｐゴシック" pitchFamily="34" charset="-128"/>
                <a:cs typeface="Verdana"/>
              </a:rPr>
              <a:t>Alternative OUTDOOR</a:t>
            </a:r>
          </a:p>
          <a:p>
            <a:pPr lvl="1"/>
            <a:r>
              <a:rPr lang="en-GB" sz="1600" dirty="0">
                <a:latin typeface="Verdana"/>
                <a:cs typeface="Verdana"/>
              </a:rPr>
              <a:t>Referees &amp; Assistant Referees</a:t>
            </a:r>
            <a:endParaRPr lang="en-US" sz="1600" dirty="0">
              <a:latin typeface="Verdana"/>
              <a:cs typeface="Verdana"/>
            </a:endParaRPr>
          </a:p>
          <a:p>
            <a:pPr lvl="1"/>
            <a:r>
              <a:rPr lang="en-GB" sz="1600" dirty="0">
                <a:latin typeface="Verdana"/>
                <a:cs typeface="Verdana"/>
              </a:rPr>
              <a:t>Min. 80 min </a:t>
            </a:r>
            <a:r>
              <a:rPr lang="en-GB" sz="1600" b="1" dirty="0">
                <a:latin typeface="Verdana"/>
                <a:cs typeface="Verdana"/>
              </a:rPr>
              <a:t>cycling</a:t>
            </a:r>
            <a:r>
              <a:rPr lang="en-GB" sz="1600" dirty="0">
                <a:latin typeface="Verdana"/>
                <a:cs typeface="Verdana"/>
              </a:rPr>
              <a:t> at 70% </a:t>
            </a:r>
            <a:r>
              <a:rPr lang="en-GB" sz="1600" dirty="0" err="1">
                <a:latin typeface="Verdana"/>
                <a:cs typeface="Verdana"/>
              </a:rPr>
              <a:t>HRmax</a:t>
            </a:r>
            <a:r>
              <a:rPr lang="en-GB" sz="1600" dirty="0">
                <a:latin typeface="Verdana"/>
                <a:cs typeface="Verdana"/>
              </a:rPr>
              <a:t>. Accelerate each 10 min for 30 sec.</a:t>
            </a:r>
            <a:endParaRPr kumimoji="1" lang="en-GB" altLang="ja-JP" sz="1600" dirty="0">
              <a:latin typeface="Verdana"/>
              <a:ea typeface="ＭＳ Ｐゴシック" pitchFamily="34" charset="-128"/>
              <a:cs typeface="Verdana"/>
            </a:endParaRPr>
          </a:p>
          <a:p>
            <a:pPr>
              <a:buFontTx/>
              <a:buChar char="•"/>
            </a:pPr>
            <a:r>
              <a:rPr kumimoji="1" lang="en-GB" altLang="ja-JP" dirty="0">
                <a:latin typeface="Verdana"/>
                <a:ea typeface="ＭＳ Ｐゴシック" pitchFamily="34" charset="-128"/>
                <a:cs typeface="Verdana"/>
              </a:rPr>
              <a:t>Alternative INDOOR</a:t>
            </a:r>
          </a:p>
          <a:p>
            <a:pPr lvl="1"/>
            <a:r>
              <a:rPr lang="en-GB" sz="1600" i="1" dirty="0">
                <a:latin typeface="Verdana"/>
                <a:cs typeface="Verdana"/>
              </a:rPr>
              <a:t>‘</a:t>
            </a:r>
            <a:r>
              <a:rPr lang="en-GB" sz="1600" b="1" i="1" dirty="0">
                <a:latin typeface="Verdana"/>
                <a:cs typeface="Verdana"/>
              </a:rPr>
              <a:t>indoor</a:t>
            </a:r>
            <a:r>
              <a:rPr lang="en-GB" sz="1600" i="1" dirty="0">
                <a:latin typeface="Verdana"/>
                <a:cs typeface="Verdana"/>
              </a:rPr>
              <a:t>-</a:t>
            </a:r>
            <a:r>
              <a:rPr lang="en-GB" sz="1600" b="1" i="1" dirty="0">
                <a:latin typeface="Verdana"/>
                <a:cs typeface="Verdana"/>
              </a:rPr>
              <a:t>treadmill’</a:t>
            </a:r>
            <a:r>
              <a:rPr lang="en-GB" sz="1600" i="1" dirty="0">
                <a:latin typeface="Verdana"/>
                <a:cs typeface="Verdana"/>
              </a:rPr>
              <a:t>-workload:</a:t>
            </a:r>
          </a:p>
          <a:p>
            <a:pPr lvl="2"/>
            <a:r>
              <a:rPr lang="en-US" sz="1400" dirty="0">
                <a:latin typeface="Verdana"/>
                <a:cs typeface="Verdana"/>
              </a:rPr>
              <a:t>The Medium Intensity Training (MI) is a combination of MI-jogging/running at (76-85% </a:t>
            </a:r>
            <a:r>
              <a:rPr lang="en-US" sz="1400" dirty="0" err="1">
                <a:latin typeface="Verdana"/>
                <a:cs typeface="Verdana"/>
              </a:rPr>
              <a:t>HRmax</a:t>
            </a:r>
            <a:r>
              <a:rPr lang="en-US" sz="1400" dirty="0">
                <a:latin typeface="Verdana"/>
                <a:cs typeface="Verdana"/>
              </a:rPr>
              <a:t>) and short HI-tempo runs (at 90% </a:t>
            </a:r>
            <a:r>
              <a:rPr lang="en-US" sz="1400" dirty="0" err="1">
                <a:latin typeface="Verdana"/>
                <a:cs typeface="Verdana"/>
              </a:rPr>
              <a:t>HRmax</a:t>
            </a:r>
            <a:r>
              <a:rPr lang="en-US" sz="1400" dirty="0">
                <a:latin typeface="Verdana"/>
                <a:cs typeface="Verdana"/>
              </a:rPr>
              <a:t>). </a:t>
            </a:r>
            <a:endParaRPr lang="en-US" sz="1200" dirty="0">
              <a:latin typeface="Verdana"/>
              <a:cs typeface="Verdana"/>
            </a:endParaRPr>
          </a:p>
          <a:p>
            <a:pPr lvl="1"/>
            <a:r>
              <a:rPr lang="en-GB" sz="1600" i="1" dirty="0">
                <a:latin typeface="Verdana"/>
                <a:cs typeface="Verdana"/>
              </a:rPr>
              <a:t>Good to know!</a:t>
            </a:r>
            <a:endParaRPr lang="en-US" sz="1600" dirty="0">
              <a:latin typeface="Verdana"/>
              <a:cs typeface="Verdana"/>
            </a:endParaRPr>
          </a:p>
          <a:p>
            <a:pPr lvl="2"/>
            <a:r>
              <a:rPr lang="en-GB" sz="1400" i="1" dirty="0">
                <a:latin typeface="Verdana"/>
                <a:cs typeface="Verdana"/>
              </a:rPr>
              <a:t>Do not forget a nice warm up at the start and a cool down at the end!</a:t>
            </a:r>
          </a:p>
          <a:p>
            <a:pPr lvl="2"/>
            <a:r>
              <a:rPr lang="en-GB" sz="1400" i="1" dirty="0">
                <a:latin typeface="Verdana"/>
                <a:cs typeface="Verdana"/>
              </a:rPr>
              <a:t>The levels mentioned are just an indication. Adapt to your level and situation please.</a:t>
            </a:r>
            <a:endParaRPr lang="en-US" sz="1400" dirty="0">
              <a:latin typeface="Verdana"/>
              <a:cs typeface="Verdana"/>
            </a:endParaRPr>
          </a:p>
          <a:p>
            <a:pPr lvl="2"/>
            <a:r>
              <a:rPr lang="en-GB" sz="1400" i="1" dirty="0">
                <a:latin typeface="Verdana"/>
                <a:cs typeface="Verdana"/>
              </a:rPr>
              <a:t>Each brand (for example: </a:t>
            </a:r>
            <a:r>
              <a:rPr lang="en-GB" sz="1400" i="1" dirty="0" err="1">
                <a:latin typeface="Verdana"/>
                <a:cs typeface="Verdana"/>
              </a:rPr>
              <a:t>Lifefitness</a:t>
            </a:r>
            <a:r>
              <a:rPr lang="en-GB" sz="1400" i="1" dirty="0">
                <a:latin typeface="Verdana"/>
                <a:cs typeface="Verdana"/>
              </a:rPr>
              <a:t>; </a:t>
            </a:r>
            <a:r>
              <a:rPr lang="en-GB" sz="1400" i="1" dirty="0" err="1">
                <a:latin typeface="Verdana"/>
                <a:cs typeface="Verdana"/>
              </a:rPr>
              <a:t>Technogym</a:t>
            </a:r>
            <a:r>
              <a:rPr lang="en-GB" sz="1400" i="1" dirty="0">
                <a:latin typeface="Verdana"/>
                <a:cs typeface="Verdana"/>
              </a:rPr>
              <a:t>; …) uses an slightly different scale.</a:t>
            </a:r>
            <a:endParaRPr lang="en-US" sz="1400" dirty="0">
              <a:latin typeface="Verdana"/>
              <a:cs typeface="Verdana"/>
            </a:endParaRPr>
          </a:p>
          <a:p>
            <a:pPr lvl="2"/>
            <a:r>
              <a:rPr lang="en-GB" sz="1400" dirty="0">
                <a:latin typeface="Verdana"/>
                <a:cs typeface="Verdana"/>
              </a:rPr>
              <a:t>The same exercise as outside can be done inside.</a:t>
            </a:r>
            <a:endParaRPr lang="en-US" sz="1400" dirty="0">
              <a:latin typeface="Verdana"/>
              <a:cs typeface="Verdana"/>
            </a:endParaRPr>
          </a:p>
          <a:p>
            <a:pPr lvl="1" indent="-457200">
              <a:buFontTx/>
              <a:buChar char="•"/>
            </a:pPr>
            <a:endParaRPr kumimoji="1" lang="en-GB" altLang="ja-JP" dirty="0">
              <a:latin typeface="Verdana"/>
              <a:ea typeface="ＭＳ Ｐゴシック" pitchFamily="34" charset="-128"/>
              <a:cs typeface="Verdana"/>
            </a:endParaRPr>
          </a:p>
        </p:txBody>
      </p:sp>
    </p:spTree>
    <p:extLst>
      <p:ext uri="{BB962C8B-B14F-4D97-AF65-F5344CB8AC3E}">
        <p14:creationId xmlns:p14="http://schemas.microsoft.com/office/powerpoint/2010/main" val="26565741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1"/>
          <p:cNvSpPr txBox="1">
            <a:spLocks noChangeArrowheads="1"/>
          </p:cNvSpPr>
          <p:nvPr/>
        </p:nvSpPr>
        <p:spPr bwMode="auto">
          <a:xfrm>
            <a:off x="179512" y="136525"/>
            <a:ext cx="8784976" cy="366713"/>
          </a:xfrm>
          <a:prstGeom prst="rect">
            <a:avLst/>
          </a:prstGeom>
          <a:noFill/>
          <a:ln w="9525">
            <a:noFill/>
            <a:miter lim="800000"/>
            <a:headEnd/>
            <a:tailEnd/>
          </a:ln>
        </p:spPr>
        <p:txBody>
          <a:bodyPr wrap="square">
            <a:spAutoFit/>
          </a:bodyPr>
          <a:lstStyle/>
          <a:p>
            <a:r>
              <a:rPr lang="en-US" sz="1800" b="1" dirty="0">
                <a:latin typeface="Verdana" pitchFamily="84" charset="0"/>
              </a:rPr>
              <a:t>	Wednesday: REST day</a:t>
            </a:r>
          </a:p>
        </p:txBody>
      </p:sp>
      <p:sp>
        <p:nvSpPr>
          <p:cNvPr id="4" name="Content Placeholder 3">
            <a:extLst>
              <a:ext uri="{FF2B5EF4-FFF2-40B4-BE49-F238E27FC236}">
                <a16:creationId xmlns:a16="http://schemas.microsoft.com/office/drawing/2014/main" id="{650AAF69-0FB8-3344-9FBE-F7186F912712}"/>
              </a:ext>
            </a:extLst>
          </p:cNvPr>
          <p:cNvSpPr>
            <a:spLocks noGrp="1"/>
          </p:cNvSpPr>
          <p:nvPr>
            <p:ph idx="1"/>
          </p:nvPr>
        </p:nvSpPr>
        <p:spPr/>
        <p:txBody>
          <a:bodyPr/>
          <a:lstStyle/>
          <a:p>
            <a:endParaRPr lang="en-US"/>
          </a:p>
        </p:txBody>
      </p:sp>
      <p:pic>
        <p:nvPicPr>
          <p:cNvPr id="7" name="Picture 6" descr="A group of people posing for a photo&#13;&#10;&#13;&#10;Description automatically generated">
            <a:extLst>
              <a:ext uri="{FF2B5EF4-FFF2-40B4-BE49-F238E27FC236}">
                <a16:creationId xmlns:a16="http://schemas.microsoft.com/office/drawing/2014/main" id="{BDD46425-DF34-FB4D-BA1A-730670A6C4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8024" y="3717032"/>
            <a:ext cx="3708400" cy="2781300"/>
          </a:xfrm>
          <a:prstGeom prst="rect">
            <a:avLst/>
          </a:prstGeom>
        </p:spPr>
      </p:pic>
    </p:spTree>
    <p:extLst>
      <p:ext uri="{BB962C8B-B14F-4D97-AF65-F5344CB8AC3E}">
        <p14:creationId xmlns:p14="http://schemas.microsoft.com/office/powerpoint/2010/main" val="3333603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00"/>
          <p:cNvSpPr>
            <a:spLocks noChangeAspect="1" noChangeArrowheads="1"/>
          </p:cNvSpPr>
          <p:nvPr/>
        </p:nvSpPr>
        <p:spPr bwMode="auto">
          <a:xfrm>
            <a:off x="251520" y="620688"/>
            <a:ext cx="6492875" cy="4038600"/>
          </a:xfrm>
          <a:prstGeom prst="rect">
            <a:avLst/>
          </a:prstGeom>
          <a:solidFill>
            <a:srgbClr val="006000"/>
          </a:solidFill>
          <a:ln w="28575" algn="ctr">
            <a:noFill/>
            <a:miter lim="800000"/>
            <a:headEnd/>
            <a:tailEnd/>
          </a:ln>
        </p:spPr>
        <p:txBody>
          <a:bodyPr lIns="74295" tIns="8890" rIns="74295" bIns="8890"/>
          <a:lstStyle/>
          <a:p>
            <a:endParaRPr lang="ja-JP" sz="2400">
              <a:solidFill>
                <a:srgbClr val="FF0000"/>
              </a:solidFill>
              <a:latin typeface="Times New Roman" pitchFamily="84" charset="0"/>
            </a:endParaRPr>
          </a:p>
        </p:txBody>
      </p:sp>
      <p:grpSp>
        <p:nvGrpSpPr>
          <p:cNvPr id="2" name="Group 130"/>
          <p:cNvGrpSpPr>
            <a:grpSpLocks noChangeAspect="1"/>
          </p:cNvGrpSpPr>
          <p:nvPr/>
        </p:nvGrpSpPr>
        <p:grpSpPr bwMode="auto">
          <a:xfrm>
            <a:off x="539552" y="922338"/>
            <a:ext cx="6024562" cy="3459162"/>
            <a:chOff x="2543" y="9426"/>
            <a:chExt cx="6236" cy="3855"/>
          </a:xfrm>
        </p:grpSpPr>
        <p:sp>
          <p:nvSpPr>
            <p:cNvPr id="22552" name="Line 131"/>
            <p:cNvSpPr>
              <a:spLocks noChangeAspect="1" noChangeShapeType="1"/>
            </p:cNvSpPr>
            <p:nvPr/>
          </p:nvSpPr>
          <p:spPr bwMode="auto">
            <a:xfrm>
              <a:off x="5660" y="9426"/>
              <a:ext cx="1" cy="3855"/>
            </a:xfrm>
            <a:prstGeom prst="line">
              <a:avLst/>
            </a:prstGeom>
            <a:noFill/>
            <a:ln w="19050">
              <a:solidFill>
                <a:srgbClr val="FFFFFF"/>
              </a:solidFill>
              <a:round/>
              <a:headEnd/>
              <a:tailEnd/>
            </a:ln>
          </p:spPr>
          <p:txBody>
            <a:bodyPr lIns="74295" tIns="8890" rIns="74295" bIns="8890"/>
            <a:lstStyle/>
            <a:p>
              <a:endParaRPr lang="nl-BE"/>
            </a:p>
          </p:txBody>
        </p:sp>
        <p:sp>
          <p:nvSpPr>
            <p:cNvPr id="22553" name="Oval 132"/>
            <p:cNvSpPr>
              <a:spLocks noChangeAspect="1" noChangeArrowheads="1"/>
            </p:cNvSpPr>
            <p:nvPr/>
          </p:nvSpPr>
          <p:spPr bwMode="auto">
            <a:xfrm>
              <a:off x="5632" y="11325"/>
              <a:ext cx="57" cy="57"/>
            </a:xfrm>
            <a:prstGeom prst="ellipse">
              <a:avLst/>
            </a:prstGeom>
            <a:solidFill>
              <a:srgbClr val="FFFFFF"/>
            </a:solid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54" name="Oval 133"/>
            <p:cNvSpPr>
              <a:spLocks noChangeAspect="1" noChangeArrowheads="1"/>
            </p:cNvSpPr>
            <p:nvPr/>
          </p:nvSpPr>
          <p:spPr bwMode="auto">
            <a:xfrm>
              <a:off x="5142" y="10835"/>
              <a:ext cx="1037" cy="1037"/>
            </a:xfrm>
            <a:prstGeom prst="ellipse">
              <a:avLst/>
            </a:pr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55" name="Rectangle 134"/>
            <p:cNvSpPr>
              <a:spLocks noChangeAspect="1" noChangeArrowheads="1"/>
            </p:cNvSpPr>
            <p:nvPr/>
          </p:nvSpPr>
          <p:spPr bwMode="auto">
            <a:xfrm>
              <a:off x="2684" y="9426"/>
              <a:ext cx="5953" cy="3855"/>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56" name="Rectangle 135"/>
            <p:cNvSpPr>
              <a:spLocks noChangeAspect="1" noChangeArrowheads="1"/>
            </p:cNvSpPr>
            <p:nvPr/>
          </p:nvSpPr>
          <p:spPr bwMode="auto">
            <a:xfrm>
              <a:off x="2543" y="11147"/>
              <a:ext cx="142" cy="414"/>
            </a:xfrm>
            <a:prstGeom prst="rect">
              <a:avLst/>
            </a:prstGeom>
            <a:solidFill>
              <a:srgbClr val="808080"/>
            </a:solid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57" name="Rectangle 136"/>
            <p:cNvSpPr>
              <a:spLocks noChangeAspect="1" noChangeArrowheads="1"/>
            </p:cNvSpPr>
            <p:nvPr/>
          </p:nvSpPr>
          <p:spPr bwMode="auto">
            <a:xfrm>
              <a:off x="8637" y="11147"/>
              <a:ext cx="142" cy="414"/>
            </a:xfrm>
            <a:prstGeom prst="rect">
              <a:avLst/>
            </a:prstGeom>
            <a:solidFill>
              <a:srgbClr val="808080"/>
            </a:solid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58" name="Rectangle 137"/>
            <p:cNvSpPr>
              <a:spLocks noChangeAspect="1" noChangeArrowheads="1"/>
            </p:cNvSpPr>
            <p:nvPr/>
          </p:nvSpPr>
          <p:spPr bwMode="auto">
            <a:xfrm>
              <a:off x="2684" y="10835"/>
              <a:ext cx="312" cy="1037"/>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59" name="Rectangle 138"/>
            <p:cNvSpPr>
              <a:spLocks noChangeAspect="1" noChangeArrowheads="1"/>
            </p:cNvSpPr>
            <p:nvPr/>
          </p:nvSpPr>
          <p:spPr bwMode="auto">
            <a:xfrm>
              <a:off x="8325" y="10835"/>
              <a:ext cx="312" cy="1037"/>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60" name="Oval 139"/>
            <p:cNvSpPr>
              <a:spLocks noChangeAspect="1" noChangeArrowheads="1"/>
            </p:cNvSpPr>
            <p:nvPr/>
          </p:nvSpPr>
          <p:spPr bwMode="auto">
            <a:xfrm>
              <a:off x="3279" y="11325"/>
              <a:ext cx="57" cy="57"/>
            </a:xfrm>
            <a:prstGeom prst="ellipse">
              <a:avLst/>
            </a:prstGeom>
            <a:solidFill>
              <a:srgbClr val="FFFFFF"/>
            </a:solid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61" name="Arc 140"/>
            <p:cNvSpPr>
              <a:spLocks noChangeAspect="1"/>
            </p:cNvSpPr>
            <p:nvPr/>
          </p:nvSpPr>
          <p:spPr bwMode="auto">
            <a:xfrm>
              <a:off x="3307" y="10937"/>
              <a:ext cx="519" cy="833"/>
            </a:xfrm>
            <a:custGeom>
              <a:avLst/>
              <a:gdLst>
                <a:gd name="T0" fmla="*/ 0 w 21600"/>
                <a:gd name="T1" fmla="*/ 0 h 34673"/>
                <a:gd name="T2" fmla="*/ 0 w 21600"/>
                <a:gd name="T3" fmla="*/ 0 h 34673"/>
                <a:gd name="T4" fmla="*/ 0 w 21600"/>
                <a:gd name="T5" fmla="*/ 0 h 34673"/>
                <a:gd name="T6" fmla="*/ 0 60000 65536"/>
                <a:gd name="T7" fmla="*/ 0 60000 65536"/>
                <a:gd name="T8" fmla="*/ 0 60000 65536"/>
                <a:gd name="T9" fmla="*/ 0 w 21600"/>
                <a:gd name="T10" fmla="*/ 0 h 34673"/>
                <a:gd name="T11" fmla="*/ 21600 w 21600"/>
                <a:gd name="T12" fmla="*/ 34673 h 34673"/>
              </a:gdLst>
              <a:ahLst/>
              <a:cxnLst>
                <a:cxn ang="T6">
                  <a:pos x="T0" y="T1"/>
                </a:cxn>
                <a:cxn ang="T7">
                  <a:pos x="T2" y="T3"/>
                </a:cxn>
                <a:cxn ang="T8">
                  <a:pos x="T4" y="T5"/>
                </a:cxn>
              </a:cxnLst>
              <a:rect l="T9" t="T10" r="T11" b="T12"/>
              <a:pathLst>
                <a:path w="21600" h="34673" fill="none" extrusionOk="0">
                  <a:moveTo>
                    <a:pt x="12858" y="-1"/>
                  </a:moveTo>
                  <a:cubicBezTo>
                    <a:pt x="18356" y="4073"/>
                    <a:pt x="21600" y="10512"/>
                    <a:pt x="21600" y="17356"/>
                  </a:cubicBezTo>
                  <a:cubicBezTo>
                    <a:pt x="21600" y="24176"/>
                    <a:pt x="18378" y="30596"/>
                    <a:pt x="12910" y="34672"/>
                  </a:cubicBezTo>
                </a:path>
                <a:path w="21600" h="34673" stroke="0" extrusionOk="0">
                  <a:moveTo>
                    <a:pt x="12858" y="-1"/>
                  </a:moveTo>
                  <a:cubicBezTo>
                    <a:pt x="18356" y="4073"/>
                    <a:pt x="21600" y="10512"/>
                    <a:pt x="21600" y="17356"/>
                  </a:cubicBezTo>
                  <a:cubicBezTo>
                    <a:pt x="21600" y="24176"/>
                    <a:pt x="18378" y="30596"/>
                    <a:pt x="12910" y="34672"/>
                  </a:cubicBezTo>
                  <a:lnTo>
                    <a:pt x="0" y="17356"/>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62" name="Rectangle 141"/>
            <p:cNvSpPr>
              <a:spLocks noChangeAspect="1" noChangeArrowheads="1"/>
            </p:cNvSpPr>
            <p:nvPr/>
          </p:nvSpPr>
          <p:spPr bwMode="auto">
            <a:xfrm>
              <a:off x="2684" y="10211"/>
              <a:ext cx="935" cy="2285"/>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63" name="Oval 142"/>
            <p:cNvSpPr>
              <a:spLocks noChangeAspect="1" noChangeArrowheads="1"/>
            </p:cNvSpPr>
            <p:nvPr/>
          </p:nvSpPr>
          <p:spPr bwMode="auto">
            <a:xfrm flipH="1">
              <a:off x="7985" y="11325"/>
              <a:ext cx="57" cy="57"/>
            </a:xfrm>
            <a:prstGeom prst="ellipse">
              <a:avLst/>
            </a:prstGeom>
            <a:solidFill>
              <a:srgbClr val="FFFFFF"/>
            </a:solid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64" name="Arc 143"/>
            <p:cNvSpPr>
              <a:spLocks noChangeAspect="1"/>
            </p:cNvSpPr>
            <p:nvPr/>
          </p:nvSpPr>
          <p:spPr bwMode="auto">
            <a:xfrm flipH="1">
              <a:off x="7495" y="10937"/>
              <a:ext cx="519" cy="833"/>
            </a:xfrm>
            <a:custGeom>
              <a:avLst/>
              <a:gdLst>
                <a:gd name="T0" fmla="*/ 0 w 21600"/>
                <a:gd name="T1" fmla="*/ 0 h 34673"/>
                <a:gd name="T2" fmla="*/ 0 w 21600"/>
                <a:gd name="T3" fmla="*/ 0 h 34673"/>
                <a:gd name="T4" fmla="*/ 0 w 21600"/>
                <a:gd name="T5" fmla="*/ 0 h 34673"/>
                <a:gd name="T6" fmla="*/ 0 60000 65536"/>
                <a:gd name="T7" fmla="*/ 0 60000 65536"/>
                <a:gd name="T8" fmla="*/ 0 60000 65536"/>
                <a:gd name="T9" fmla="*/ 0 w 21600"/>
                <a:gd name="T10" fmla="*/ 0 h 34673"/>
                <a:gd name="T11" fmla="*/ 21600 w 21600"/>
                <a:gd name="T12" fmla="*/ 34673 h 34673"/>
              </a:gdLst>
              <a:ahLst/>
              <a:cxnLst>
                <a:cxn ang="T6">
                  <a:pos x="T0" y="T1"/>
                </a:cxn>
                <a:cxn ang="T7">
                  <a:pos x="T2" y="T3"/>
                </a:cxn>
                <a:cxn ang="T8">
                  <a:pos x="T4" y="T5"/>
                </a:cxn>
              </a:cxnLst>
              <a:rect l="T9" t="T10" r="T11" b="T12"/>
              <a:pathLst>
                <a:path w="21600" h="34673" fill="none" extrusionOk="0">
                  <a:moveTo>
                    <a:pt x="12858" y="-1"/>
                  </a:moveTo>
                  <a:cubicBezTo>
                    <a:pt x="18356" y="4073"/>
                    <a:pt x="21600" y="10512"/>
                    <a:pt x="21600" y="17356"/>
                  </a:cubicBezTo>
                  <a:cubicBezTo>
                    <a:pt x="21600" y="24176"/>
                    <a:pt x="18378" y="30596"/>
                    <a:pt x="12910" y="34672"/>
                  </a:cubicBezTo>
                </a:path>
                <a:path w="21600" h="34673" stroke="0" extrusionOk="0">
                  <a:moveTo>
                    <a:pt x="12858" y="-1"/>
                  </a:moveTo>
                  <a:cubicBezTo>
                    <a:pt x="18356" y="4073"/>
                    <a:pt x="21600" y="10512"/>
                    <a:pt x="21600" y="17356"/>
                  </a:cubicBezTo>
                  <a:cubicBezTo>
                    <a:pt x="21600" y="24176"/>
                    <a:pt x="18378" y="30596"/>
                    <a:pt x="12910" y="34672"/>
                  </a:cubicBezTo>
                  <a:lnTo>
                    <a:pt x="0" y="17356"/>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65" name="Rectangle 144"/>
            <p:cNvSpPr>
              <a:spLocks noChangeAspect="1" noChangeArrowheads="1"/>
            </p:cNvSpPr>
            <p:nvPr/>
          </p:nvSpPr>
          <p:spPr bwMode="auto">
            <a:xfrm flipH="1">
              <a:off x="7702" y="10211"/>
              <a:ext cx="935" cy="2285"/>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66" name="Arc 145"/>
            <p:cNvSpPr>
              <a:spLocks noChangeAspect="1"/>
            </p:cNvSpPr>
            <p:nvPr/>
          </p:nvSpPr>
          <p:spPr bwMode="auto">
            <a:xfrm flipH="1" flipV="1">
              <a:off x="8580" y="9426"/>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rot="10800000" lIns="74295" tIns="8890" rIns="74295" bIns="8890"/>
            <a:lstStyle/>
            <a:p>
              <a:endParaRPr lang="ja-JP" sz="2400">
                <a:solidFill>
                  <a:srgbClr val="FF0000"/>
                </a:solidFill>
                <a:latin typeface="Times New Roman" pitchFamily="84" charset="0"/>
              </a:endParaRPr>
            </a:p>
          </p:txBody>
        </p:sp>
        <p:sp>
          <p:nvSpPr>
            <p:cNvPr id="22567" name="Arc 146"/>
            <p:cNvSpPr>
              <a:spLocks noChangeAspect="1"/>
            </p:cNvSpPr>
            <p:nvPr/>
          </p:nvSpPr>
          <p:spPr bwMode="auto">
            <a:xfrm flipH="1">
              <a:off x="8580" y="13224"/>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68" name="Arc 147"/>
            <p:cNvSpPr>
              <a:spLocks noChangeAspect="1"/>
            </p:cNvSpPr>
            <p:nvPr/>
          </p:nvSpPr>
          <p:spPr bwMode="auto">
            <a:xfrm flipV="1">
              <a:off x="2684" y="9426"/>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rot="10800000" lIns="74295" tIns="8890" rIns="74295" bIns="8890"/>
            <a:lstStyle/>
            <a:p>
              <a:endParaRPr lang="ja-JP" sz="2400">
                <a:solidFill>
                  <a:srgbClr val="FF0000"/>
                </a:solidFill>
                <a:latin typeface="Times New Roman" pitchFamily="84" charset="0"/>
              </a:endParaRPr>
            </a:p>
          </p:txBody>
        </p:sp>
        <p:sp>
          <p:nvSpPr>
            <p:cNvPr id="22569" name="Arc 148"/>
            <p:cNvSpPr>
              <a:spLocks noChangeAspect="1"/>
            </p:cNvSpPr>
            <p:nvPr/>
          </p:nvSpPr>
          <p:spPr bwMode="auto">
            <a:xfrm>
              <a:off x="2684" y="13224"/>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70" name="Line 149"/>
            <p:cNvSpPr>
              <a:spLocks noChangeAspect="1" noChangeShapeType="1"/>
            </p:cNvSpPr>
            <p:nvPr/>
          </p:nvSpPr>
          <p:spPr bwMode="auto">
            <a:xfrm flipH="1">
              <a:off x="2626" y="12705"/>
              <a:ext cx="57" cy="1"/>
            </a:xfrm>
            <a:prstGeom prst="line">
              <a:avLst/>
            </a:prstGeom>
            <a:noFill/>
            <a:ln w="19050">
              <a:solidFill>
                <a:srgbClr val="FFFFFF"/>
              </a:solidFill>
              <a:round/>
              <a:headEnd/>
              <a:tailEnd/>
            </a:ln>
          </p:spPr>
          <p:txBody>
            <a:bodyPr lIns="74295" tIns="8890" rIns="74295" bIns="8890"/>
            <a:lstStyle/>
            <a:p>
              <a:endParaRPr lang="nl-BE"/>
            </a:p>
          </p:txBody>
        </p:sp>
        <p:sp>
          <p:nvSpPr>
            <p:cNvPr id="22571" name="Line 150"/>
            <p:cNvSpPr>
              <a:spLocks noChangeAspect="1" noChangeShapeType="1"/>
            </p:cNvSpPr>
            <p:nvPr/>
          </p:nvSpPr>
          <p:spPr bwMode="auto">
            <a:xfrm flipH="1">
              <a:off x="2626" y="10002"/>
              <a:ext cx="57" cy="1"/>
            </a:xfrm>
            <a:prstGeom prst="line">
              <a:avLst/>
            </a:prstGeom>
            <a:noFill/>
            <a:ln w="19050">
              <a:solidFill>
                <a:srgbClr val="FFFFFF"/>
              </a:solidFill>
              <a:round/>
              <a:headEnd/>
              <a:tailEnd/>
            </a:ln>
          </p:spPr>
          <p:txBody>
            <a:bodyPr lIns="74295" tIns="8890" rIns="74295" bIns="8890"/>
            <a:lstStyle/>
            <a:p>
              <a:endParaRPr lang="nl-BE"/>
            </a:p>
          </p:txBody>
        </p:sp>
        <p:sp>
          <p:nvSpPr>
            <p:cNvPr id="22572" name="Line 151"/>
            <p:cNvSpPr>
              <a:spLocks noChangeAspect="1" noChangeShapeType="1"/>
            </p:cNvSpPr>
            <p:nvPr/>
          </p:nvSpPr>
          <p:spPr bwMode="auto">
            <a:xfrm>
              <a:off x="8638" y="12705"/>
              <a:ext cx="57" cy="1"/>
            </a:xfrm>
            <a:prstGeom prst="line">
              <a:avLst/>
            </a:prstGeom>
            <a:noFill/>
            <a:ln w="19050">
              <a:solidFill>
                <a:srgbClr val="FFFFFF"/>
              </a:solidFill>
              <a:round/>
              <a:headEnd/>
              <a:tailEnd/>
            </a:ln>
          </p:spPr>
          <p:txBody>
            <a:bodyPr lIns="74295" tIns="8890" rIns="74295" bIns="8890"/>
            <a:lstStyle/>
            <a:p>
              <a:endParaRPr lang="nl-BE"/>
            </a:p>
          </p:txBody>
        </p:sp>
        <p:sp>
          <p:nvSpPr>
            <p:cNvPr id="22573" name="Line 152"/>
            <p:cNvSpPr>
              <a:spLocks noChangeAspect="1" noChangeShapeType="1"/>
            </p:cNvSpPr>
            <p:nvPr/>
          </p:nvSpPr>
          <p:spPr bwMode="auto">
            <a:xfrm>
              <a:off x="8638" y="10002"/>
              <a:ext cx="57" cy="1"/>
            </a:xfrm>
            <a:prstGeom prst="line">
              <a:avLst/>
            </a:prstGeom>
            <a:noFill/>
            <a:ln w="19050">
              <a:solidFill>
                <a:srgbClr val="FFFFFF"/>
              </a:solidFill>
              <a:round/>
              <a:headEnd/>
              <a:tailEnd/>
            </a:ln>
          </p:spPr>
          <p:txBody>
            <a:bodyPr lIns="74295" tIns="8890" rIns="74295" bIns="8890"/>
            <a:lstStyle/>
            <a:p>
              <a:endParaRPr lang="nl-BE"/>
            </a:p>
          </p:txBody>
        </p:sp>
      </p:grpSp>
      <p:sp>
        <p:nvSpPr>
          <p:cNvPr id="22537" name="Rectangle 40"/>
          <p:cNvSpPr>
            <a:spLocks noGrp="1" noChangeArrowheads="1"/>
          </p:cNvSpPr>
          <p:nvPr>
            <p:ph type="subTitle" idx="1"/>
          </p:nvPr>
        </p:nvSpPr>
        <p:spPr>
          <a:xfrm>
            <a:off x="142875" y="4724400"/>
            <a:ext cx="8839200" cy="2133600"/>
          </a:xfrm>
          <a:solidFill>
            <a:srgbClr val="F1F9F9"/>
          </a:solidFill>
        </p:spPr>
        <p:txBody>
          <a:bodyPr/>
          <a:lstStyle/>
          <a:p>
            <a:pPr algn="l" eaLnBrk="1" hangingPunct="1">
              <a:lnSpc>
                <a:spcPct val="120000"/>
              </a:lnSpc>
            </a:pPr>
            <a:r>
              <a:rPr lang="en-US" sz="1200" b="1" dirty="0">
                <a:latin typeface="Verdana" pitchFamily="84" charset="0"/>
              </a:rPr>
              <a:t>T-drill: </a:t>
            </a:r>
            <a:r>
              <a:rPr lang="en-US" sz="1200" dirty="0">
                <a:latin typeface="Verdana" pitchFamily="84" charset="0"/>
              </a:rPr>
              <a:t>Sprint 10m (touch the cone A.) – sideways R (touch cone B.) – sideways L to the other end (touch cone C.) – sideways R (touch cone A.) – backwards to the finish line</a:t>
            </a:r>
          </a:p>
          <a:p>
            <a:pPr algn="l" eaLnBrk="1" hangingPunct="1">
              <a:lnSpc>
                <a:spcPct val="120000"/>
              </a:lnSpc>
            </a:pPr>
            <a:r>
              <a:rPr lang="en-US" sz="1200" dirty="0">
                <a:latin typeface="Verdana" pitchFamily="84" charset="0"/>
              </a:rPr>
              <a:t>A second time: start Left side instead of Right side.</a:t>
            </a:r>
          </a:p>
          <a:p>
            <a:pPr algn="l" eaLnBrk="1" hangingPunct="1">
              <a:lnSpc>
                <a:spcPct val="120000"/>
              </a:lnSpc>
            </a:pPr>
            <a:r>
              <a:rPr lang="en-US" sz="800" dirty="0">
                <a:latin typeface="Verdana" pitchFamily="84" charset="0"/>
              </a:rPr>
              <a:t>(By preference timed with micro gate)</a:t>
            </a:r>
          </a:p>
          <a:p>
            <a:pPr algn="l" eaLnBrk="1" hangingPunct="1">
              <a:lnSpc>
                <a:spcPct val="120000"/>
              </a:lnSpc>
            </a:pPr>
            <a:r>
              <a:rPr lang="en-US" sz="1200" b="1" dirty="0">
                <a:latin typeface="Verdana" pitchFamily="84" charset="0"/>
              </a:rPr>
              <a:t>Recovery:</a:t>
            </a:r>
            <a:r>
              <a:rPr lang="en-US" sz="1200" dirty="0">
                <a:latin typeface="Verdana" pitchFamily="84" charset="0"/>
              </a:rPr>
              <a:t> 3 to 4 min</a:t>
            </a:r>
            <a:endParaRPr lang="en-US" sz="1200" b="1" dirty="0">
              <a:latin typeface="Verdana" pitchFamily="84" charset="0"/>
            </a:endParaRPr>
          </a:p>
          <a:p>
            <a:pPr algn="l" eaLnBrk="1" hangingPunct="1">
              <a:lnSpc>
                <a:spcPct val="120000"/>
              </a:lnSpc>
            </a:pPr>
            <a:r>
              <a:rPr lang="en-US" sz="1200" b="1" dirty="0">
                <a:latin typeface="Verdana" pitchFamily="84" charset="0"/>
              </a:rPr>
              <a:t>CODA-drill:</a:t>
            </a:r>
            <a:r>
              <a:rPr lang="en-US" sz="1200" dirty="0">
                <a:latin typeface="Verdana" pitchFamily="84" charset="0"/>
              </a:rPr>
              <a:t> Sprint 10m (one foot lined up with the cone) – 2x side ways (L&amp;R) 8m – sprint back to the finish line. 2 reps in total to perform. </a:t>
            </a:r>
            <a:r>
              <a:rPr lang="en-US" sz="1000" dirty="0">
                <a:latin typeface="Verdana" pitchFamily="84" charset="0"/>
              </a:rPr>
              <a:t>Exercise must be done at maximum speed but respecting correct technique of sideways run and touching the course lines with the forward foot.</a:t>
            </a:r>
          </a:p>
          <a:p>
            <a:pPr algn="l" eaLnBrk="1" hangingPunct="1">
              <a:lnSpc>
                <a:spcPct val="120000"/>
              </a:lnSpc>
            </a:pPr>
            <a:r>
              <a:rPr lang="en-US" sz="800" dirty="0">
                <a:latin typeface="Verdana" pitchFamily="84" charset="0"/>
              </a:rPr>
              <a:t>(By preference timed with micro gate)</a:t>
            </a:r>
          </a:p>
          <a:p>
            <a:pPr algn="l" eaLnBrk="1" hangingPunct="1">
              <a:lnSpc>
                <a:spcPct val="120000"/>
              </a:lnSpc>
            </a:pPr>
            <a:endParaRPr lang="en-US" sz="1200" dirty="0">
              <a:latin typeface="Verdana" pitchFamily="84" charset="0"/>
            </a:endParaRPr>
          </a:p>
        </p:txBody>
      </p:sp>
      <p:sp>
        <p:nvSpPr>
          <p:cNvPr id="22538" name="Text Box 41"/>
          <p:cNvSpPr txBox="1">
            <a:spLocks noChangeArrowheads="1"/>
          </p:cNvSpPr>
          <p:nvPr/>
        </p:nvSpPr>
        <p:spPr bwMode="auto">
          <a:xfrm>
            <a:off x="142875" y="136525"/>
            <a:ext cx="8839200" cy="366713"/>
          </a:xfrm>
          <a:prstGeom prst="rect">
            <a:avLst/>
          </a:prstGeom>
          <a:noFill/>
          <a:ln w="9525">
            <a:noFill/>
            <a:miter lim="800000"/>
            <a:headEnd/>
            <a:tailEnd/>
          </a:ln>
        </p:spPr>
        <p:txBody>
          <a:bodyPr>
            <a:spAutoFit/>
          </a:bodyPr>
          <a:lstStyle/>
          <a:p>
            <a:r>
              <a:rPr lang="en-US" sz="1800" b="1" dirty="0">
                <a:latin typeface="Verdana" pitchFamily="84" charset="0"/>
              </a:rPr>
              <a:t>	Thursday: Speed</a:t>
            </a:r>
            <a:r>
              <a:rPr lang="en-US" altLang="ja-JP" sz="1800" b="1" dirty="0">
                <a:latin typeface="Verdana" pitchFamily="84" charset="0"/>
              </a:rPr>
              <a:t> &amp; Agility exercise</a:t>
            </a:r>
            <a:endParaRPr lang="en-US" sz="1800" b="1" dirty="0">
              <a:latin typeface="Verdana" pitchFamily="84" charset="0"/>
            </a:endParaRPr>
          </a:p>
        </p:txBody>
      </p:sp>
      <p:sp>
        <p:nvSpPr>
          <p:cNvPr id="22539" name="Rectangle 42"/>
          <p:cNvSpPr>
            <a:spLocks noChangeArrowheads="1"/>
          </p:cNvSpPr>
          <p:nvPr/>
        </p:nvSpPr>
        <p:spPr bwMode="auto">
          <a:xfrm>
            <a:off x="6822504" y="609600"/>
            <a:ext cx="2286000" cy="4038600"/>
          </a:xfrm>
          <a:prstGeom prst="rect">
            <a:avLst/>
          </a:prstGeom>
          <a:solidFill>
            <a:srgbClr val="006000"/>
          </a:solidFill>
          <a:ln w="9525">
            <a:noFill/>
            <a:miter lim="800000"/>
            <a:headEnd/>
            <a:tailEnd/>
          </a:ln>
        </p:spPr>
        <p:txBody>
          <a:bodyPr/>
          <a:lstStyle/>
          <a:p>
            <a:pPr algn="ct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algn="ct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algn="ct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Set 1 (T-drill)		 1 min</a:t>
            </a: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Recovery 		 3 min</a:t>
            </a: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Set 2 (Coda)		 1 min </a:t>
            </a: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Total duration 		± 5 min</a:t>
            </a:r>
          </a:p>
          <a:p>
            <a:pP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eaLnBrk="1" hangingPunct="1">
              <a:lnSpc>
                <a:spcPct val="120000"/>
              </a:lnSpc>
              <a:spcBef>
                <a:spcPct val="20000"/>
              </a:spcBef>
              <a:tabLst>
                <a:tab pos="977900" algn="l"/>
                <a:tab pos="1320800" algn="l"/>
                <a:tab pos="1371600" algn="l"/>
                <a:tab pos="1549400" algn="l"/>
              </a:tabLst>
            </a:pPr>
            <a:endParaRPr lang="en-US" sz="1000" dirty="0">
              <a:solidFill>
                <a:srgbClr val="6CCEFF"/>
              </a:solidFill>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6CCEFF"/>
                </a:solidFill>
                <a:latin typeface="Verdana" pitchFamily="84" charset="0"/>
              </a:rPr>
              <a:t>Walking 	W  	 … m</a:t>
            </a:r>
            <a:endParaRPr lang="en-US" sz="1000" dirty="0">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7FFF5B"/>
                </a:solidFill>
                <a:latin typeface="Verdana" pitchFamily="84" charset="0"/>
              </a:rPr>
              <a:t>Jogging 	J</a:t>
            </a:r>
            <a:r>
              <a:rPr lang="en-US" sz="1000" dirty="0">
                <a:latin typeface="Verdana" pitchFamily="84" charset="0"/>
              </a:rPr>
              <a:t>     	 </a:t>
            </a:r>
            <a:r>
              <a:rPr lang="en-US" sz="1000" dirty="0">
                <a:solidFill>
                  <a:srgbClr val="7FFF5B"/>
                </a:solidFill>
                <a:latin typeface="Verdana" pitchFamily="84" charset="0"/>
              </a:rPr>
              <a:t>… m</a:t>
            </a:r>
            <a:endParaRPr lang="en-US" sz="1000" dirty="0">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F689FF"/>
                </a:solidFill>
                <a:latin typeface="Verdana" pitchFamily="84" charset="0"/>
              </a:rPr>
              <a:t>Backwards 	BW		20 m</a:t>
            </a:r>
            <a:endParaRPr lang="en-US" sz="1000" dirty="0">
              <a:solidFill>
                <a:srgbClr val="FFEF78"/>
              </a:solidFill>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FFFC61"/>
                </a:solidFill>
                <a:latin typeface="Verdana" pitchFamily="84" charset="0"/>
              </a:rPr>
              <a:t>Sideways 	SW		72 m</a:t>
            </a:r>
            <a:endParaRPr lang="en-US" sz="1000" dirty="0">
              <a:solidFill>
                <a:srgbClr val="FF7B47"/>
              </a:solidFill>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FF7B47"/>
                </a:solidFill>
                <a:latin typeface="Verdana" pitchFamily="84" charset="0"/>
              </a:rPr>
              <a:t>High intensity 	HI  	 … m</a:t>
            </a:r>
          </a:p>
          <a:p>
            <a:pPr eaLnBrk="1" hangingPunct="1">
              <a:lnSpc>
                <a:spcPct val="120000"/>
              </a:lnSpc>
              <a:spcBef>
                <a:spcPct val="20000"/>
              </a:spcBef>
              <a:tabLst>
                <a:tab pos="977900" algn="l"/>
                <a:tab pos="1320800" algn="l"/>
                <a:tab pos="1371600" algn="l"/>
                <a:tab pos="1549400" algn="l"/>
              </a:tabLst>
            </a:pPr>
            <a:r>
              <a:rPr lang="en-US" sz="1000" dirty="0">
                <a:solidFill>
                  <a:srgbClr val="FF4E60"/>
                </a:solidFill>
                <a:latin typeface="Verdana" pitchFamily="84" charset="0"/>
              </a:rPr>
              <a:t>Sprint 	S		60 m</a:t>
            </a: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Total distance 		 152 m</a:t>
            </a:r>
          </a:p>
        </p:txBody>
      </p:sp>
      <p:grpSp>
        <p:nvGrpSpPr>
          <p:cNvPr id="3" name="Group 43"/>
          <p:cNvGrpSpPr>
            <a:grpSpLocks/>
          </p:cNvGrpSpPr>
          <p:nvPr/>
        </p:nvGrpSpPr>
        <p:grpSpPr bwMode="auto">
          <a:xfrm>
            <a:off x="6781800" y="4057650"/>
            <a:ext cx="1981200" cy="228600"/>
            <a:chOff x="4320" y="2592"/>
            <a:chExt cx="1248" cy="144"/>
          </a:xfrm>
        </p:grpSpPr>
        <p:sp>
          <p:nvSpPr>
            <p:cNvPr id="22550" name="Line 44"/>
            <p:cNvSpPr>
              <a:spLocks noChangeShapeType="1"/>
            </p:cNvSpPr>
            <p:nvPr/>
          </p:nvSpPr>
          <p:spPr bwMode="auto">
            <a:xfrm>
              <a:off x="4320" y="2736"/>
              <a:ext cx="1248" cy="0"/>
            </a:xfrm>
            <a:prstGeom prst="line">
              <a:avLst/>
            </a:prstGeom>
            <a:noFill/>
            <a:ln w="9525">
              <a:solidFill>
                <a:schemeClr val="bg1"/>
              </a:solidFill>
              <a:round/>
              <a:headEnd/>
              <a:tailEnd/>
            </a:ln>
          </p:spPr>
          <p:txBody>
            <a:bodyPr wrap="none" anchor="ctr"/>
            <a:lstStyle/>
            <a:p>
              <a:endParaRPr lang="nl-BE"/>
            </a:p>
          </p:txBody>
        </p:sp>
        <p:sp>
          <p:nvSpPr>
            <p:cNvPr id="22551" name="Line 45"/>
            <p:cNvSpPr>
              <a:spLocks noChangeShapeType="1"/>
            </p:cNvSpPr>
            <p:nvPr/>
          </p:nvSpPr>
          <p:spPr bwMode="auto">
            <a:xfrm>
              <a:off x="4320" y="2592"/>
              <a:ext cx="1248" cy="0"/>
            </a:xfrm>
            <a:prstGeom prst="line">
              <a:avLst/>
            </a:prstGeom>
            <a:noFill/>
            <a:ln w="9525">
              <a:solidFill>
                <a:schemeClr val="bg1"/>
              </a:solidFill>
              <a:round/>
              <a:headEnd/>
              <a:tailEnd/>
            </a:ln>
          </p:spPr>
          <p:txBody>
            <a:bodyPr wrap="none" anchor="ctr"/>
            <a:lstStyle/>
            <a:p>
              <a:endParaRPr lang="nl-BE"/>
            </a:p>
          </p:txBody>
        </p:sp>
      </p:grpSp>
      <p:grpSp>
        <p:nvGrpSpPr>
          <p:cNvPr id="4" name="Group 46"/>
          <p:cNvGrpSpPr>
            <a:grpSpLocks/>
          </p:cNvGrpSpPr>
          <p:nvPr/>
        </p:nvGrpSpPr>
        <p:grpSpPr bwMode="auto">
          <a:xfrm>
            <a:off x="6781800" y="2138363"/>
            <a:ext cx="1981200" cy="228600"/>
            <a:chOff x="4320" y="2592"/>
            <a:chExt cx="1248" cy="144"/>
          </a:xfrm>
        </p:grpSpPr>
        <p:sp>
          <p:nvSpPr>
            <p:cNvPr id="22548" name="Line 47"/>
            <p:cNvSpPr>
              <a:spLocks noChangeShapeType="1"/>
            </p:cNvSpPr>
            <p:nvPr/>
          </p:nvSpPr>
          <p:spPr bwMode="auto">
            <a:xfrm>
              <a:off x="4320" y="2736"/>
              <a:ext cx="1248" cy="0"/>
            </a:xfrm>
            <a:prstGeom prst="line">
              <a:avLst/>
            </a:prstGeom>
            <a:noFill/>
            <a:ln w="9525">
              <a:solidFill>
                <a:schemeClr val="bg1"/>
              </a:solidFill>
              <a:round/>
              <a:headEnd/>
              <a:tailEnd/>
            </a:ln>
          </p:spPr>
          <p:txBody>
            <a:bodyPr wrap="none" anchor="ctr"/>
            <a:lstStyle/>
            <a:p>
              <a:endParaRPr lang="nl-BE"/>
            </a:p>
          </p:txBody>
        </p:sp>
        <p:sp>
          <p:nvSpPr>
            <p:cNvPr id="22549" name="Line 48"/>
            <p:cNvSpPr>
              <a:spLocks noChangeShapeType="1"/>
            </p:cNvSpPr>
            <p:nvPr/>
          </p:nvSpPr>
          <p:spPr bwMode="auto">
            <a:xfrm>
              <a:off x="4320" y="2592"/>
              <a:ext cx="1248" cy="0"/>
            </a:xfrm>
            <a:prstGeom prst="line">
              <a:avLst/>
            </a:prstGeom>
            <a:noFill/>
            <a:ln w="9525">
              <a:solidFill>
                <a:schemeClr val="bg1"/>
              </a:solidFill>
              <a:round/>
              <a:headEnd/>
              <a:tailEnd/>
            </a:ln>
          </p:spPr>
          <p:txBody>
            <a:bodyPr wrap="none" anchor="ctr"/>
            <a:lstStyle/>
            <a:p>
              <a:endParaRPr lang="nl-BE"/>
            </a:p>
          </p:txBody>
        </p:sp>
      </p:grpSp>
      <p:sp>
        <p:nvSpPr>
          <p:cNvPr id="22542" name="Rectangle 49"/>
          <p:cNvSpPr>
            <a:spLocks noChangeArrowheads="1"/>
          </p:cNvSpPr>
          <p:nvPr/>
        </p:nvSpPr>
        <p:spPr bwMode="auto">
          <a:xfrm>
            <a:off x="6781800" y="609600"/>
            <a:ext cx="2209800" cy="274638"/>
          </a:xfrm>
          <a:prstGeom prst="rect">
            <a:avLst/>
          </a:prstGeom>
          <a:noFill/>
          <a:ln w="9525">
            <a:noFill/>
            <a:miter lim="800000"/>
            <a:headEnd/>
            <a:tailEnd/>
          </a:ln>
        </p:spPr>
        <p:txBody>
          <a:bodyPr>
            <a:spAutoFit/>
          </a:bodyPr>
          <a:lstStyle/>
          <a:p>
            <a:pPr algn="ctr"/>
            <a:r>
              <a:rPr lang="en-US" b="1" dirty="0">
                <a:solidFill>
                  <a:schemeClr val="bg1"/>
                </a:solidFill>
                <a:latin typeface="Verdana" pitchFamily="84" charset="0"/>
              </a:rPr>
              <a:t>2 sets of 2 reps</a:t>
            </a:r>
          </a:p>
        </p:txBody>
      </p:sp>
      <p:sp>
        <p:nvSpPr>
          <p:cNvPr id="53" name="Rectangle 28"/>
          <p:cNvSpPr>
            <a:spLocks noChangeArrowheads="1"/>
          </p:cNvSpPr>
          <p:nvPr/>
        </p:nvSpPr>
        <p:spPr bwMode="auto">
          <a:xfrm>
            <a:off x="5580360" y="1700808"/>
            <a:ext cx="792088" cy="360040"/>
          </a:xfrm>
          <a:prstGeom prst="rect">
            <a:avLst/>
          </a:prstGeom>
          <a:noFill/>
          <a:ln w="9525">
            <a:noFill/>
            <a:miter lim="800000"/>
            <a:headEnd/>
            <a:tailEnd/>
          </a:ln>
        </p:spPr>
        <p:txBody>
          <a:bodyPr/>
          <a:lstStyle/>
          <a:p>
            <a:pPr eaLnBrk="1" hangingPunct="1">
              <a:spcBef>
                <a:spcPct val="20000"/>
              </a:spcBef>
            </a:pPr>
            <a:r>
              <a:rPr lang="en-US" sz="1400" dirty="0">
                <a:solidFill>
                  <a:schemeClr val="bg1"/>
                </a:solidFill>
                <a:latin typeface="Verdana" pitchFamily="84" charset="0"/>
              </a:rPr>
              <a:t>Start</a:t>
            </a:r>
          </a:p>
        </p:txBody>
      </p:sp>
      <p:sp>
        <p:nvSpPr>
          <p:cNvPr id="55" name="Oval 66"/>
          <p:cNvSpPr>
            <a:spLocks noChangeArrowheads="1"/>
          </p:cNvSpPr>
          <p:nvPr/>
        </p:nvSpPr>
        <p:spPr bwMode="auto">
          <a:xfrm>
            <a:off x="5436344" y="1772816"/>
            <a:ext cx="114300" cy="106362"/>
          </a:xfrm>
          <a:prstGeom prst="ellipse">
            <a:avLst/>
          </a:prstGeom>
          <a:solidFill>
            <a:srgbClr val="FDFF56"/>
          </a:solidFill>
          <a:ln w="9525">
            <a:noFill/>
            <a:round/>
            <a:headEnd/>
            <a:tailEnd/>
          </a:ln>
        </p:spPr>
        <p:txBody>
          <a:bodyPr wrap="none" anchor="ctr"/>
          <a:lstStyle/>
          <a:p>
            <a:endParaRPr lang="nl-BE" sz="2400"/>
          </a:p>
        </p:txBody>
      </p:sp>
      <p:sp>
        <p:nvSpPr>
          <p:cNvPr id="58" name="Line 33"/>
          <p:cNvSpPr>
            <a:spLocks noChangeShapeType="1"/>
          </p:cNvSpPr>
          <p:nvPr/>
        </p:nvSpPr>
        <p:spPr bwMode="auto">
          <a:xfrm flipH="1">
            <a:off x="4716264" y="3429000"/>
            <a:ext cx="792088" cy="0"/>
          </a:xfrm>
          <a:prstGeom prst="line">
            <a:avLst/>
          </a:prstGeom>
          <a:noFill/>
          <a:ln w="28575">
            <a:solidFill>
              <a:srgbClr val="FF4E60"/>
            </a:solidFill>
            <a:round/>
            <a:headEnd/>
            <a:tailEnd type="stealth" w="lg" len="lg"/>
          </a:ln>
        </p:spPr>
        <p:txBody>
          <a:bodyPr wrap="none" anchor="ctr"/>
          <a:lstStyle/>
          <a:p>
            <a:endParaRPr lang="nl-BE"/>
          </a:p>
        </p:txBody>
      </p:sp>
      <p:sp>
        <p:nvSpPr>
          <p:cNvPr id="60" name="Oval 53"/>
          <p:cNvSpPr>
            <a:spLocks noChangeArrowheads="1"/>
          </p:cNvSpPr>
          <p:nvPr/>
        </p:nvSpPr>
        <p:spPr bwMode="auto">
          <a:xfrm>
            <a:off x="5436344" y="3501008"/>
            <a:ext cx="114300" cy="106362"/>
          </a:xfrm>
          <a:prstGeom prst="ellipse">
            <a:avLst/>
          </a:prstGeom>
          <a:solidFill>
            <a:srgbClr val="FDFF56"/>
          </a:solidFill>
          <a:ln w="9525">
            <a:noFill/>
            <a:round/>
            <a:headEnd/>
            <a:tailEnd/>
          </a:ln>
        </p:spPr>
        <p:txBody>
          <a:bodyPr wrap="none" anchor="ctr"/>
          <a:lstStyle/>
          <a:p>
            <a:endParaRPr lang="nl-BE" sz="2400"/>
          </a:p>
        </p:txBody>
      </p:sp>
      <p:sp>
        <p:nvSpPr>
          <p:cNvPr id="62" name="Oval 66"/>
          <p:cNvSpPr>
            <a:spLocks noChangeArrowheads="1"/>
          </p:cNvSpPr>
          <p:nvPr/>
        </p:nvSpPr>
        <p:spPr bwMode="auto">
          <a:xfrm flipH="1" flipV="1">
            <a:off x="4673972" y="2132856"/>
            <a:ext cx="114300" cy="106362"/>
          </a:xfrm>
          <a:prstGeom prst="ellipse">
            <a:avLst/>
          </a:prstGeom>
          <a:solidFill>
            <a:srgbClr val="FDFF56"/>
          </a:solidFill>
          <a:ln w="9525">
            <a:noFill/>
            <a:round/>
            <a:headEnd/>
            <a:tailEnd/>
          </a:ln>
        </p:spPr>
        <p:txBody>
          <a:bodyPr wrap="none" anchor="ctr"/>
          <a:lstStyle/>
          <a:p>
            <a:endParaRPr lang="nl-BE" sz="2400"/>
          </a:p>
        </p:txBody>
      </p:sp>
      <p:sp>
        <p:nvSpPr>
          <p:cNvPr id="64" name="Line 43"/>
          <p:cNvSpPr>
            <a:spLocks noChangeShapeType="1"/>
          </p:cNvSpPr>
          <p:nvPr/>
        </p:nvSpPr>
        <p:spPr bwMode="auto">
          <a:xfrm rot="5400000" flipH="1">
            <a:off x="4644256" y="1628800"/>
            <a:ext cx="432048" cy="0"/>
          </a:xfrm>
          <a:prstGeom prst="line">
            <a:avLst/>
          </a:prstGeom>
          <a:noFill/>
          <a:ln w="28575">
            <a:solidFill>
              <a:srgbClr val="FFEF78"/>
            </a:solidFill>
            <a:round/>
            <a:headEnd/>
            <a:tailEnd type="stealth" w="lg" len="lg"/>
          </a:ln>
        </p:spPr>
        <p:txBody>
          <a:bodyPr wrap="none" anchor="ctr"/>
          <a:lstStyle/>
          <a:p>
            <a:endParaRPr lang="nl-BE"/>
          </a:p>
        </p:txBody>
      </p:sp>
      <p:sp>
        <p:nvSpPr>
          <p:cNvPr id="65" name="Oval 66"/>
          <p:cNvSpPr>
            <a:spLocks noChangeArrowheads="1"/>
          </p:cNvSpPr>
          <p:nvPr/>
        </p:nvSpPr>
        <p:spPr bwMode="auto">
          <a:xfrm flipH="1" flipV="1">
            <a:off x="4673972" y="1772816"/>
            <a:ext cx="114300" cy="106362"/>
          </a:xfrm>
          <a:prstGeom prst="ellipse">
            <a:avLst/>
          </a:prstGeom>
          <a:solidFill>
            <a:srgbClr val="FDFF56"/>
          </a:solidFill>
          <a:ln w="9525">
            <a:noFill/>
            <a:round/>
            <a:headEnd/>
            <a:tailEnd/>
          </a:ln>
        </p:spPr>
        <p:txBody>
          <a:bodyPr wrap="none" anchor="ctr"/>
          <a:lstStyle/>
          <a:p>
            <a:endParaRPr lang="nl-BE" sz="2400"/>
          </a:p>
        </p:txBody>
      </p:sp>
      <p:sp>
        <p:nvSpPr>
          <p:cNvPr id="67" name="Oval 66"/>
          <p:cNvSpPr>
            <a:spLocks noChangeArrowheads="1"/>
          </p:cNvSpPr>
          <p:nvPr/>
        </p:nvSpPr>
        <p:spPr bwMode="auto">
          <a:xfrm flipH="1" flipV="1">
            <a:off x="4673972" y="1450430"/>
            <a:ext cx="114300" cy="106362"/>
          </a:xfrm>
          <a:prstGeom prst="ellipse">
            <a:avLst/>
          </a:prstGeom>
          <a:solidFill>
            <a:srgbClr val="FDFF56"/>
          </a:solidFill>
          <a:ln w="9525">
            <a:noFill/>
            <a:round/>
            <a:headEnd/>
            <a:tailEnd/>
          </a:ln>
        </p:spPr>
        <p:txBody>
          <a:bodyPr wrap="none" anchor="ctr"/>
          <a:lstStyle/>
          <a:p>
            <a:endParaRPr lang="nl-BE" sz="2400"/>
          </a:p>
        </p:txBody>
      </p:sp>
      <p:sp>
        <p:nvSpPr>
          <p:cNvPr id="72" name="Rectangle 34"/>
          <p:cNvSpPr>
            <a:spLocks noChangeArrowheads="1"/>
          </p:cNvSpPr>
          <p:nvPr/>
        </p:nvSpPr>
        <p:spPr bwMode="auto">
          <a:xfrm>
            <a:off x="3492128" y="620688"/>
            <a:ext cx="2880320" cy="288032"/>
          </a:xfrm>
          <a:prstGeom prst="rect">
            <a:avLst/>
          </a:prstGeom>
          <a:noFill/>
          <a:ln w="9525">
            <a:noFill/>
            <a:miter lim="800000"/>
            <a:headEnd/>
            <a:tailEnd/>
          </a:ln>
        </p:spPr>
        <p:txBody>
          <a:bodyPr/>
          <a:lstStyle/>
          <a:p>
            <a:pPr eaLnBrk="1" hangingPunct="1">
              <a:spcBef>
                <a:spcPct val="20000"/>
              </a:spcBef>
            </a:pPr>
            <a:r>
              <a:rPr lang="en-US" sz="1400" dirty="0">
                <a:solidFill>
                  <a:schemeClr val="bg1"/>
                </a:solidFill>
                <a:latin typeface="Verdana" pitchFamily="84" charset="0"/>
              </a:rPr>
              <a:t>Referees &amp; Assistant Referees</a:t>
            </a:r>
          </a:p>
        </p:txBody>
      </p:sp>
      <p:sp>
        <p:nvSpPr>
          <p:cNvPr id="74" name="Line 33"/>
          <p:cNvSpPr>
            <a:spLocks noChangeShapeType="1"/>
          </p:cNvSpPr>
          <p:nvPr/>
        </p:nvSpPr>
        <p:spPr bwMode="auto">
          <a:xfrm flipH="1">
            <a:off x="4860280" y="1844824"/>
            <a:ext cx="576064" cy="0"/>
          </a:xfrm>
          <a:prstGeom prst="line">
            <a:avLst/>
          </a:prstGeom>
          <a:noFill/>
          <a:ln w="28575">
            <a:solidFill>
              <a:srgbClr val="FF4E60"/>
            </a:solidFill>
            <a:round/>
            <a:headEnd/>
            <a:tailEnd type="stealth" w="lg" len="lg"/>
          </a:ln>
        </p:spPr>
        <p:txBody>
          <a:bodyPr wrap="none" anchor="ctr"/>
          <a:lstStyle/>
          <a:p>
            <a:endParaRPr lang="nl-BE"/>
          </a:p>
        </p:txBody>
      </p:sp>
      <p:sp>
        <p:nvSpPr>
          <p:cNvPr id="79" name="Line 43"/>
          <p:cNvSpPr>
            <a:spLocks noChangeShapeType="1"/>
          </p:cNvSpPr>
          <p:nvPr/>
        </p:nvSpPr>
        <p:spPr bwMode="auto">
          <a:xfrm rot="5400000" flipV="1">
            <a:off x="4572248" y="1844824"/>
            <a:ext cx="720080" cy="0"/>
          </a:xfrm>
          <a:prstGeom prst="line">
            <a:avLst/>
          </a:prstGeom>
          <a:noFill/>
          <a:ln w="28575">
            <a:solidFill>
              <a:srgbClr val="FFEF78"/>
            </a:solidFill>
            <a:round/>
            <a:headEnd/>
            <a:tailEnd type="stealth" w="lg" len="lg"/>
          </a:ln>
        </p:spPr>
        <p:txBody>
          <a:bodyPr wrap="none" anchor="ctr"/>
          <a:lstStyle/>
          <a:p>
            <a:endParaRPr lang="nl-BE"/>
          </a:p>
        </p:txBody>
      </p:sp>
      <p:sp>
        <p:nvSpPr>
          <p:cNvPr id="80" name="Line 68"/>
          <p:cNvSpPr>
            <a:spLocks noChangeShapeType="1"/>
          </p:cNvSpPr>
          <p:nvPr/>
        </p:nvSpPr>
        <p:spPr bwMode="auto">
          <a:xfrm rot="5400000" flipH="1" flipV="1">
            <a:off x="5180124" y="1596988"/>
            <a:ext cx="0" cy="639688"/>
          </a:xfrm>
          <a:prstGeom prst="line">
            <a:avLst/>
          </a:prstGeom>
          <a:noFill/>
          <a:ln w="28575">
            <a:solidFill>
              <a:srgbClr val="F689FF"/>
            </a:solidFill>
            <a:round/>
            <a:headEnd/>
            <a:tailEnd type="stealth" w="lg" len="lg"/>
          </a:ln>
        </p:spPr>
        <p:txBody>
          <a:bodyPr wrap="none" anchor="ctr"/>
          <a:lstStyle/>
          <a:p>
            <a:endParaRPr lang="nl-BE"/>
          </a:p>
        </p:txBody>
      </p:sp>
      <p:cxnSp>
        <p:nvCxnSpPr>
          <p:cNvPr id="15" name="Rechte verbindingslijn 14"/>
          <p:cNvCxnSpPr/>
          <p:nvPr/>
        </p:nvCxnSpPr>
        <p:spPr bwMode="auto">
          <a:xfrm>
            <a:off x="4788272" y="1340768"/>
            <a:ext cx="720080" cy="0"/>
          </a:xfrm>
          <a:prstGeom prst="line">
            <a:avLst/>
          </a:prstGeom>
          <a:solidFill>
            <a:schemeClr val="accent1"/>
          </a:solidFill>
          <a:ln w="9525" cap="flat" cmpd="sng" algn="ctr">
            <a:solidFill>
              <a:schemeClr val="tx1"/>
            </a:solidFill>
            <a:prstDash val="solid"/>
            <a:round/>
            <a:headEnd type="oval" w="med" len="med"/>
            <a:tailEnd type="oval" w="med" len="med"/>
          </a:ln>
          <a:effectLst/>
        </p:spPr>
      </p:cxnSp>
      <p:sp>
        <p:nvSpPr>
          <p:cNvPr id="81" name="Rectangle 74"/>
          <p:cNvSpPr>
            <a:spLocks noChangeArrowheads="1"/>
          </p:cNvSpPr>
          <p:nvPr/>
        </p:nvSpPr>
        <p:spPr bwMode="auto">
          <a:xfrm>
            <a:off x="3708152" y="1556792"/>
            <a:ext cx="1008112" cy="338554"/>
          </a:xfrm>
          <a:prstGeom prst="rect">
            <a:avLst/>
          </a:prstGeom>
          <a:noFill/>
          <a:ln w="9525">
            <a:noFill/>
            <a:miter lim="800000"/>
            <a:headEnd/>
            <a:tailEnd/>
          </a:ln>
        </p:spPr>
        <p:txBody>
          <a:bodyPr wrap="square">
            <a:spAutoFit/>
          </a:bodyPr>
          <a:lstStyle/>
          <a:p>
            <a:r>
              <a:rPr lang="en-US" sz="1600" dirty="0">
                <a:solidFill>
                  <a:srgbClr val="000000"/>
                </a:solidFill>
                <a:latin typeface="Verdana" pitchFamily="84" charset="0"/>
              </a:rPr>
              <a:t>10 m</a:t>
            </a:r>
          </a:p>
        </p:txBody>
      </p:sp>
      <p:cxnSp>
        <p:nvCxnSpPr>
          <p:cNvPr id="66" name="Rechte verbindingslijn 65"/>
          <p:cNvCxnSpPr/>
          <p:nvPr/>
        </p:nvCxnSpPr>
        <p:spPr bwMode="auto">
          <a:xfrm flipH="1">
            <a:off x="4356224" y="1484784"/>
            <a:ext cx="8384" cy="720080"/>
          </a:xfrm>
          <a:prstGeom prst="line">
            <a:avLst/>
          </a:prstGeom>
          <a:solidFill>
            <a:schemeClr val="accent1"/>
          </a:solidFill>
          <a:ln w="9525" cap="flat" cmpd="sng" algn="ctr">
            <a:solidFill>
              <a:schemeClr val="tx1"/>
            </a:solidFill>
            <a:prstDash val="solid"/>
            <a:round/>
            <a:headEnd type="oval" w="med" len="med"/>
            <a:tailEnd type="oval" w="med" len="med"/>
          </a:ln>
          <a:effectLst/>
        </p:spPr>
      </p:cxnSp>
      <p:sp>
        <p:nvSpPr>
          <p:cNvPr id="75" name="Rectangle 74"/>
          <p:cNvSpPr>
            <a:spLocks noChangeArrowheads="1"/>
          </p:cNvSpPr>
          <p:nvPr/>
        </p:nvSpPr>
        <p:spPr bwMode="auto">
          <a:xfrm>
            <a:off x="4788272" y="1002214"/>
            <a:ext cx="1008112" cy="338554"/>
          </a:xfrm>
          <a:prstGeom prst="rect">
            <a:avLst/>
          </a:prstGeom>
          <a:noFill/>
          <a:ln w="9525">
            <a:noFill/>
            <a:miter lim="800000"/>
            <a:headEnd/>
            <a:tailEnd/>
          </a:ln>
        </p:spPr>
        <p:txBody>
          <a:bodyPr wrap="square">
            <a:spAutoFit/>
          </a:bodyPr>
          <a:lstStyle/>
          <a:p>
            <a:r>
              <a:rPr lang="en-US" sz="1600" dirty="0">
                <a:solidFill>
                  <a:srgbClr val="000000"/>
                </a:solidFill>
                <a:latin typeface="Verdana" pitchFamily="84" charset="0"/>
              </a:rPr>
              <a:t>10 m</a:t>
            </a:r>
          </a:p>
        </p:txBody>
      </p:sp>
      <p:sp>
        <p:nvSpPr>
          <p:cNvPr id="82" name="Line 43"/>
          <p:cNvSpPr>
            <a:spLocks noChangeShapeType="1"/>
          </p:cNvSpPr>
          <p:nvPr/>
        </p:nvSpPr>
        <p:spPr bwMode="auto">
          <a:xfrm rot="5400000" flipH="1">
            <a:off x="4796656" y="2060848"/>
            <a:ext cx="432048" cy="0"/>
          </a:xfrm>
          <a:prstGeom prst="line">
            <a:avLst/>
          </a:prstGeom>
          <a:noFill/>
          <a:ln w="28575">
            <a:solidFill>
              <a:srgbClr val="FFEF78"/>
            </a:solidFill>
            <a:round/>
            <a:headEnd/>
            <a:tailEnd type="stealth" w="lg" len="lg"/>
          </a:ln>
        </p:spPr>
        <p:txBody>
          <a:bodyPr wrap="none" anchor="ctr"/>
          <a:lstStyle/>
          <a:p>
            <a:endParaRPr lang="nl-BE"/>
          </a:p>
        </p:txBody>
      </p:sp>
      <p:sp>
        <p:nvSpPr>
          <p:cNvPr id="83" name="Rectangle 62"/>
          <p:cNvSpPr>
            <a:spLocks noChangeArrowheads="1"/>
          </p:cNvSpPr>
          <p:nvPr/>
        </p:nvSpPr>
        <p:spPr bwMode="auto">
          <a:xfrm>
            <a:off x="2556024" y="3284984"/>
            <a:ext cx="523875" cy="336550"/>
          </a:xfrm>
          <a:prstGeom prst="rect">
            <a:avLst/>
          </a:prstGeom>
          <a:noFill/>
          <a:ln w="9525">
            <a:noFill/>
            <a:miter lim="800000"/>
            <a:headEnd/>
            <a:tailEnd/>
          </a:ln>
        </p:spPr>
        <p:txBody>
          <a:bodyPr wrap="none">
            <a:spAutoFit/>
          </a:bodyPr>
          <a:lstStyle/>
          <a:p>
            <a:r>
              <a:rPr lang="en-US" sz="1600" dirty="0">
                <a:solidFill>
                  <a:srgbClr val="FFEF78"/>
                </a:solidFill>
                <a:latin typeface="Verdana" pitchFamily="84" charset="0"/>
              </a:rPr>
              <a:t>SW</a:t>
            </a:r>
            <a:endParaRPr lang="en-US" dirty="0">
              <a:solidFill>
                <a:srgbClr val="FFEF78"/>
              </a:solidFill>
              <a:latin typeface="Verdana" pitchFamily="84" charset="0"/>
            </a:endParaRPr>
          </a:p>
        </p:txBody>
      </p:sp>
      <p:sp>
        <p:nvSpPr>
          <p:cNvPr id="84" name="Rectangle 65"/>
          <p:cNvSpPr>
            <a:spLocks noChangeArrowheads="1"/>
          </p:cNvSpPr>
          <p:nvPr/>
        </p:nvSpPr>
        <p:spPr bwMode="auto">
          <a:xfrm>
            <a:off x="2628032" y="3573016"/>
            <a:ext cx="323850" cy="336550"/>
          </a:xfrm>
          <a:prstGeom prst="rect">
            <a:avLst/>
          </a:prstGeom>
          <a:noFill/>
          <a:ln w="9525">
            <a:noFill/>
            <a:miter lim="800000"/>
            <a:headEnd/>
            <a:tailEnd/>
          </a:ln>
        </p:spPr>
        <p:txBody>
          <a:bodyPr wrap="none">
            <a:spAutoFit/>
          </a:bodyPr>
          <a:lstStyle/>
          <a:p>
            <a:r>
              <a:rPr lang="en-US" sz="1600" dirty="0">
                <a:solidFill>
                  <a:srgbClr val="FF4E60"/>
                </a:solidFill>
                <a:latin typeface="Verdana" pitchFamily="84" charset="0"/>
              </a:rPr>
              <a:t>S</a:t>
            </a:r>
          </a:p>
        </p:txBody>
      </p:sp>
      <p:sp>
        <p:nvSpPr>
          <p:cNvPr id="85" name="Rectangle 74"/>
          <p:cNvSpPr>
            <a:spLocks noChangeArrowheads="1"/>
          </p:cNvSpPr>
          <p:nvPr/>
        </p:nvSpPr>
        <p:spPr bwMode="auto">
          <a:xfrm>
            <a:off x="2628032" y="3933056"/>
            <a:ext cx="523875" cy="336550"/>
          </a:xfrm>
          <a:prstGeom prst="rect">
            <a:avLst/>
          </a:prstGeom>
          <a:noFill/>
          <a:ln w="9525">
            <a:noFill/>
            <a:miter lim="800000"/>
            <a:headEnd/>
            <a:tailEnd/>
          </a:ln>
        </p:spPr>
        <p:txBody>
          <a:bodyPr wrap="none">
            <a:spAutoFit/>
          </a:bodyPr>
          <a:lstStyle/>
          <a:p>
            <a:r>
              <a:rPr lang="en-US" sz="1600" dirty="0">
                <a:solidFill>
                  <a:srgbClr val="F689FF"/>
                </a:solidFill>
                <a:latin typeface="Verdana" pitchFamily="84" charset="0"/>
              </a:rPr>
              <a:t>BW</a:t>
            </a:r>
          </a:p>
        </p:txBody>
      </p:sp>
      <p:sp>
        <p:nvSpPr>
          <p:cNvPr id="86" name="Line 43"/>
          <p:cNvSpPr>
            <a:spLocks noChangeShapeType="1"/>
          </p:cNvSpPr>
          <p:nvPr/>
        </p:nvSpPr>
        <p:spPr bwMode="auto">
          <a:xfrm rot="5400000" flipV="1">
            <a:off x="2267992" y="3284984"/>
            <a:ext cx="0" cy="576064"/>
          </a:xfrm>
          <a:prstGeom prst="line">
            <a:avLst/>
          </a:prstGeom>
          <a:noFill/>
          <a:ln w="28575">
            <a:solidFill>
              <a:srgbClr val="FFEF78"/>
            </a:solidFill>
            <a:round/>
            <a:headEnd/>
            <a:tailEnd type="stealth" w="lg" len="lg"/>
          </a:ln>
        </p:spPr>
        <p:txBody>
          <a:bodyPr wrap="none" anchor="ctr"/>
          <a:lstStyle/>
          <a:p>
            <a:endParaRPr lang="nl-BE"/>
          </a:p>
        </p:txBody>
      </p:sp>
      <p:sp>
        <p:nvSpPr>
          <p:cNvPr id="87" name="Line 33"/>
          <p:cNvSpPr>
            <a:spLocks noChangeShapeType="1"/>
          </p:cNvSpPr>
          <p:nvPr/>
        </p:nvSpPr>
        <p:spPr bwMode="auto">
          <a:xfrm flipV="1">
            <a:off x="1979960" y="3789040"/>
            <a:ext cx="576064" cy="8384"/>
          </a:xfrm>
          <a:prstGeom prst="line">
            <a:avLst/>
          </a:prstGeom>
          <a:noFill/>
          <a:ln w="28575">
            <a:solidFill>
              <a:srgbClr val="FF4E60"/>
            </a:solidFill>
            <a:round/>
            <a:headEnd/>
            <a:tailEnd type="stealth" w="lg" len="lg"/>
          </a:ln>
        </p:spPr>
        <p:txBody>
          <a:bodyPr wrap="none" anchor="ctr"/>
          <a:lstStyle/>
          <a:p>
            <a:endParaRPr lang="nl-BE"/>
          </a:p>
        </p:txBody>
      </p:sp>
      <p:sp>
        <p:nvSpPr>
          <p:cNvPr id="88" name="Line 68"/>
          <p:cNvSpPr>
            <a:spLocks noChangeShapeType="1"/>
          </p:cNvSpPr>
          <p:nvPr/>
        </p:nvSpPr>
        <p:spPr bwMode="auto">
          <a:xfrm rot="5400000" flipV="1">
            <a:off x="2267992" y="3861048"/>
            <a:ext cx="0" cy="576064"/>
          </a:xfrm>
          <a:prstGeom prst="line">
            <a:avLst/>
          </a:prstGeom>
          <a:noFill/>
          <a:ln w="28575">
            <a:solidFill>
              <a:srgbClr val="F689FF"/>
            </a:solidFill>
            <a:round/>
            <a:headEnd/>
            <a:tailEnd type="stealth" w="lg" len="lg"/>
          </a:ln>
        </p:spPr>
        <p:txBody>
          <a:bodyPr wrap="none" anchor="ctr"/>
          <a:lstStyle/>
          <a:p>
            <a:endParaRPr lang="nl-BE"/>
          </a:p>
        </p:txBody>
      </p:sp>
      <p:sp>
        <p:nvSpPr>
          <p:cNvPr id="89" name="Oval 53"/>
          <p:cNvSpPr>
            <a:spLocks noChangeArrowheads="1"/>
          </p:cNvSpPr>
          <p:nvPr/>
        </p:nvSpPr>
        <p:spPr bwMode="auto">
          <a:xfrm>
            <a:off x="4716264" y="3501008"/>
            <a:ext cx="114300" cy="106362"/>
          </a:xfrm>
          <a:prstGeom prst="ellipse">
            <a:avLst/>
          </a:prstGeom>
          <a:solidFill>
            <a:srgbClr val="FDFF56"/>
          </a:solidFill>
          <a:ln w="9525">
            <a:noFill/>
            <a:round/>
            <a:headEnd/>
            <a:tailEnd/>
          </a:ln>
        </p:spPr>
        <p:txBody>
          <a:bodyPr wrap="none" anchor="ctr"/>
          <a:lstStyle/>
          <a:p>
            <a:endParaRPr lang="nl-BE" sz="2400"/>
          </a:p>
        </p:txBody>
      </p:sp>
      <p:sp>
        <p:nvSpPr>
          <p:cNvPr id="90" name="Oval 53"/>
          <p:cNvSpPr>
            <a:spLocks noChangeArrowheads="1"/>
          </p:cNvSpPr>
          <p:nvPr/>
        </p:nvSpPr>
        <p:spPr bwMode="auto">
          <a:xfrm>
            <a:off x="5250036" y="3501008"/>
            <a:ext cx="114300" cy="106362"/>
          </a:xfrm>
          <a:prstGeom prst="ellipse">
            <a:avLst/>
          </a:prstGeom>
          <a:solidFill>
            <a:srgbClr val="FF7B47"/>
          </a:solidFill>
          <a:ln w="9525">
            <a:noFill/>
            <a:round/>
            <a:headEnd/>
            <a:tailEnd/>
          </a:ln>
        </p:spPr>
        <p:txBody>
          <a:bodyPr wrap="none" anchor="ctr"/>
          <a:lstStyle/>
          <a:p>
            <a:endParaRPr lang="nl-BE" sz="2400"/>
          </a:p>
        </p:txBody>
      </p:sp>
      <p:sp>
        <p:nvSpPr>
          <p:cNvPr id="91" name="Line 43"/>
          <p:cNvSpPr>
            <a:spLocks noChangeShapeType="1"/>
          </p:cNvSpPr>
          <p:nvPr/>
        </p:nvSpPr>
        <p:spPr bwMode="auto">
          <a:xfrm rot="5400000" flipV="1">
            <a:off x="5076304" y="3068960"/>
            <a:ext cx="0" cy="576064"/>
          </a:xfrm>
          <a:prstGeom prst="line">
            <a:avLst/>
          </a:prstGeom>
          <a:noFill/>
          <a:ln w="28575">
            <a:solidFill>
              <a:srgbClr val="FFEF78"/>
            </a:solidFill>
            <a:round/>
            <a:headEnd/>
            <a:tailEnd type="stealth" w="lg" len="lg"/>
          </a:ln>
        </p:spPr>
        <p:txBody>
          <a:bodyPr wrap="none" anchor="ctr"/>
          <a:lstStyle/>
          <a:p>
            <a:endParaRPr lang="nl-BE"/>
          </a:p>
        </p:txBody>
      </p:sp>
      <p:sp>
        <p:nvSpPr>
          <p:cNvPr id="92" name="Line 43"/>
          <p:cNvSpPr>
            <a:spLocks noChangeShapeType="1"/>
          </p:cNvSpPr>
          <p:nvPr/>
        </p:nvSpPr>
        <p:spPr bwMode="auto">
          <a:xfrm rot="5400000">
            <a:off x="5004296" y="2996952"/>
            <a:ext cx="0" cy="576064"/>
          </a:xfrm>
          <a:prstGeom prst="line">
            <a:avLst/>
          </a:prstGeom>
          <a:noFill/>
          <a:ln w="28575">
            <a:solidFill>
              <a:srgbClr val="FFEF78"/>
            </a:solidFill>
            <a:round/>
            <a:headEnd/>
            <a:tailEnd type="stealth" w="lg" len="lg"/>
          </a:ln>
        </p:spPr>
        <p:txBody>
          <a:bodyPr wrap="none" anchor="ctr"/>
          <a:lstStyle/>
          <a:p>
            <a:endParaRPr lang="nl-BE"/>
          </a:p>
        </p:txBody>
      </p:sp>
      <p:sp>
        <p:nvSpPr>
          <p:cNvPr id="93" name="Line 33"/>
          <p:cNvSpPr>
            <a:spLocks noChangeShapeType="1"/>
          </p:cNvSpPr>
          <p:nvPr/>
        </p:nvSpPr>
        <p:spPr bwMode="auto">
          <a:xfrm flipV="1">
            <a:off x="4716264" y="3204592"/>
            <a:ext cx="792088" cy="8384"/>
          </a:xfrm>
          <a:prstGeom prst="line">
            <a:avLst/>
          </a:prstGeom>
          <a:noFill/>
          <a:ln w="28575">
            <a:solidFill>
              <a:srgbClr val="FF4E60"/>
            </a:solidFill>
            <a:round/>
            <a:headEnd/>
            <a:tailEnd type="stealth" w="lg" len="lg"/>
          </a:ln>
        </p:spPr>
        <p:txBody>
          <a:bodyPr wrap="none" anchor="ctr"/>
          <a:lstStyle/>
          <a:p>
            <a:endParaRPr lang="nl-BE"/>
          </a:p>
        </p:txBody>
      </p:sp>
      <p:sp>
        <p:nvSpPr>
          <p:cNvPr id="94" name="Rectangle 74"/>
          <p:cNvSpPr>
            <a:spLocks noChangeArrowheads="1"/>
          </p:cNvSpPr>
          <p:nvPr/>
        </p:nvSpPr>
        <p:spPr bwMode="auto">
          <a:xfrm>
            <a:off x="4788272" y="4026550"/>
            <a:ext cx="1008112" cy="338554"/>
          </a:xfrm>
          <a:prstGeom prst="rect">
            <a:avLst/>
          </a:prstGeom>
          <a:noFill/>
          <a:ln w="9525">
            <a:noFill/>
            <a:miter lim="800000"/>
            <a:headEnd/>
            <a:tailEnd/>
          </a:ln>
        </p:spPr>
        <p:txBody>
          <a:bodyPr wrap="square">
            <a:spAutoFit/>
          </a:bodyPr>
          <a:lstStyle/>
          <a:p>
            <a:r>
              <a:rPr lang="en-US" sz="1600" dirty="0">
                <a:solidFill>
                  <a:srgbClr val="000000"/>
                </a:solidFill>
                <a:latin typeface="Verdana" pitchFamily="84" charset="0"/>
              </a:rPr>
              <a:t>10 m</a:t>
            </a:r>
          </a:p>
        </p:txBody>
      </p:sp>
      <p:cxnSp>
        <p:nvCxnSpPr>
          <p:cNvPr id="95" name="Rechte verbindingslijn 94"/>
          <p:cNvCxnSpPr/>
          <p:nvPr/>
        </p:nvCxnSpPr>
        <p:spPr bwMode="auto">
          <a:xfrm>
            <a:off x="4788272" y="4077072"/>
            <a:ext cx="720080" cy="0"/>
          </a:xfrm>
          <a:prstGeom prst="line">
            <a:avLst/>
          </a:prstGeom>
          <a:solidFill>
            <a:schemeClr val="accent1"/>
          </a:solidFill>
          <a:ln w="9525" cap="flat" cmpd="sng" algn="ctr">
            <a:solidFill>
              <a:schemeClr val="tx1"/>
            </a:solidFill>
            <a:prstDash val="solid"/>
            <a:round/>
            <a:headEnd type="oval" w="med" len="med"/>
            <a:tailEnd type="oval" w="med" len="med"/>
          </a:ln>
          <a:effectLst/>
        </p:spPr>
      </p:cxnSp>
      <p:cxnSp>
        <p:nvCxnSpPr>
          <p:cNvPr id="96" name="Rechte verbindingslijn 95"/>
          <p:cNvCxnSpPr/>
          <p:nvPr/>
        </p:nvCxnSpPr>
        <p:spPr bwMode="auto">
          <a:xfrm>
            <a:off x="4788272" y="3789040"/>
            <a:ext cx="504056" cy="0"/>
          </a:xfrm>
          <a:prstGeom prst="line">
            <a:avLst/>
          </a:prstGeom>
          <a:solidFill>
            <a:schemeClr val="accent1"/>
          </a:solidFill>
          <a:ln w="9525" cap="flat" cmpd="sng" algn="ctr">
            <a:solidFill>
              <a:schemeClr val="tx1"/>
            </a:solidFill>
            <a:prstDash val="solid"/>
            <a:round/>
            <a:headEnd type="oval" w="med" len="med"/>
            <a:tailEnd type="oval" w="med" len="med"/>
          </a:ln>
          <a:effectLst/>
        </p:spPr>
      </p:cxnSp>
      <p:sp>
        <p:nvSpPr>
          <p:cNvPr id="99" name="Rectangle 74"/>
          <p:cNvSpPr>
            <a:spLocks noChangeArrowheads="1"/>
          </p:cNvSpPr>
          <p:nvPr/>
        </p:nvSpPr>
        <p:spPr bwMode="auto">
          <a:xfrm>
            <a:off x="4788272" y="3717032"/>
            <a:ext cx="1008112" cy="338554"/>
          </a:xfrm>
          <a:prstGeom prst="rect">
            <a:avLst/>
          </a:prstGeom>
          <a:noFill/>
          <a:ln w="9525">
            <a:noFill/>
            <a:miter lim="800000"/>
            <a:headEnd/>
            <a:tailEnd/>
          </a:ln>
        </p:spPr>
        <p:txBody>
          <a:bodyPr wrap="square">
            <a:spAutoFit/>
          </a:bodyPr>
          <a:lstStyle/>
          <a:p>
            <a:r>
              <a:rPr lang="en-US" sz="1600" dirty="0">
                <a:solidFill>
                  <a:srgbClr val="000000"/>
                </a:solidFill>
                <a:latin typeface="Verdana" pitchFamily="84" charset="0"/>
              </a:rPr>
              <a:t>8 m</a:t>
            </a:r>
          </a:p>
        </p:txBody>
      </p:sp>
      <p:sp>
        <p:nvSpPr>
          <p:cNvPr id="100" name="Rectangle 28"/>
          <p:cNvSpPr>
            <a:spLocks noChangeArrowheads="1"/>
          </p:cNvSpPr>
          <p:nvPr/>
        </p:nvSpPr>
        <p:spPr bwMode="auto">
          <a:xfrm>
            <a:off x="5508352" y="3284984"/>
            <a:ext cx="792088" cy="360040"/>
          </a:xfrm>
          <a:prstGeom prst="rect">
            <a:avLst/>
          </a:prstGeom>
          <a:noFill/>
          <a:ln w="9525">
            <a:noFill/>
            <a:miter lim="800000"/>
            <a:headEnd/>
            <a:tailEnd/>
          </a:ln>
        </p:spPr>
        <p:txBody>
          <a:bodyPr/>
          <a:lstStyle/>
          <a:p>
            <a:pPr eaLnBrk="1" hangingPunct="1">
              <a:spcBef>
                <a:spcPct val="20000"/>
              </a:spcBef>
            </a:pPr>
            <a:r>
              <a:rPr lang="en-US" sz="1400" dirty="0">
                <a:solidFill>
                  <a:schemeClr val="bg1"/>
                </a:solidFill>
                <a:latin typeface="Verdana" pitchFamily="84" charset="0"/>
              </a:rPr>
              <a:t>Start</a:t>
            </a:r>
          </a:p>
        </p:txBody>
      </p:sp>
      <p:sp>
        <p:nvSpPr>
          <p:cNvPr id="102" name="Rectangle 74"/>
          <p:cNvSpPr>
            <a:spLocks noChangeArrowheads="1"/>
          </p:cNvSpPr>
          <p:nvPr/>
        </p:nvSpPr>
        <p:spPr bwMode="auto">
          <a:xfrm>
            <a:off x="4368379" y="1268760"/>
            <a:ext cx="432048" cy="338554"/>
          </a:xfrm>
          <a:prstGeom prst="rect">
            <a:avLst/>
          </a:prstGeom>
          <a:noFill/>
          <a:ln w="9525">
            <a:noFill/>
            <a:miter lim="800000"/>
            <a:headEnd/>
            <a:tailEnd/>
          </a:ln>
        </p:spPr>
        <p:txBody>
          <a:bodyPr wrap="square">
            <a:spAutoFit/>
          </a:bodyPr>
          <a:lstStyle/>
          <a:p>
            <a:r>
              <a:rPr lang="en-US" sz="1600" dirty="0">
                <a:solidFill>
                  <a:schemeClr val="bg1"/>
                </a:solidFill>
                <a:latin typeface="Verdana" pitchFamily="84" charset="0"/>
              </a:rPr>
              <a:t>B.</a:t>
            </a:r>
          </a:p>
        </p:txBody>
      </p:sp>
      <p:sp>
        <p:nvSpPr>
          <p:cNvPr id="104" name="Rectangle 74"/>
          <p:cNvSpPr>
            <a:spLocks noChangeArrowheads="1"/>
          </p:cNvSpPr>
          <p:nvPr/>
        </p:nvSpPr>
        <p:spPr bwMode="auto">
          <a:xfrm>
            <a:off x="4368379" y="1628800"/>
            <a:ext cx="432048" cy="338554"/>
          </a:xfrm>
          <a:prstGeom prst="rect">
            <a:avLst/>
          </a:prstGeom>
          <a:noFill/>
          <a:ln w="9525">
            <a:noFill/>
            <a:miter lim="800000"/>
            <a:headEnd/>
            <a:tailEnd/>
          </a:ln>
        </p:spPr>
        <p:txBody>
          <a:bodyPr wrap="square">
            <a:spAutoFit/>
          </a:bodyPr>
          <a:lstStyle/>
          <a:p>
            <a:r>
              <a:rPr lang="en-US" sz="1600" dirty="0">
                <a:solidFill>
                  <a:schemeClr val="bg1"/>
                </a:solidFill>
                <a:latin typeface="Verdana" pitchFamily="84" charset="0"/>
              </a:rPr>
              <a:t>A.</a:t>
            </a:r>
          </a:p>
        </p:txBody>
      </p:sp>
      <p:sp>
        <p:nvSpPr>
          <p:cNvPr id="105" name="Rectangle 74"/>
          <p:cNvSpPr>
            <a:spLocks noChangeArrowheads="1"/>
          </p:cNvSpPr>
          <p:nvPr/>
        </p:nvSpPr>
        <p:spPr bwMode="auto">
          <a:xfrm>
            <a:off x="4368379" y="1988840"/>
            <a:ext cx="432048" cy="338554"/>
          </a:xfrm>
          <a:prstGeom prst="rect">
            <a:avLst/>
          </a:prstGeom>
          <a:noFill/>
          <a:ln w="9525">
            <a:noFill/>
            <a:miter lim="800000"/>
            <a:headEnd/>
            <a:tailEnd/>
          </a:ln>
        </p:spPr>
        <p:txBody>
          <a:bodyPr wrap="square">
            <a:spAutoFit/>
          </a:bodyPr>
          <a:lstStyle/>
          <a:p>
            <a:r>
              <a:rPr lang="en-US" sz="1600" dirty="0">
                <a:solidFill>
                  <a:schemeClr val="bg1"/>
                </a:solidFill>
                <a:latin typeface="Verdana" pitchFamily="84" charset="0"/>
              </a:rPr>
              <a:t>C.</a:t>
            </a:r>
          </a:p>
        </p:txBody>
      </p:sp>
    </p:spTree>
    <p:extLst>
      <p:ext uri="{BB962C8B-B14F-4D97-AF65-F5344CB8AC3E}">
        <p14:creationId xmlns:p14="http://schemas.microsoft.com/office/powerpoint/2010/main" val="747987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00"/>
          <p:cNvSpPr>
            <a:spLocks noChangeAspect="1" noChangeArrowheads="1"/>
          </p:cNvSpPr>
          <p:nvPr/>
        </p:nvSpPr>
        <p:spPr bwMode="auto">
          <a:xfrm>
            <a:off x="167357" y="620688"/>
            <a:ext cx="6492875" cy="4038600"/>
          </a:xfrm>
          <a:prstGeom prst="rect">
            <a:avLst/>
          </a:prstGeom>
          <a:solidFill>
            <a:srgbClr val="006000"/>
          </a:solidFill>
          <a:ln w="28575" algn="ctr">
            <a:noFill/>
            <a:miter lim="800000"/>
            <a:headEnd/>
            <a:tailEnd/>
          </a:ln>
        </p:spPr>
        <p:txBody>
          <a:bodyPr lIns="74295" tIns="8890" rIns="74295" bIns="8890"/>
          <a:lstStyle/>
          <a:p>
            <a:endParaRPr lang="ja-JP" sz="2400">
              <a:solidFill>
                <a:srgbClr val="FF0000"/>
              </a:solidFill>
              <a:latin typeface="Times New Roman" pitchFamily="84" charset="0"/>
            </a:endParaRPr>
          </a:p>
        </p:txBody>
      </p:sp>
      <p:grpSp>
        <p:nvGrpSpPr>
          <p:cNvPr id="2" name="Group 130"/>
          <p:cNvGrpSpPr>
            <a:grpSpLocks noChangeAspect="1"/>
          </p:cNvGrpSpPr>
          <p:nvPr/>
        </p:nvGrpSpPr>
        <p:grpSpPr bwMode="auto">
          <a:xfrm>
            <a:off x="467544" y="977950"/>
            <a:ext cx="6024562" cy="3459162"/>
            <a:chOff x="2543" y="9426"/>
            <a:chExt cx="6236" cy="3855"/>
          </a:xfrm>
        </p:grpSpPr>
        <p:sp>
          <p:nvSpPr>
            <p:cNvPr id="22552" name="Line 131"/>
            <p:cNvSpPr>
              <a:spLocks noChangeAspect="1" noChangeShapeType="1"/>
            </p:cNvSpPr>
            <p:nvPr/>
          </p:nvSpPr>
          <p:spPr bwMode="auto">
            <a:xfrm>
              <a:off x="5660" y="9426"/>
              <a:ext cx="1" cy="3855"/>
            </a:xfrm>
            <a:prstGeom prst="line">
              <a:avLst/>
            </a:prstGeom>
            <a:noFill/>
            <a:ln w="19050">
              <a:solidFill>
                <a:srgbClr val="FFFFFF"/>
              </a:solidFill>
              <a:round/>
              <a:headEnd/>
              <a:tailEnd/>
            </a:ln>
          </p:spPr>
          <p:txBody>
            <a:bodyPr lIns="74295" tIns="8890" rIns="74295" bIns="8890"/>
            <a:lstStyle/>
            <a:p>
              <a:endParaRPr lang="nl-BE"/>
            </a:p>
          </p:txBody>
        </p:sp>
        <p:sp>
          <p:nvSpPr>
            <p:cNvPr id="22553" name="Oval 132"/>
            <p:cNvSpPr>
              <a:spLocks noChangeAspect="1" noChangeArrowheads="1"/>
            </p:cNvSpPr>
            <p:nvPr/>
          </p:nvSpPr>
          <p:spPr bwMode="auto">
            <a:xfrm>
              <a:off x="5632" y="11325"/>
              <a:ext cx="57" cy="57"/>
            </a:xfrm>
            <a:prstGeom prst="ellipse">
              <a:avLst/>
            </a:prstGeom>
            <a:solidFill>
              <a:srgbClr val="FFFFFF"/>
            </a:solid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54" name="Oval 133"/>
            <p:cNvSpPr>
              <a:spLocks noChangeAspect="1" noChangeArrowheads="1"/>
            </p:cNvSpPr>
            <p:nvPr/>
          </p:nvSpPr>
          <p:spPr bwMode="auto">
            <a:xfrm>
              <a:off x="5142" y="10835"/>
              <a:ext cx="1037" cy="1037"/>
            </a:xfrm>
            <a:prstGeom prst="ellipse">
              <a:avLst/>
            </a:pr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55" name="Rectangle 134"/>
            <p:cNvSpPr>
              <a:spLocks noChangeAspect="1" noChangeArrowheads="1"/>
            </p:cNvSpPr>
            <p:nvPr/>
          </p:nvSpPr>
          <p:spPr bwMode="auto">
            <a:xfrm>
              <a:off x="2684" y="9426"/>
              <a:ext cx="5953" cy="3855"/>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56" name="Rectangle 135"/>
            <p:cNvSpPr>
              <a:spLocks noChangeAspect="1" noChangeArrowheads="1"/>
            </p:cNvSpPr>
            <p:nvPr/>
          </p:nvSpPr>
          <p:spPr bwMode="auto">
            <a:xfrm>
              <a:off x="2543" y="11147"/>
              <a:ext cx="142" cy="414"/>
            </a:xfrm>
            <a:prstGeom prst="rect">
              <a:avLst/>
            </a:prstGeom>
            <a:solidFill>
              <a:srgbClr val="808080"/>
            </a:solid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57" name="Rectangle 136"/>
            <p:cNvSpPr>
              <a:spLocks noChangeAspect="1" noChangeArrowheads="1"/>
            </p:cNvSpPr>
            <p:nvPr/>
          </p:nvSpPr>
          <p:spPr bwMode="auto">
            <a:xfrm>
              <a:off x="8637" y="11147"/>
              <a:ext cx="142" cy="414"/>
            </a:xfrm>
            <a:prstGeom prst="rect">
              <a:avLst/>
            </a:prstGeom>
            <a:solidFill>
              <a:srgbClr val="808080"/>
            </a:solid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58" name="Rectangle 137"/>
            <p:cNvSpPr>
              <a:spLocks noChangeAspect="1" noChangeArrowheads="1"/>
            </p:cNvSpPr>
            <p:nvPr/>
          </p:nvSpPr>
          <p:spPr bwMode="auto">
            <a:xfrm>
              <a:off x="2684" y="10835"/>
              <a:ext cx="312" cy="1037"/>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59" name="Rectangle 138"/>
            <p:cNvSpPr>
              <a:spLocks noChangeAspect="1" noChangeArrowheads="1"/>
            </p:cNvSpPr>
            <p:nvPr/>
          </p:nvSpPr>
          <p:spPr bwMode="auto">
            <a:xfrm>
              <a:off x="8325" y="10835"/>
              <a:ext cx="312" cy="1037"/>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60" name="Oval 139"/>
            <p:cNvSpPr>
              <a:spLocks noChangeAspect="1" noChangeArrowheads="1"/>
            </p:cNvSpPr>
            <p:nvPr/>
          </p:nvSpPr>
          <p:spPr bwMode="auto">
            <a:xfrm>
              <a:off x="3279" y="11325"/>
              <a:ext cx="57" cy="57"/>
            </a:xfrm>
            <a:prstGeom prst="ellipse">
              <a:avLst/>
            </a:prstGeom>
            <a:solidFill>
              <a:srgbClr val="FFFFFF"/>
            </a:solid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61" name="Arc 140"/>
            <p:cNvSpPr>
              <a:spLocks noChangeAspect="1"/>
            </p:cNvSpPr>
            <p:nvPr/>
          </p:nvSpPr>
          <p:spPr bwMode="auto">
            <a:xfrm>
              <a:off x="3307" y="10937"/>
              <a:ext cx="519" cy="833"/>
            </a:xfrm>
            <a:custGeom>
              <a:avLst/>
              <a:gdLst>
                <a:gd name="T0" fmla="*/ 0 w 21600"/>
                <a:gd name="T1" fmla="*/ 0 h 34673"/>
                <a:gd name="T2" fmla="*/ 0 w 21600"/>
                <a:gd name="T3" fmla="*/ 0 h 34673"/>
                <a:gd name="T4" fmla="*/ 0 w 21600"/>
                <a:gd name="T5" fmla="*/ 0 h 34673"/>
                <a:gd name="T6" fmla="*/ 0 60000 65536"/>
                <a:gd name="T7" fmla="*/ 0 60000 65536"/>
                <a:gd name="T8" fmla="*/ 0 60000 65536"/>
                <a:gd name="T9" fmla="*/ 0 w 21600"/>
                <a:gd name="T10" fmla="*/ 0 h 34673"/>
                <a:gd name="T11" fmla="*/ 21600 w 21600"/>
                <a:gd name="T12" fmla="*/ 34673 h 34673"/>
              </a:gdLst>
              <a:ahLst/>
              <a:cxnLst>
                <a:cxn ang="T6">
                  <a:pos x="T0" y="T1"/>
                </a:cxn>
                <a:cxn ang="T7">
                  <a:pos x="T2" y="T3"/>
                </a:cxn>
                <a:cxn ang="T8">
                  <a:pos x="T4" y="T5"/>
                </a:cxn>
              </a:cxnLst>
              <a:rect l="T9" t="T10" r="T11" b="T12"/>
              <a:pathLst>
                <a:path w="21600" h="34673" fill="none" extrusionOk="0">
                  <a:moveTo>
                    <a:pt x="12858" y="-1"/>
                  </a:moveTo>
                  <a:cubicBezTo>
                    <a:pt x="18356" y="4073"/>
                    <a:pt x="21600" y="10512"/>
                    <a:pt x="21600" y="17356"/>
                  </a:cubicBezTo>
                  <a:cubicBezTo>
                    <a:pt x="21600" y="24176"/>
                    <a:pt x="18378" y="30596"/>
                    <a:pt x="12910" y="34672"/>
                  </a:cubicBezTo>
                </a:path>
                <a:path w="21600" h="34673" stroke="0" extrusionOk="0">
                  <a:moveTo>
                    <a:pt x="12858" y="-1"/>
                  </a:moveTo>
                  <a:cubicBezTo>
                    <a:pt x="18356" y="4073"/>
                    <a:pt x="21600" y="10512"/>
                    <a:pt x="21600" y="17356"/>
                  </a:cubicBezTo>
                  <a:cubicBezTo>
                    <a:pt x="21600" y="24176"/>
                    <a:pt x="18378" y="30596"/>
                    <a:pt x="12910" y="34672"/>
                  </a:cubicBezTo>
                  <a:lnTo>
                    <a:pt x="0" y="17356"/>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62" name="Rectangle 141"/>
            <p:cNvSpPr>
              <a:spLocks noChangeAspect="1" noChangeArrowheads="1"/>
            </p:cNvSpPr>
            <p:nvPr/>
          </p:nvSpPr>
          <p:spPr bwMode="auto">
            <a:xfrm>
              <a:off x="2684" y="10211"/>
              <a:ext cx="935" cy="2285"/>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63" name="Oval 142"/>
            <p:cNvSpPr>
              <a:spLocks noChangeAspect="1" noChangeArrowheads="1"/>
            </p:cNvSpPr>
            <p:nvPr/>
          </p:nvSpPr>
          <p:spPr bwMode="auto">
            <a:xfrm flipH="1">
              <a:off x="7985" y="11325"/>
              <a:ext cx="57" cy="57"/>
            </a:xfrm>
            <a:prstGeom prst="ellipse">
              <a:avLst/>
            </a:prstGeom>
            <a:solidFill>
              <a:srgbClr val="FFFFFF"/>
            </a:solid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64" name="Arc 143"/>
            <p:cNvSpPr>
              <a:spLocks noChangeAspect="1"/>
            </p:cNvSpPr>
            <p:nvPr/>
          </p:nvSpPr>
          <p:spPr bwMode="auto">
            <a:xfrm flipH="1">
              <a:off x="7495" y="10937"/>
              <a:ext cx="519" cy="833"/>
            </a:xfrm>
            <a:custGeom>
              <a:avLst/>
              <a:gdLst>
                <a:gd name="T0" fmla="*/ 0 w 21600"/>
                <a:gd name="T1" fmla="*/ 0 h 34673"/>
                <a:gd name="T2" fmla="*/ 0 w 21600"/>
                <a:gd name="T3" fmla="*/ 0 h 34673"/>
                <a:gd name="T4" fmla="*/ 0 w 21600"/>
                <a:gd name="T5" fmla="*/ 0 h 34673"/>
                <a:gd name="T6" fmla="*/ 0 60000 65536"/>
                <a:gd name="T7" fmla="*/ 0 60000 65536"/>
                <a:gd name="T8" fmla="*/ 0 60000 65536"/>
                <a:gd name="T9" fmla="*/ 0 w 21600"/>
                <a:gd name="T10" fmla="*/ 0 h 34673"/>
                <a:gd name="T11" fmla="*/ 21600 w 21600"/>
                <a:gd name="T12" fmla="*/ 34673 h 34673"/>
              </a:gdLst>
              <a:ahLst/>
              <a:cxnLst>
                <a:cxn ang="T6">
                  <a:pos x="T0" y="T1"/>
                </a:cxn>
                <a:cxn ang="T7">
                  <a:pos x="T2" y="T3"/>
                </a:cxn>
                <a:cxn ang="T8">
                  <a:pos x="T4" y="T5"/>
                </a:cxn>
              </a:cxnLst>
              <a:rect l="T9" t="T10" r="T11" b="T12"/>
              <a:pathLst>
                <a:path w="21600" h="34673" fill="none" extrusionOk="0">
                  <a:moveTo>
                    <a:pt x="12858" y="-1"/>
                  </a:moveTo>
                  <a:cubicBezTo>
                    <a:pt x="18356" y="4073"/>
                    <a:pt x="21600" y="10512"/>
                    <a:pt x="21600" y="17356"/>
                  </a:cubicBezTo>
                  <a:cubicBezTo>
                    <a:pt x="21600" y="24176"/>
                    <a:pt x="18378" y="30596"/>
                    <a:pt x="12910" y="34672"/>
                  </a:cubicBezTo>
                </a:path>
                <a:path w="21600" h="34673" stroke="0" extrusionOk="0">
                  <a:moveTo>
                    <a:pt x="12858" y="-1"/>
                  </a:moveTo>
                  <a:cubicBezTo>
                    <a:pt x="18356" y="4073"/>
                    <a:pt x="21600" y="10512"/>
                    <a:pt x="21600" y="17356"/>
                  </a:cubicBezTo>
                  <a:cubicBezTo>
                    <a:pt x="21600" y="24176"/>
                    <a:pt x="18378" y="30596"/>
                    <a:pt x="12910" y="34672"/>
                  </a:cubicBezTo>
                  <a:lnTo>
                    <a:pt x="0" y="17356"/>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65" name="Rectangle 144"/>
            <p:cNvSpPr>
              <a:spLocks noChangeAspect="1" noChangeArrowheads="1"/>
            </p:cNvSpPr>
            <p:nvPr/>
          </p:nvSpPr>
          <p:spPr bwMode="auto">
            <a:xfrm flipH="1">
              <a:off x="7702" y="10211"/>
              <a:ext cx="935" cy="2285"/>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66" name="Arc 145"/>
            <p:cNvSpPr>
              <a:spLocks noChangeAspect="1"/>
            </p:cNvSpPr>
            <p:nvPr/>
          </p:nvSpPr>
          <p:spPr bwMode="auto">
            <a:xfrm flipH="1" flipV="1">
              <a:off x="8580" y="9426"/>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rot="10800000" lIns="74295" tIns="8890" rIns="74295" bIns="8890"/>
            <a:lstStyle/>
            <a:p>
              <a:endParaRPr lang="ja-JP" sz="2400">
                <a:solidFill>
                  <a:srgbClr val="FF0000"/>
                </a:solidFill>
                <a:latin typeface="Times New Roman" pitchFamily="84" charset="0"/>
              </a:endParaRPr>
            </a:p>
          </p:txBody>
        </p:sp>
        <p:sp>
          <p:nvSpPr>
            <p:cNvPr id="22567" name="Arc 146"/>
            <p:cNvSpPr>
              <a:spLocks noChangeAspect="1"/>
            </p:cNvSpPr>
            <p:nvPr/>
          </p:nvSpPr>
          <p:spPr bwMode="auto">
            <a:xfrm flipH="1">
              <a:off x="8580" y="13224"/>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68" name="Arc 147"/>
            <p:cNvSpPr>
              <a:spLocks noChangeAspect="1"/>
            </p:cNvSpPr>
            <p:nvPr/>
          </p:nvSpPr>
          <p:spPr bwMode="auto">
            <a:xfrm flipV="1">
              <a:off x="2684" y="9426"/>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rot="10800000" lIns="74295" tIns="8890" rIns="74295" bIns="8890"/>
            <a:lstStyle/>
            <a:p>
              <a:endParaRPr lang="ja-JP" sz="2400">
                <a:solidFill>
                  <a:srgbClr val="FF0000"/>
                </a:solidFill>
                <a:latin typeface="Times New Roman" pitchFamily="84" charset="0"/>
              </a:endParaRPr>
            </a:p>
          </p:txBody>
        </p:sp>
        <p:sp>
          <p:nvSpPr>
            <p:cNvPr id="22569" name="Arc 148"/>
            <p:cNvSpPr>
              <a:spLocks noChangeAspect="1"/>
            </p:cNvSpPr>
            <p:nvPr/>
          </p:nvSpPr>
          <p:spPr bwMode="auto">
            <a:xfrm>
              <a:off x="2684" y="13224"/>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70" name="Line 149"/>
            <p:cNvSpPr>
              <a:spLocks noChangeAspect="1" noChangeShapeType="1"/>
            </p:cNvSpPr>
            <p:nvPr/>
          </p:nvSpPr>
          <p:spPr bwMode="auto">
            <a:xfrm flipH="1">
              <a:off x="2626" y="12705"/>
              <a:ext cx="57" cy="1"/>
            </a:xfrm>
            <a:prstGeom prst="line">
              <a:avLst/>
            </a:prstGeom>
            <a:noFill/>
            <a:ln w="19050">
              <a:solidFill>
                <a:srgbClr val="FFFFFF"/>
              </a:solidFill>
              <a:round/>
              <a:headEnd/>
              <a:tailEnd/>
            </a:ln>
          </p:spPr>
          <p:txBody>
            <a:bodyPr lIns="74295" tIns="8890" rIns="74295" bIns="8890"/>
            <a:lstStyle/>
            <a:p>
              <a:endParaRPr lang="nl-BE"/>
            </a:p>
          </p:txBody>
        </p:sp>
        <p:sp>
          <p:nvSpPr>
            <p:cNvPr id="22571" name="Line 150"/>
            <p:cNvSpPr>
              <a:spLocks noChangeAspect="1" noChangeShapeType="1"/>
            </p:cNvSpPr>
            <p:nvPr/>
          </p:nvSpPr>
          <p:spPr bwMode="auto">
            <a:xfrm flipH="1">
              <a:off x="2626" y="10002"/>
              <a:ext cx="57" cy="1"/>
            </a:xfrm>
            <a:prstGeom prst="line">
              <a:avLst/>
            </a:prstGeom>
            <a:noFill/>
            <a:ln w="19050">
              <a:solidFill>
                <a:srgbClr val="FFFFFF"/>
              </a:solidFill>
              <a:round/>
              <a:headEnd/>
              <a:tailEnd/>
            </a:ln>
          </p:spPr>
          <p:txBody>
            <a:bodyPr lIns="74295" tIns="8890" rIns="74295" bIns="8890"/>
            <a:lstStyle/>
            <a:p>
              <a:endParaRPr lang="nl-BE"/>
            </a:p>
          </p:txBody>
        </p:sp>
        <p:sp>
          <p:nvSpPr>
            <p:cNvPr id="22572" name="Line 151"/>
            <p:cNvSpPr>
              <a:spLocks noChangeAspect="1" noChangeShapeType="1"/>
            </p:cNvSpPr>
            <p:nvPr/>
          </p:nvSpPr>
          <p:spPr bwMode="auto">
            <a:xfrm>
              <a:off x="8638" y="12705"/>
              <a:ext cx="57" cy="1"/>
            </a:xfrm>
            <a:prstGeom prst="line">
              <a:avLst/>
            </a:prstGeom>
            <a:noFill/>
            <a:ln w="19050">
              <a:solidFill>
                <a:srgbClr val="FFFFFF"/>
              </a:solidFill>
              <a:round/>
              <a:headEnd/>
              <a:tailEnd/>
            </a:ln>
          </p:spPr>
          <p:txBody>
            <a:bodyPr lIns="74295" tIns="8890" rIns="74295" bIns="8890"/>
            <a:lstStyle/>
            <a:p>
              <a:endParaRPr lang="nl-BE"/>
            </a:p>
          </p:txBody>
        </p:sp>
        <p:sp>
          <p:nvSpPr>
            <p:cNvPr id="22573" name="Line 152"/>
            <p:cNvSpPr>
              <a:spLocks noChangeAspect="1" noChangeShapeType="1"/>
            </p:cNvSpPr>
            <p:nvPr/>
          </p:nvSpPr>
          <p:spPr bwMode="auto">
            <a:xfrm>
              <a:off x="8638" y="10002"/>
              <a:ext cx="57" cy="1"/>
            </a:xfrm>
            <a:prstGeom prst="line">
              <a:avLst/>
            </a:prstGeom>
            <a:noFill/>
            <a:ln w="19050">
              <a:solidFill>
                <a:srgbClr val="FFFFFF"/>
              </a:solidFill>
              <a:round/>
              <a:headEnd/>
              <a:tailEnd/>
            </a:ln>
          </p:spPr>
          <p:txBody>
            <a:bodyPr lIns="74295" tIns="8890" rIns="74295" bIns="8890"/>
            <a:lstStyle/>
            <a:p>
              <a:endParaRPr lang="nl-BE"/>
            </a:p>
          </p:txBody>
        </p:sp>
      </p:grpSp>
      <p:sp>
        <p:nvSpPr>
          <p:cNvPr id="22537" name="Rectangle 40"/>
          <p:cNvSpPr>
            <a:spLocks noGrp="1" noChangeArrowheads="1"/>
          </p:cNvSpPr>
          <p:nvPr>
            <p:ph type="subTitle" idx="1"/>
          </p:nvPr>
        </p:nvSpPr>
        <p:spPr>
          <a:xfrm>
            <a:off x="142875" y="4724400"/>
            <a:ext cx="8839200" cy="1981200"/>
          </a:xfrm>
          <a:noFill/>
        </p:spPr>
        <p:txBody>
          <a:bodyPr/>
          <a:lstStyle/>
          <a:p>
            <a:pPr lvl="0" algn="l"/>
            <a:r>
              <a:rPr lang="en-GB" sz="1200" b="1" dirty="0">
                <a:latin typeface="Verdana"/>
                <a:cs typeface="Verdana"/>
              </a:rPr>
              <a:t>Referees</a:t>
            </a:r>
            <a:r>
              <a:rPr lang="en-GB" sz="1200" dirty="0">
                <a:latin typeface="Verdana"/>
                <a:cs typeface="Verdana"/>
              </a:rPr>
              <a:t>: Yo-Yo based</a:t>
            </a:r>
            <a:r>
              <a:rPr lang="en-US" sz="1200" dirty="0">
                <a:latin typeface="Verdana"/>
                <a:cs typeface="Verdana"/>
              </a:rPr>
              <a:t>: </a:t>
            </a:r>
            <a:r>
              <a:rPr lang="en-GB" sz="1200" dirty="0">
                <a:latin typeface="Verdana"/>
                <a:cs typeface="Verdana"/>
              </a:rPr>
              <a:t>Yo-Yo Intermittent Recovery test Level 1</a:t>
            </a:r>
            <a:endParaRPr lang="en-US" sz="1200" dirty="0">
              <a:latin typeface="Verdana"/>
              <a:cs typeface="Verdana"/>
            </a:endParaRPr>
          </a:p>
          <a:p>
            <a:pPr lvl="0" algn="l"/>
            <a:r>
              <a:rPr lang="en-GB" sz="1200" b="1" dirty="0">
                <a:latin typeface="Verdana"/>
                <a:cs typeface="Verdana"/>
              </a:rPr>
              <a:t>Set 1:</a:t>
            </a:r>
            <a:r>
              <a:rPr lang="en-GB" sz="1200" dirty="0">
                <a:latin typeface="Verdana"/>
                <a:cs typeface="Verdana"/>
              </a:rPr>
              <a:t> level 5.1 – 14.6 (+/- 5 min 41)</a:t>
            </a:r>
          </a:p>
          <a:p>
            <a:pPr lvl="0" algn="l"/>
            <a:r>
              <a:rPr lang="en-GB" sz="1200" b="1" dirty="0">
                <a:latin typeface="Verdana"/>
                <a:cs typeface="Verdana"/>
              </a:rPr>
              <a:t>Set 2:</a:t>
            </a:r>
            <a:r>
              <a:rPr lang="en-GB" sz="1200" dirty="0">
                <a:latin typeface="Verdana"/>
                <a:cs typeface="Verdana"/>
              </a:rPr>
              <a:t> level 14.7 – 16.6 (+/- 5 min)</a:t>
            </a:r>
            <a:endParaRPr lang="en-US" sz="1200" dirty="0">
              <a:latin typeface="Verdana"/>
              <a:cs typeface="Verdana"/>
            </a:endParaRPr>
          </a:p>
          <a:p>
            <a:pPr lvl="0" algn="l"/>
            <a:r>
              <a:rPr lang="en-GB" sz="1200" b="1" dirty="0">
                <a:latin typeface="Verdana"/>
                <a:cs typeface="Verdana"/>
              </a:rPr>
              <a:t>Set 3:</a:t>
            </a:r>
            <a:r>
              <a:rPr lang="en-GB" sz="1200" dirty="0">
                <a:latin typeface="Verdana"/>
                <a:cs typeface="Verdana"/>
              </a:rPr>
              <a:t> level 15.5 – 16.8 (+/- 3,5 min)</a:t>
            </a:r>
            <a:r>
              <a:rPr lang="en-US" sz="1200" dirty="0">
                <a:latin typeface="Verdana"/>
                <a:cs typeface="Verdana"/>
              </a:rPr>
              <a:t>		</a:t>
            </a:r>
            <a:r>
              <a:rPr lang="en-GB" sz="1200" b="1" dirty="0">
                <a:latin typeface="Verdana"/>
                <a:cs typeface="Verdana"/>
              </a:rPr>
              <a:t>Recovery:</a:t>
            </a:r>
            <a:r>
              <a:rPr lang="en-GB" sz="1200" dirty="0">
                <a:latin typeface="Verdana"/>
                <a:cs typeface="Verdana"/>
              </a:rPr>
              <a:t> 3 min in between sets</a:t>
            </a:r>
            <a:endParaRPr lang="en-US" sz="1200" dirty="0">
              <a:latin typeface="Verdana"/>
              <a:cs typeface="Verdana"/>
            </a:endParaRPr>
          </a:p>
          <a:p>
            <a:pPr algn="l"/>
            <a:r>
              <a:rPr lang="en-GB" sz="1200" dirty="0">
                <a:latin typeface="Verdana"/>
                <a:cs typeface="Verdana"/>
              </a:rPr>
              <a:t> </a:t>
            </a:r>
            <a:endParaRPr lang="en-US" sz="1200" dirty="0">
              <a:latin typeface="Verdana"/>
              <a:cs typeface="Verdana"/>
            </a:endParaRPr>
          </a:p>
          <a:p>
            <a:pPr algn="l"/>
            <a:r>
              <a:rPr lang="en-GB" sz="1200" b="1" dirty="0">
                <a:latin typeface="Verdana"/>
                <a:cs typeface="Verdana"/>
              </a:rPr>
              <a:t>Assistant Referees</a:t>
            </a:r>
            <a:r>
              <a:rPr lang="en-GB" sz="1200" dirty="0">
                <a:latin typeface="Verdana"/>
                <a:cs typeface="Verdana"/>
              </a:rPr>
              <a:t>: ARIET based</a:t>
            </a:r>
            <a:r>
              <a:rPr lang="en-US" sz="1200" dirty="0">
                <a:latin typeface="Verdana"/>
                <a:cs typeface="Verdana"/>
              </a:rPr>
              <a:t>: </a:t>
            </a:r>
            <a:r>
              <a:rPr lang="en-GB" sz="1200" dirty="0">
                <a:latin typeface="Verdana"/>
                <a:cs typeface="Verdana"/>
              </a:rPr>
              <a:t>Yo-Yo Intermittent Endurance test Level 2</a:t>
            </a:r>
            <a:endParaRPr lang="en-US" sz="1200" dirty="0">
              <a:latin typeface="Verdana"/>
              <a:cs typeface="Verdana"/>
            </a:endParaRPr>
          </a:p>
          <a:p>
            <a:pPr algn="l"/>
            <a:r>
              <a:rPr lang="en-GB" sz="1200" b="1" dirty="0">
                <a:latin typeface="Verdana"/>
                <a:cs typeface="Verdana"/>
              </a:rPr>
              <a:t>Set 1:</a:t>
            </a:r>
            <a:r>
              <a:rPr lang="en-GB" sz="1200" dirty="0">
                <a:latin typeface="Verdana"/>
                <a:cs typeface="Verdana"/>
              </a:rPr>
              <a:t> level 8.0 (1) – 13.5 (2)	(+/- 4 min)</a:t>
            </a:r>
            <a:endParaRPr lang="en-US" sz="1200" dirty="0">
              <a:latin typeface="Verdana"/>
              <a:cs typeface="Verdana"/>
            </a:endParaRPr>
          </a:p>
          <a:p>
            <a:pPr algn="l"/>
            <a:r>
              <a:rPr lang="en-GB" sz="1200" b="1" dirty="0">
                <a:latin typeface="Verdana"/>
                <a:cs typeface="Verdana"/>
              </a:rPr>
              <a:t>Set 2:</a:t>
            </a:r>
            <a:r>
              <a:rPr lang="en-GB" sz="1200" dirty="0">
                <a:latin typeface="Verdana"/>
                <a:cs typeface="Verdana"/>
              </a:rPr>
              <a:t> level 13.5 (3) – 14.5 (3) 	(+/- 4 min)</a:t>
            </a:r>
            <a:endParaRPr lang="en-US" sz="1200" dirty="0">
              <a:latin typeface="Verdana"/>
              <a:cs typeface="Verdana"/>
            </a:endParaRPr>
          </a:p>
          <a:p>
            <a:pPr algn="l"/>
            <a:r>
              <a:rPr lang="en-GB" sz="1200" b="1" dirty="0">
                <a:latin typeface="Verdana"/>
                <a:cs typeface="Verdana"/>
              </a:rPr>
              <a:t>Set 3:</a:t>
            </a:r>
            <a:r>
              <a:rPr lang="en-GB" sz="1200" dirty="0">
                <a:latin typeface="Verdana"/>
                <a:cs typeface="Verdana"/>
              </a:rPr>
              <a:t> level 13.5 (6) – 15.0 (3) 	(+/- 4 min)</a:t>
            </a:r>
            <a:r>
              <a:rPr lang="en-US" sz="1200" dirty="0">
                <a:latin typeface="Verdana"/>
                <a:cs typeface="Verdana"/>
              </a:rPr>
              <a:t>		</a:t>
            </a:r>
            <a:r>
              <a:rPr lang="en-GB" sz="1200" b="1" dirty="0">
                <a:latin typeface="Verdana"/>
                <a:cs typeface="Verdana"/>
              </a:rPr>
              <a:t>Recovery:</a:t>
            </a:r>
            <a:r>
              <a:rPr lang="en-GB" sz="1200" dirty="0">
                <a:latin typeface="Verdana"/>
                <a:cs typeface="Verdana"/>
              </a:rPr>
              <a:t> 3 min in between sets</a:t>
            </a:r>
            <a:endParaRPr lang="en-US" sz="1200" dirty="0">
              <a:latin typeface="Verdana"/>
              <a:cs typeface="Verdana"/>
            </a:endParaRPr>
          </a:p>
          <a:p>
            <a:r>
              <a:rPr lang="en-GB" b="1" dirty="0"/>
              <a:t> </a:t>
            </a:r>
            <a:endParaRPr lang="en-US" dirty="0"/>
          </a:p>
          <a:p>
            <a:r>
              <a:rPr lang="en-GB" dirty="0"/>
              <a:t> </a:t>
            </a:r>
            <a:endParaRPr lang="en-US" sz="4400" dirty="0"/>
          </a:p>
        </p:txBody>
      </p:sp>
      <p:sp>
        <p:nvSpPr>
          <p:cNvPr id="22538" name="Text Box 41"/>
          <p:cNvSpPr txBox="1">
            <a:spLocks noChangeArrowheads="1"/>
          </p:cNvSpPr>
          <p:nvPr/>
        </p:nvSpPr>
        <p:spPr bwMode="auto">
          <a:xfrm>
            <a:off x="142875" y="136525"/>
            <a:ext cx="8839200" cy="366713"/>
          </a:xfrm>
          <a:prstGeom prst="rect">
            <a:avLst/>
          </a:prstGeom>
          <a:noFill/>
          <a:ln w="9525">
            <a:noFill/>
            <a:miter lim="800000"/>
            <a:headEnd/>
            <a:tailEnd/>
          </a:ln>
        </p:spPr>
        <p:txBody>
          <a:bodyPr>
            <a:spAutoFit/>
          </a:bodyPr>
          <a:lstStyle/>
          <a:p>
            <a:r>
              <a:rPr lang="en-US" b="1" dirty="0">
                <a:latin typeface="Verdana" pitchFamily="84" charset="0"/>
              </a:rPr>
              <a:t>     </a:t>
            </a:r>
            <a:r>
              <a:rPr lang="en-US" sz="1800" b="1" dirty="0">
                <a:latin typeface="Verdana" pitchFamily="84" charset="0"/>
              </a:rPr>
              <a:t>Thursday: High Intensity </a:t>
            </a:r>
            <a:r>
              <a:rPr lang="en-US" altLang="ja-JP" sz="1800" b="1" dirty="0">
                <a:latin typeface="Verdana" pitchFamily="84" charset="0"/>
              </a:rPr>
              <a:t>exercise – </a:t>
            </a:r>
            <a:r>
              <a:rPr lang="en-US" altLang="ja-JP" sz="1800" b="1" dirty="0" err="1">
                <a:latin typeface="Verdana" pitchFamily="84" charset="0"/>
              </a:rPr>
              <a:t>YoYo</a:t>
            </a:r>
            <a:r>
              <a:rPr lang="en-US" altLang="ja-JP" sz="1800" b="1" dirty="0">
                <a:latin typeface="Verdana" pitchFamily="84" charset="0"/>
              </a:rPr>
              <a:t> &amp; ARIET</a:t>
            </a:r>
            <a:endParaRPr lang="en-US" sz="1800" b="1" dirty="0">
              <a:latin typeface="Verdana" pitchFamily="84" charset="0"/>
            </a:endParaRPr>
          </a:p>
        </p:txBody>
      </p:sp>
      <p:sp>
        <p:nvSpPr>
          <p:cNvPr id="22539" name="Rectangle 42"/>
          <p:cNvSpPr>
            <a:spLocks noChangeArrowheads="1"/>
          </p:cNvSpPr>
          <p:nvPr/>
        </p:nvSpPr>
        <p:spPr bwMode="auto">
          <a:xfrm>
            <a:off x="6750496" y="609600"/>
            <a:ext cx="2286000" cy="4038600"/>
          </a:xfrm>
          <a:prstGeom prst="rect">
            <a:avLst/>
          </a:prstGeom>
          <a:solidFill>
            <a:srgbClr val="006000"/>
          </a:solidFill>
          <a:ln w="9525">
            <a:noFill/>
            <a:miter lim="800000"/>
            <a:headEnd/>
            <a:tailEnd/>
          </a:ln>
        </p:spPr>
        <p:txBody>
          <a:bodyPr/>
          <a:lstStyle/>
          <a:p>
            <a:pPr algn="ct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Set 1 (R)		5 min</a:t>
            </a: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Recovery 		3 min</a:t>
            </a: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Set 2 (R)		5 min </a:t>
            </a: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Recovery 		3 min</a:t>
            </a: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Set 3 (R)		3,5 min </a:t>
            </a:r>
          </a:p>
          <a:p>
            <a:pP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Total duration 	   ± 21,5 min</a:t>
            </a:r>
          </a:p>
          <a:p>
            <a:pPr eaLnBrk="1" hangingPunct="1">
              <a:lnSpc>
                <a:spcPct val="120000"/>
              </a:lnSpc>
              <a:spcBef>
                <a:spcPct val="20000"/>
              </a:spcBef>
              <a:tabLst>
                <a:tab pos="977900" algn="l"/>
                <a:tab pos="1320800" algn="l"/>
                <a:tab pos="1371600" algn="l"/>
                <a:tab pos="1549400" algn="l"/>
              </a:tabLst>
            </a:pPr>
            <a:endParaRPr lang="en-US" sz="1000" dirty="0">
              <a:solidFill>
                <a:srgbClr val="6CCEFF"/>
              </a:solidFill>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6CCEFF"/>
                </a:solidFill>
                <a:latin typeface="Verdana" pitchFamily="84" charset="0"/>
              </a:rPr>
              <a:t>Walking 	W  	305 m</a:t>
            </a:r>
            <a:endParaRPr lang="en-US" sz="1000" dirty="0">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7FFF5B"/>
                </a:solidFill>
                <a:latin typeface="Verdana" pitchFamily="84" charset="0"/>
              </a:rPr>
              <a:t>Jogging 	J</a:t>
            </a:r>
            <a:r>
              <a:rPr lang="en-US" sz="1000" dirty="0">
                <a:latin typeface="Verdana" pitchFamily="84" charset="0"/>
              </a:rPr>
              <a:t>     	 </a:t>
            </a:r>
            <a:r>
              <a:rPr lang="en-US" sz="1000" dirty="0">
                <a:solidFill>
                  <a:srgbClr val="7FFF5B"/>
                </a:solidFill>
                <a:latin typeface="Verdana" pitchFamily="84" charset="0"/>
              </a:rPr>
              <a:t>… m</a:t>
            </a:r>
            <a:endParaRPr lang="en-US" sz="1000" dirty="0">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F689FF"/>
                </a:solidFill>
                <a:latin typeface="Verdana" pitchFamily="84" charset="0"/>
              </a:rPr>
              <a:t>Backwards 	BW		… m</a:t>
            </a:r>
            <a:endParaRPr lang="en-US" sz="1000" dirty="0">
              <a:solidFill>
                <a:srgbClr val="FFEF78"/>
              </a:solidFill>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FFFC61"/>
                </a:solidFill>
                <a:latin typeface="Verdana" pitchFamily="84" charset="0"/>
              </a:rPr>
              <a:t>Sideways 	SW		… m</a:t>
            </a:r>
            <a:endParaRPr lang="en-US" sz="1000" dirty="0">
              <a:solidFill>
                <a:srgbClr val="FF7B47"/>
              </a:solidFill>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FF7B47"/>
                </a:solidFill>
                <a:latin typeface="Verdana" pitchFamily="84" charset="0"/>
              </a:rPr>
              <a:t>High intensity 	HI  	2440 m</a:t>
            </a:r>
          </a:p>
          <a:p>
            <a:pPr eaLnBrk="1" hangingPunct="1">
              <a:lnSpc>
                <a:spcPct val="120000"/>
              </a:lnSpc>
              <a:spcBef>
                <a:spcPct val="20000"/>
              </a:spcBef>
              <a:tabLst>
                <a:tab pos="977900" algn="l"/>
                <a:tab pos="1320800" algn="l"/>
                <a:tab pos="1371600" algn="l"/>
                <a:tab pos="1549400" algn="l"/>
              </a:tabLst>
            </a:pPr>
            <a:r>
              <a:rPr lang="en-US" sz="1000" dirty="0">
                <a:solidFill>
                  <a:srgbClr val="FF4E60"/>
                </a:solidFill>
                <a:latin typeface="Verdana" pitchFamily="84" charset="0"/>
              </a:rPr>
              <a:t>Sprint 	S		… m</a:t>
            </a: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Total distance 	    ± 2745 m</a:t>
            </a:r>
          </a:p>
        </p:txBody>
      </p:sp>
      <p:grpSp>
        <p:nvGrpSpPr>
          <p:cNvPr id="3" name="Group 43"/>
          <p:cNvGrpSpPr>
            <a:grpSpLocks/>
          </p:cNvGrpSpPr>
          <p:nvPr/>
        </p:nvGrpSpPr>
        <p:grpSpPr bwMode="auto">
          <a:xfrm>
            <a:off x="6709792" y="4057650"/>
            <a:ext cx="1981200" cy="228600"/>
            <a:chOff x="4320" y="2592"/>
            <a:chExt cx="1248" cy="144"/>
          </a:xfrm>
        </p:grpSpPr>
        <p:sp>
          <p:nvSpPr>
            <p:cNvPr id="22550" name="Line 44"/>
            <p:cNvSpPr>
              <a:spLocks noChangeShapeType="1"/>
            </p:cNvSpPr>
            <p:nvPr/>
          </p:nvSpPr>
          <p:spPr bwMode="auto">
            <a:xfrm>
              <a:off x="4320" y="2736"/>
              <a:ext cx="1248" cy="0"/>
            </a:xfrm>
            <a:prstGeom prst="line">
              <a:avLst/>
            </a:prstGeom>
            <a:noFill/>
            <a:ln w="9525">
              <a:solidFill>
                <a:schemeClr val="bg1"/>
              </a:solidFill>
              <a:round/>
              <a:headEnd/>
              <a:tailEnd/>
            </a:ln>
          </p:spPr>
          <p:txBody>
            <a:bodyPr wrap="none" anchor="ctr"/>
            <a:lstStyle/>
            <a:p>
              <a:endParaRPr lang="nl-BE"/>
            </a:p>
          </p:txBody>
        </p:sp>
        <p:sp>
          <p:nvSpPr>
            <p:cNvPr id="22551" name="Line 45"/>
            <p:cNvSpPr>
              <a:spLocks noChangeShapeType="1"/>
            </p:cNvSpPr>
            <p:nvPr/>
          </p:nvSpPr>
          <p:spPr bwMode="auto">
            <a:xfrm>
              <a:off x="4320" y="2592"/>
              <a:ext cx="1248" cy="0"/>
            </a:xfrm>
            <a:prstGeom prst="line">
              <a:avLst/>
            </a:prstGeom>
            <a:noFill/>
            <a:ln w="9525">
              <a:solidFill>
                <a:schemeClr val="bg1"/>
              </a:solidFill>
              <a:round/>
              <a:headEnd/>
              <a:tailEnd/>
            </a:ln>
          </p:spPr>
          <p:txBody>
            <a:bodyPr wrap="none" anchor="ctr"/>
            <a:lstStyle/>
            <a:p>
              <a:endParaRPr lang="nl-BE"/>
            </a:p>
          </p:txBody>
        </p:sp>
      </p:grpSp>
      <p:grpSp>
        <p:nvGrpSpPr>
          <p:cNvPr id="4" name="Group 46"/>
          <p:cNvGrpSpPr>
            <a:grpSpLocks/>
          </p:cNvGrpSpPr>
          <p:nvPr/>
        </p:nvGrpSpPr>
        <p:grpSpPr bwMode="auto">
          <a:xfrm>
            <a:off x="6709792" y="2348880"/>
            <a:ext cx="1981200" cy="228600"/>
            <a:chOff x="4320" y="2592"/>
            <a:chExt cx="1248" cy="144"/>
          </a:xfrm>
        </p:grpSpPr>
        <p:sp>
          <p:nvSpPr>
            <p:cNvPr id="22548" name="Line 47"/>
            <p:cNvSpPr>
              <a:spLocks noChangeShapeType="1"/>
            </p:cNvSpPr>
            <p:nvPr/>
          </p:nvSpPr>
          <p:spPr bwMode="auto">
            <a:xfrm>
              <a:off x="4320" y="2736"/>
              <a:ext cx="1248" cy="0"/>
            </a:xfrm>
            <a:prstGeom prst="line">
              <a:avLst/>
            </a:prstGeom>
            <a:noFill/>
            <a:ln w="9525">
              <a:solidFill>
                <a:schemeClr val="bg1"/>
              </a:solidFill>
              <a:round/>
              <a:headEnd/>
              <a:tailEnd/>
            </a:ln>
          </p:spPr>
          <p:txBody>
            <a:bodyPr wrap="none" anchor="ctr"/>
            <a:lstStyle/>
            <a:p>
              <a:endParaRPr lang="nl-BE"/>
            </a:p>
          </p:txBody>
        </p:sp>
        <p:sp>
          <p:nvSpPr>
            <p:cNvPr id="22549" name="Line 48"/>
            <p:cNvSpPr>
              <a:spLocks noChangeShapeType="1"/>
            </p:cNvSpPr>
            <p:nvPr/>
          </p:nvSpPr>
          <p:spPr bwMode="auto">
            <a:xfrm>
              <a:off x="4320" y="2592"/>
              <a:ext cx="1248" cy="0"/>
            </a:xfrm>
            <a:prstGeom prst="line">
              <a:avLst/>
            </a:prstGeom>
            <a:noFill/>
            <a:ln w="9525">
              <a:solidFill>
                <a:schemeClr val="bg1"/>
              </a:solidFill>
              <a:round/>
              <a:headEnd/>
              <a:tailEnd/>
            </a:ln>
          </p:spPr>
          <p:txBody>
            <a:bodyPr wrap="none" anchor="ctr"/>
            <a:lstStyle/>
            <a:p>
              <a:endParaRPr lang="nl-BE"/>
            </a:p>
          </p:txBody>
        </p:sp>
      </p:grpSp>
      <p:sp>
        <p:nvSpPr>
          <p:cNvPr id="22542" name="Rectangle 49"/>
          <p:cNvSpPr>
            <a:spLocks noChangeArrowheads="1"/>
          </p:cNvSpPr>
          <p:nvPr/>
        </p:nvSpPr>
        <p:spPr bwMode="auto">
          <a:xfrm>
            <a:off x="6709792" y="609600"/>
            <a:ext cx="2209800" cy="274638"/>
          </a:xfrm>
          <a:prstGeom prst="rect">
            <a:avLst/>
          </a:prstGeom>
          <a:noFill/>
          <a:ln w="9525">
            <a:noFill/>
            <a:miter lim="800000"/>
            <a:headEnd/>
            <a:tailEnd/>
          </a:ln>
        </p:spPr>
        <p:txBody>
          <a:bodyPr>
            <a:spAutoFit/>
          </a:bodyPr>
          <a:lstStyle/>
          <a:p>
            <a:pPr algn="ctr"/>
            <a:r>
              <a:rPr lang="en-US" b="1" dirty="0">
                <a:solidFill>
                  <a:schemeClr val="bg1"/>
                </a:solidFill>
                <a:latin typeface="Verdana" pitchFamily="84" charset="0"/>
              </a:rPr>
              <a:t>3 sets of x reps</a:t>
            </a:r>
          </a:p>
        </p:txBody>
      </p:sp>
      <p:sp>
        <p:nvSpPr>
          <p:cNvPr id="60" name="Oval 53"/>
          <p:cNvSpPr>
            <a:spLocks noChangeArrowheads="1"/>
          </p:cNvSpPr>
          <p:nvPr/>
        </p:nvSpPr>
        <p:spPr bwMode="auto">
          <a:xfrm>
            <a:off x="4944443" y="1684412"/>
            <a:ext cx="114300" cy="106362"/>
          </a:xfrm>
          <a:prstGeom prst="ellipse">
            <a:avLst/>
          </a:prstGeom>
          <a:solidFill>
            <a:srgbClr val="FDFF56"/>
          </a:solidFill>
          <a:ln w="9525">
            <a:noFill/>
            <a:round/>
            <a:headEnd/>
            <a:tailEnd/>
          </a:ln>
        </p:spPr>
        <p:txBody>
          <a:bodyPr wrap="none" anchor="ctr"/>
          <a:lstStyle/>
          <a:p>
            <a:endParaRPr lang="nl-BE" sz="2400"/>
          </a:p>
        </p:txBody>
      </p:sp>
      <p:sp>
        <p:nvSpPr>
          <p:cNvPr id="72" name="Rectangle 34"/>
          <p:cNvSpPr>
            <a:spLocks noChangeArrowheads="1"/>
          </p:cNvSpPr>
          <p:nvPr/>
        </p:nvSpPr>
        <p:spPr bwMode="auto">
          <a:xfrm>
            <a:off x="5232475" y="676300"/>
            <a:ext cx="1164283" cy="288032"/>
          </a:xfrm>
          <a:prstGeom prst="rect">
            <a:avLst/>
          </a:prstGeom>
          <a:noFill/>
          <a:ln w="9525">
            <a:noFill/>
            <a:miter lim="800000"/>
            <a:headEnd/>
            <a:tailEnd/>
          </a:ln>
        </p:spPr>
        <p:txBody>
          <a:bodyPr/>
          <a:lstStyle/>
          <a:p>
            <a:pPr algn="r" eaLnBrk="1" hangingPunct="1">
              <a:spcBef>
                <a:spcPct val="20000"/>
              </a:spcBef>
            </a:pPr>
            <a:r>
              <a:rPr lang="en-US" sz="1400" dirty="0">
                <a:solidFill>
                  <a:schemeClr val="bg1"/>
                </a:solidFill>
                <a:latin typeface="Verdana" pitchFamily="84" charset="0"/>
              </a:rPr>
              <a:t>Referees</a:t>
            </a:r>
          </a:p>
        </p:txBody>
      </p:sp>
      <p:sp>
        <p:nvSpPr>
          <p:cNvPr id="86" name="Line 43"/>
          <p:cNvSpPr>
            <a:spLocks noChangeShapeType="1"/>
          </p:cNvSpPr>
          <p:nvPr/>
        </p:nvSpPr>
        <p:spPr bwMode="auto">
          <a:xfrm rot="5400000" flipV="1">
            <a:off x="1488059" y="1900436"/>
            <a:ext cx="0" cy="576064"/>
          </a:xfrm>
          <a:prstGeom prst="line">
            <a:avLst/>
          </a:prstGeom>
          <a:noFill/>
          <a:ln w="28575">
            <a:solidFill>
              <a:srgbClr val="FFEF78"/>
            </a:solidFill>
            <a:round/>
            <a:headEnd/>
            <a:tailEnd type="stealth" w="lg" len="lg"/>
          </a:ln>
        </p:spPr>
        <p:txBody>
          <a:bodyPr wrap="none" anchor="ctr"/>
          <a:lstStyle/>
          <a:p>
            <a:endParaRPr lang="nl-BE"/>
          </a:p>
        </p:txBody>
      </p:sp>
      <p:sp>
        <p:nvSpPr>
          <p:cNvPr id="89" name="Oval 53"/>
          <p:cNvSpPr>
            <a:spLocks noChangeArrowheads="1"/>
          </p:cNvSpPr>
          <p:nvPr/>
        </p:nvSpPr>
        <p:spPr bwMode="auto">
          <a:xfrm>
            <a:off x="4944443" y="1324372"/>
            <a:ext cx="114300" cy="106362"/>
          </a:xfrm>
          <a:prstGeom prst="ellipse">
            <a:avLst/>
          </a:prstGeom>
          <a:solidFill>
            <a:srgbClr val="FDFF56"/>
          </a:solidFill>
          <a:ln w="9525">
            <a:noFill/>
            <a:round/>
            <a:headEnd/>
            <a:tailEnd/>
          </a:ln>
        </p:spPr>
        <p:txBody>
          <a:bodyPr wrap="none" anchor="ctr"/>
          <a:lstStyle/>
          <a:p>
            <a:endParaRPr lang="nl-BE" sz="2400"/>
          </a:p>
        </p:txBody>
      </p:sp>
      <p:sp>
        <p:nvSpPr>
          <p:cNvPr id="90" name="Oval 53"/>
          <p:cNvSpPr>
            <a:spLocks noChangeArrowheads="1"/>
          </p:cNvSpPr>
          <p:nvPr/>
        </p:nvSpPr>
        <p:spPr bwMode="auto">
          <a:xfrm>
            <a:off x="4584403" y="964332"/>
            <a:ext cx="114300" cy="106362"/>
          </a:xfrm>
          <a:prstGeom prst="ellipse">
            <a:avLst/>
          </a:prstGeom>
          <a:solidFill>
            <a:srgbClr val="0000FF"/>
          </a:solidFill>
          <a:ln w="9525">
            <a:noFill/>
            <a:round/>
            <a:headEnd/>
            <a:tailEnd/>
          </a:ln>
        </p:spPr>
        <p:txBody>
          <a:bodyPr wrap="none" anchor="ctr"/>
          <a:lstStyle/>
          <a:p>
            <a:endParaRPr lang="nl-BE" sz="2400">
              <a:solidFill>
                <a:srgbClr val="0000FF"/>
              </a:solidFill>
            </a:endParaRPr>
          </a:p>
        </p:txBody>
      </p:sp>
      <p:sp>
        <p:nvSpPr>
          <p:cNvPr id="94" name="Rectangle 74"/>
          <p:cNvSpPr>
            <a:spLocks noChangeArrowheads="1"/>
          </p:cNvSpPr>
          <p:nvPr/>
        </p:nvSpPr>
        <p:spPr bwMode="auto">
          <a:xfrm>
            <a:off x="5448499" y="2764532"/>
            <a:ext cx="1008112" cy="338554"/>
          </a:xfrm>
          <a:prstGeom prst="rect">
            <a:avLst/>
          </a:prstGeom>
          <a:noFill/>
          <a:ln w="9525">
            <a:noFill/>
            <a:miter lim="800000"/>
            <a:headEnd/>
            <a:tailEnd/>
          </a:ln>
        </p:spPr>
        <p:txBody>
          <a:bodyPr wrap="square">
            <a:spAutoFit/>
          </a:bodyPr>
          <a:lstStyle/>
          <a:p>
            <a:r>
              <a:rPr lang="en-US" sz="1600" dirty="0">
                <a:solidFill>
                  <a:srgbClr val="000000"/>
                </a:solidFill>
                <a:latin typeface="Verdana" pitchFamily="84" charset="0"/>
              </a:rPr>
              <a:t>20 m</a:t>
            </a:r>
          </a:p>
        </p:txBody>
      </p:sp>
      <p:cxnSp>
        <p:nvCxnSpPr>
          <p:cNvPr id="95" name="Rechte verbindingslijn 94"/>
          <p:cNvCxnSpPr/>
          <p:nvPr/>
        </p:nvCxnSpPr>
        <p:spPr bwMode="auto">
          <a:xfrm>
            <a:off x="5016451" y="2764532"/>
            <a:ext cx="1296144" cy="0"/>
          </a:xfrm>
          <a:prstGeom prst="line">
            <a:avLst/>
          </a:prstGeom>
          <a:solidFill>
            <a:schemeClr val="accent1"/>
          </a:solidFill>
          <a:ln w="9525" cap="flat" cmpd="sng" algn="ctr">
            <a:solidFill>
              <a:schemeClr val="tx1"/>
            </a:solidFill>
            <a:prstDash val="solid"/>
            <a:round/>
            <a:headEnd type="oval" w="med" len="med"/>
            <a:tailEnd type="oval" w="med" len="med"/>
          </a:ln>
          <a:effectLst/>
        </p:spPr>
      </p:cxnSp>
      <p:cxnSp>
        <p:nvCxnSpPr>
          <p:cNvPr id="96" name="Rechte verbindingslijn 95"/>
          <p:cNvCxnSpPr/>
          <p:nvPr/>
        </p:nvCxnSpPr>
        <p:spPr bwMode="auto">
          <a:xfrm>
            <a:off x="4656411" y="2692524"/>
            <a:ext cx="360040" cy="0"/>
          </a:xfrm>
          <a:prstGeom prst="line">
            <a:avLst/>
          </a:prstGeom>
          <a:solidFill>
            <a:schemeClr val="accent1"/>
          </a:solidFill>
          <a:ln w="9525" cap="flat" cmpd="sng" algn="ctr">
            <a:solidFill>
              <a:schemeClr val="tx1"/>
            </a:solidFill>
            <a:prstDash val="solid"/>
            <a:round/>
            <a:headEnd type="oval" w="med" len="med"/>
            <a:tailEnd type="oval" w="med" len="med"/>
          </a:ln>
          <a:effectLst/>
        </p:spPr>
      </p:cxnSp>
      <p:sp>
        <p:nvSpPr>
          <p:cNvPr id="99" name="Rectangle 74"/>
          <p:cNvSpPr>
            <a:spLocks noChangeArrowheads="1"/>
          </p:cNvSpPr>
          <p:nvPr/>
        </p:nvSpPr>
        <p:spPr bwMode="auto">
          <a:xfrm>
            <a:off x="4584403" y="2764532"/>
            <a:ext cx="851941" cy="338554"/>
          </a:xfrm>
          <a:prstGeom prst="rect">
            <a:avLst/>
          </a:prstGeom>
          <a:noFill/>
          <a:ln w="9525">
            <a:noFill/>
            <a:miter lim="800000"/>
            <a:headEnd/>
            <a:tailEnd/>
          </a:ln>
        </p:spPr>
        <p:txBody>
          <a:bodyPr wrap="square">
            <a:spAutoFit/>
          </a:bodyPr>
          <a:lstStyle/>
          <a:p>
            <a:r>
              <a:rPr lang="en-US" sz="1600" dirty="0">
                <a:solidFill>
                  <a:srgbClr val="000000"/>
                </a:solidFill>
                <a:latin typeface="Verdana" pitchFamily="84" charset="0"/>
              </a:rPr>
              <a:t>5 m</a:t>
            </a:r>
          </a:p>
        </p:txBody>
      </p:sp>
      <p:sp>
        <p:nvSpPr>
          <p:cNvPr id="100" name="Rectangle 28"/>
          <p:cNvSpPr>
            <a:spLocks noChangeArrowheads="1"/>
          </p:cNvSpPr>
          <p:nvPr/>
        </p:nvSpPr>
        <p:spPr bwMode="auto">
          <a:xfrm>
            <a:off x="4656411" y="964332"/>
            <a:ext cx="792088" cy="360040"/>
          </a:xfrm>
          <a:prstGeom prst="rect">
            <a:avLst/>
          </a:prstGeom>
          <a:noFill/>
          <a:ln w="9525">
            <a:noFill/>
            <a:miter lim="800000"/>
            <a:headEnd/>
            <a:tailEnd/>
          </a:ln>
        </p:spPr>
        <p:txBody>
          <a:bodyPr/>
          <a:lstStyle/>
          <a:p>
            <a:pPr eaLnBrk="1" hangingPunct="1">
              <a:spcBef>
                <a:spcPct val="20000"/>
              </a:spcBef>
            </a:pPr>
            <a:r>
              <a:rPr lang="en-US" sz="1400" dirty="0">
                <a:solidFill>
                  <a:schemeClr val="bg1"/>
                </a:solidFill>
                <a:latin typeface="Verdana" pitchFamily="84" charset="0"/>
              </a:rPr>
              <a:t>Start</a:t>
            </a:r>
          </a:p>
        </p:txBody>
      </p:sp>
      <p:sp>
        <p:nvSpPr>
          <p:cNvPr id="71" name="Rectangle 32"/>
          <p:cNvSpPr>
            <a:spLocks noChangeArrowheads="1"/>
          </p:cNvSpPr>
          <p:nvPr/>
        </p:nvSpPr>
        <p:spPr bwMode="auto">
          <a:xfrm>
            <a:off x="5376491" y="1036340"/>
            <a:ext cx="900113" cy="338554"/>
          </a:xfrm>
          <a:prstGeom prst="rect">
            <a:avLst/>
          </a:prstGeom>
          <a:noFill/>
          <a:ln w="9525">
            <a:noFill/>
            <a:miter lim="800000"/>
            <a:headEnd/>
            <a:tailEnd/>
          </a:ln>
        </p:spPr>
        <p:txBody>
          <a:bodyPr>
            <a:spAutoFit/>
          </a:bodyPr>
          <a:lstStyle/>
          <a:p>
            <a:pPr algn="ctr"/>
            <a:r>
              <a:rPr lang="en-US" sz="1600" dirty="0">
                <a:solidFill>
                  <a:srgbClr val="FF7B47"/>
                </a:solidFill>
                <a:latin typeface="Verdana" pitchFamily="84" charset="0"/>
              </a:rPr>
              <a:t>HI</a:t>
            </a:r>
            <a:endParaRPr lang="en-US" dirty="0">
              <a:solidFill>
                <a:srgbClr val="FF7B47"/>
              </a:solidFill>
              <a:latin typeface="Verdana" pitchFamily="84" charset="0"/>
            </a:endParaRPr>
          </a:p>
        </p:txBody>
      </p:sp>
      <p:grpSp>
        <p:nvGrpSpPr>
          <p:cNvPr id="73" name="Group 53"/>
          <p:cNvGrpSpPr>
            <a:grpSpLocks/>
          </p:cNvGrpSpPr>
          <p:nvPr/>
        </p:nvGrpSpPr>
        <p:grpSpPr bwMode="auto">
          <a:xfrm>
            <a:off x="5088702" y="1396380"/>
            <a:ext cx="1295899" cy="232792"/>
            <a:chOff x="2256" y="1056"/>
            <a:chExt cx="1060" cy="96"/>
          </a:xfrm>
        </p:grpSpPr>
        <p:sp>
          <p:nvSpPr>
            <p:cNvPr id="76" name="Line 28"/>
            <p:cNvSpPr>
              <a:spLocks noChangeShapeType="1"/>
            </p:cNvSpPr>
            <p:nvPr/>
          </p:nvSpPr>
          <p:spPr bwMode="auto">
            <a:xfrm>
              <a:off x="2256" y="1056"/>
              <a:ext cx="960" cy="0"/>
            </a:xfrm>
            <a:prstGeom prst="line">
              <a:avLst/>
            </a:prstGeom>
            <a:noFill/>
            <a:ln w="28575">
              <a:solidFill>
                <a:srgbClr val="FF7B47"/>
              </a:solidFill>
              <a:round/>
              <a:headEnd/>
              <a:tailEnd type="stealth" w="lg" len="lg"/>
            </a:ln>
          </p:spPr>
          <p:txBody>
            <a:bodyPr wrap="none" anchor="ctr"/>
            <a:lstStyle/>
            <a:p>
              <a:endParaRPr lang="nl-BE"/>
            </a:p>
          </p:txBody>
        </p:sp>
        <p:sp>
          <p:nvSpPr>
            <p:cNvPr id="77" name="Line 29"/>
            <p:cNvSpPr>
              <a:spLocks noChangeShapeType="1"/>
            </p:cNvSpPr>
            <p:nvPr/>
          </p:nvSpPr>
          <p:spPr bwMode="auto">
            <a:xfrm flipH="1" flipV="1">
              <a:off x="2256" y="1145"/>
              <a:ext cx="960" cy="7"/>
            </a:xfrm>
            <a:prstGeom prst="line">
              <a:avLst/>
            </a:prstGeom>
            <a:noFill/>
            <a:ln w="28575">
              <a:solidFill>
                <a:srgbClr val="FF7B47"/>
              </a:solidFill>
              <a:round/>
              <a:headEnd/>
              <a:tailEnd type="stealth" w="lg" len="lg"/>
            </a:ln>
          </p:spPr>
          <p:txBody>
            <a:bodyPr wrap="none" anchor="ctr"/>
            <a:lstStyle/>
            <a:p>
              <a:endParaRPr lang="nl-BE"/>
            </a:p>
          </p:txBody>
        </p:sp>
        <p:sp>
          <p:nvSpPr>
            <p:cNvPr id="78" name="Arc 43"/>
            <p:cNvSpPr>
              <a:spLocks/>
            </p:cNvSpPr>
            <p:nvPr/>
          </p:nvSpPr>
          <p:spPr bwMode="auto">
            <a:xfrm>
              <a:off x="3150" y="1056"/>
              <a:ext cx="166" cy="94"/>
            </a:xfrm>
            <a:custGeom>
              <a:avLst/>
              <a:gdLst>
                <a:gd name="T0" fmla="*/ 0 w 26326"/>
                <a:gd name="T1" fmla="*/ 0 h 43183"/>
                <a:gd name="T2" fmla="*/ 0 w 26326"/>
                <a:gd name="T3" fmla="*/ 0 h 43183"/>
                <a:gd name="T4" fmla="*/ 0 w 26326"/>
                <a:gd name="T5" fmla="*/ 0 h 43183"/>
                <a:gd name="T6" fmla="*/ 0 60000 65536"/>
                <a:gd name="T7" fmla="*/ 0 60000 65536"/>
                <a:gd name="T8" fmla="*/ 0 60000 65536"/>
                <a:gd name="T9" fmla="*/ 0 w 26326"/>
                <a:gd name="T10" fmla="*/ 0 h 43183"/>
                <a:gd name="T11" fmla="*/ 26326 w 26326"/>
                <a:gd name="T12" fmla="*/ 43183 h 43183"/>
              </a:gdLst>
              <a:ahLst/>
              <a:cxnLst>
                <a:cxn ang="T6">
                  <a:pos x="T0" y="T1"/>
                </a:cxn>
                <a:cxn ang="T7">
                  <a:pos x="T2" y="T3"/>
                </a:cxn>
                <a:cxn ang="T8">
                  <a:pos x="T4" y="T5"/>
                </a:cxn>
              </a:cxnLst>
              <a:rect l="T9" t="T10" r="T11" b="T12"/>
              <a:pathLst>
                <a:path w="26326" h="43183" fill="none" extrusionOk="0">
                  <a:moveTo>
                    <a:pt x="-1" y="523"/>
                  </a:moveTo>
                  <a:cubicBezTo>
                    <a:pt x="1551" y="175"/>
                    <a:pt x="3136" y="-1"/>
                    <a:pt x="4726" y="0"/>
                  </a:cubicBezTo>
                  <a:cubicBezTo>
                    <a:pt x="16655" y="0"/>
                    <a:pt x="26326" y="9670"/>
                    <a:pt x="26326" y="21600"/>
                  </a:cubicBezTo>
                  <a:cubicBezTo>
                    <a:pt x="26326" y="33205"/>
                    <a:pt x="17155" y="42736"/>
                    <a:pt x="5559" y="43183"/>
                  </a:cubicBezTo>
                </a:path>
                <a:path w="26326" h="43183" stroke="0" extrusionOk="0">
                  <a:moveTo>
                    <a:pt x="-1" y="523"/>
                  </a:moveTo>
                  <a:cubicBezTo>
                    <a:pt x="1551" y="175"/>
                    <a:pt x="3136" y="-1"/>
                    <a:pt x="4726" y="0"/>
                  </a:cubicBezTo>
                  <a:cubicBezTo>
                    <a:pt x="16655" y="0"/>
                    <a:pt x="26326" y="9670"/>
                    <a:pt x="26326" y="21600"/>
                  </a:cubicBezTo>
                  <a:cubicBezTo>
                    <a:pt x="26326" y="33205"/>
                    <a:pt x="17155" y="42736"/>
                    <a:pt x="5559" y="43183"/>
                  </a:cubicBezTo>
                  <a:lnTo>
                    <a:pt x="4726" y="21600"/>
                  </a:lnTo>
                  <a:close/>
                </a:path>
              </a:pathLst>
            </a:custGeom>
            <a:noFill/>
            <a:ln w="28575">
              <a:solidFill>
                <a:srgbClr val="FF7B47"/>
              </a:solidFill>
              <a:round/>
              <a:headEnd/>
              <a:tailEnd type="stealth" w="lg" len="lg"/>
            </a:ln>
          </p:spPr>
          <p:txBody>
            <a:bodyPr wrap="none" anchor="ctr"/>
            <a:lstStyle/>
            <a:p>
              <a:endParaRPr lang="nl-BE" sz="2400"/>
            </a:p>
          </p:txBody>
        </p:sp>
      </p:grpSp>
      <p:sp>
        <p:nvSpPr>
          <p:cNvPr id="104" name="Oval 53"/>
          <p:cNvSpPr>
            <a:spLocks noChangeArrowheads="1"/>
          </p:cNvSpPr>
          <p:nvPr/>
        </p:nvSpPr>
        <p:spPr bwMode="auto">
          <a:xfrm>
            <a:off x="4944443" y="964332"/>
            <a:ext cx="114300" cy="106362"/>
          </a:xfrm>
          <a:prstGeom prst="ellipse">
            <a:avLst/>
          </a:prstGeom>
          <a:solidFill>
            <a:srgbClr val="FDFF56"/>
          </a:solidFill>
          <a:ln w="9525">
            <a:noFill/>
            <a:round/>
            <a:headEnd/>
            <a:tailEnd/>
          </a:ln>
        </p:spPr>
        <p:txBody>
          <a:bodyPr wrap="none" anchor="ctr"/>
          <a:lstStyle/>
          <a:p>
            <a:endParaRPr lang="nl-BE" sz="2400"/>
          </a:p>
        </p:txBody>
      </p:sp>
      <p:sp>
        <p:nvSpPr>
          <p:cNvPr id="105" name="Oval 53"/>
          <p:cNvSpPr>
            <a:spLocks noChangeArrowheads="1"/>
          </p:cNvSpPr>
          <p:nvPr/>
        </p:nvSpPr>
        <p:spPr bwMode="auto">
          <a:xfrm>
            <a:off x="4944443" y="2082106"/>
            <a:ext cx="114300" cy="106362"/>
          </a:xfrm>
          <a:prstGeom prst="ellipse">
            <a:avLst/>
          </a:prstGeom>
          <a:solidFill>
            <a:srgbClr val="FDFF56"/>
          </a:solidFill>
          <a:ln w="9525">
            <a:noFill/>
            <a:round/>
            <a:headEnd/>
            <a:tailEnd/>
          </a:ln>
        </p:spPr>
        <p:txBody>
          <a:bodyPr wrap="none" anchor="ctr"/>
          <a:lstStyle/>
          <a:p>
            <a:endParaRPr lang="nl-BE" sz="2400"/>
          </a:p>
        </p:txBody>
      </p:sp>
      <p:sp>
        <p:nvSpPr>
          <p:cNvPr id="106" name="Oval 53"/>
          <p:cNvSpPr>
            <a:spLocks noChangeArrowheads="1"/>
          </p:cNvSpPr>
          <p:nvPr/>
        </p:nvSpPr>
        <p:spPr bwMode="auto">
          <a:xfrm>
            <a:off x="4944443" y="2442146"/>
            <a:ext cx="114300" cy="106362"/>
          </a:xfrm>
          <a:prstGeom prst="ellipse">
            <a:avLst/>
          </a:prstGeom>
          <a:solidFill>
            <a:srgbClr val="FDFF56"/>
          </a:solidFill>
          <a:ln w="9525">
            <a:noFill/>
            <a:round/>
            <a:headEnd/>
            <a:tailEnd/>
          </a:ln>
        </p:spPr>
        <p:txBody>
          <a:bodyPr wrap="none" anchor="ctr"/>
          <a:lstStyle/>
          <a:p>
            <a:endParaRPr lang="nl-BE" sz="2400"/>
          </a:p>
        </p:txBody>
      </p:sp>
      <p:sp>
        <p:nvSpPr>
          <p:cNvPr id="107" name="Oval 53"/>
          <p:cNvSpPr>
            <a:spLocks noChangeArrowheads="1"/>
          </p:cNvSpPr>
          <p:nvPr/>
        </p:nvSpPr>
        <p:spPr bwMode="auto">
          <a:xfrm>
            <a:off x="4584403" y="1324372"/>
            <a:ext cx="114300" cy="106362"/>
          </a:xfrm>
          <a:prstGeom prst="ellipse">
            <a:avLst/>
          </a:prstGeom>
          <a:solidFill>
            <a:srgbClr val="0000FF"/>
          </a:solidFill>
          <a:ln w="9525">
            <a:noFill/>
            <a:round/>
            <a:headEnd/>
            <a:tailEnd/>
          </a:ln>
        </p:spPr>
        <p:txBody>
          <a:bodyPr wrap="none" anchor="ctr"/>
          <a:lstStyle/>
          <a:p>
            <a:endParaRPr lang="nl-BE" sz="2400">
              <a:solidFill>
                <a:srgbClr val="0000FF"/>
              </a:solidFill>
            </a:endParaRPr>
          </a:p>
        </p:txBody>
      </p:sp>
      <p:sp>
        <p:nvSpPr>
          <p:cNvPr id="108" name="Oval 53"/>
          <p:cNvSpPr>
            <a:spLocks noChangeArrowheads="1"/>
          </p:cNvSpPr>
          <p:nvPr/>
        </p:nvSpPr>
        <p:spPr bwMode="auto">
          <a:xfrm>
            <a:off x="4584403" y="1684412"/>
            <a:ext cx="114300" cy="106362"/>
          </a:xfrm>
          <a:prstGeom prst="ellipse">
            <a:avLst/>
          </a:prstGeom>
          <a:solidFill>
            <a:srgbClr val="0000FF"/>
          </a:solidFill>
          <a:ln w="9525">
            <a:noFill/>
            <a:round/>
            <a:headEnd/>
            <a:tailEnd/>
          </a:ln>
        </p:spPr>
        <p:txBody>
          <a:bodyPr wrap="none" anchor="ctr"/>
          <a:lstStyle/>
          <a:p>
            <a:endParaRPr lang="nl-BE" sz="2400">
              <a:solidFill>
                <a:srgbClr val="0000FF"/>
              </a:solidFill>
            </a:endParaRPr>
          </a:p>
        </p:txBody>
      </p:sp>
      <p:sp>
        <p:nvSpPr>
          <p:cNvPr id="109" name="Oval 53"/>
          <p:cNvSpPr>
            <a:spLocks noChangeArrowheads="1"/>
          </p:cNvSpPr>
          <p:nvPr/>
        </p:nvSpPr>
        <p:spPr bwMode="auto">
          <a:xfrm>
            <a:off x="4584403" y="2082106"/>
            <a:ext cx="114300" cy="106362"/>
          </a:xfrm>
          <a:prstGeom prst="ellipse">
            <a:avLst/>
          </a:prstGeom>
          <a:solidFill>
            <a:srgbClr val="0000FF"/>
          </a:solidFill>
          <a:ln w="9525">
            <a:noFill/>
            <a:round/>
            <a:headEnd/>
            <a:tailEnd/>
          </a:ln>
        </p:spPr>
        <p:txBody>
          <a:bodyPr wrap="none" anchor="ctr"/>
          <a:lstStyle/>
          <a:p>
            <a:endParaRPr lang="nl-BE" sz="2400">
              <a:solidFill>
                <a:srgbClr val="0000FF"/>
              </a:solidFill>
            </a:endParaRPr>
          </a:p>
        </p:txBody>
      </p:sp>
      <p:sp>
        <p:nvSpPr>
          <p:cNvPr id="110" name="Oval 53"/>
          <p:cNvSpPr>
            <a:spLocks noChangeArrowheads="1"/>
          </p:cNvSpPr>
          <p:nvPr/>
        </p:nvSpPr>
        <p:spPr bwMode="auto">
          <a:xfrm>
            <a:off x="4584403" y="2442146"/>
            <a:ext cx="114300" cy="106362"/>
          </a:xfrm>
          <a:prstGeom prst="ellipse">
            <a:avLst/>
          </a:prstGeom>
          <a:solidFill>
            <a:srgbClr val="0000FF"/>
          </a:solidFill>
          <a:ln w="9525">
            <a:noFill/>
            <a:round/>
            <a:headEnd/>
            <a:tailEnd/>
          </a:ln>
        </p:spPr>
        <p:txBody>
          <a:bodyPr wrap="none" anchor="ctr"/>
          <a:lstStyle/>
          <a:p>
            <a:endParaRPr lang="nl-BE" sz="2400">
              <a:solidFill>
                <a:srgbClr val="0000FF"/>
              </a:solidFill>
            </a:endParaRPr>
          </a:p>
        </p:txBody>
      </p:sp>
      <p:sp>
        <p:nvSpPr>
          <p:cNvPr id="112" name="Arc 84"/>
          <p:cNvSpPr>
            <a:spLocks/>
          </p:cNvSpPr>
          <p:nvPr/>
        </p:nvSpPr>
        <p:spPr bwMode="auto">
          <a:xfrm flipH="1" flipV="1">
            <a:off x="4584403" y="1396380"/>
            <a:ext cx="360040" cy="216024"/>
          </a:xfrm>
          <a:custGeom>
            <a:avLst/>
            <a:gdLst>
              <a:gd name="T0" fmla="*/ 2147483647 w 30412"/>
              <a:gd name="T1" fmla="*/ 29002055 h 43200"/>
              <a:gd name="T2" fmla="*/ 0 w 30412"/>
              <a:gd name="T3" fmla="*/ 991220530 h 43200"/>
              <a:gd name="T4" fmla="*/ 2147483647 w 30412"/>
              <a:gd name="T5" fmla="*/ 518159587 h 43200"/>
              <a:gd name="T6" fmla="*/ 0 60000 65536"/>
              <a:gd name="T7" fmla="*/ 0 60000 65536"/>
              <a:gd name="T8" fmla="*/ 0 60000 65536"/>
              <a:gd name="T9" fmla="*/ 0 w 30412"/>
              <a:gd name="T10" fmla="*/ 0 h 43200"/>
              <a:gd name="T11" fmla="*/ 30412 w 30412"/>
              <a:gd name="T12" fmla="*/ 43200 h 43200"/>
            </a:gdLst>
            <a:ahLst/>
            <a:cxnLst>
              <a:cxn ang="T6">
                <a:pos x="T0" y="T1"/>
              </a:cxn>
              <a:cxn ang="T7">
                <a:pos x="T2" y="T3"/>
              </a:cxn>
              <a:cxn ang="T8">
                <a:pos x="T4" y="T5"/>
              </a:cxn>
            </a:cxnLst>
            <a:rect l="T9" t="T10" r="T11" b="T12"/>
            <a:pathLst>
              <a:path w="30412" h="43200" fill="none" extrusionOk="0">
                <a:moveTo>
                  <a:pt x="1688" y="1208"/>
                </a:moveTo>
                <a:cubicBezTo>
                  <a:pt x="3978" y="408"/>
                  <a:pt x="6386" y="-1"/>
                  <a:pt x="8812" y="0"/>
                </a:cubicBezTo>
                <a:cubicBezTo>
                  <a:pt x="20741" y="0"/>
                  <a:pt x="30412" y="9670"/>
                  <a:pt x="30412" y="21600"/>
                </a:cubicBezTo>
                <a:cubicBezTo>
                  <a:pt x="30412" y="33529"/>
                  <a:pt x="20741" y="43200"/>
                  <a:pt x="8812" y="43200"/>
                </a:cubicBezTo>
                <a:cubicBezTo>
                  <a:pt x="5775" y="43200"/>
                  <a:pt x="2772" y="42559"/>
                  <a:pt x="-1" y="41320"/>
                </a:cubicBezTo>
              </a:path>
              <a:path w="30412" h="43200" stroke="0" extrusionOk="0">
                <a:moveTo>
                  <a:pt x="1688" y="1208"/>
                </a:moveTo>
                <a:cubicBezTo>
                  <a:pt x="3978" y="408"/>
                  <a:pt x="6386" y="-1"/>
                  <a:pt x="8812" y="0"/>
                </a:cubicBezTo>
                <a:cubicBezTo>
                  <a:pt x="20741" y="0"/>
                  <a:pt x="30412" y="9670"/>
                  <a:pt x="30412" y="21600"/>
                </a:cubicBezTo>
                <a:cubicBezTo>
                  <a:pt x="30412" y="33529"/>
                  <a:pt x="20741" y="43200"/>
                  <a:pt x="8812" y="43200"/>
                </a:cubicBezTo>
                <a:cubicBezTo>
                  <a:pt x="5775" y="43200"/>
                  <a:pt x="2772" y="42559"/>
                  <a:pt x="-1" y="41320"/>
                </a:cubicBezTo>
                <a:lnTo>
                  <a:pt x="8812" y="21600"/>
                </a:lnTo>
                <a:close/>
              </a:path>
            </a:pathLst>
          </a:custGeom>
          <a:noFill/>
          <a:ln w="28575">
            <a:solidFill>
              <a:srgbClr val="6CCEFF"/>
            </a:solidFill>
            <a:round/>
            <a:headEnd/>
            <a:tailEnd type="stealth" w="lg" len="lg"/>
          </a:ln>
        </p:spPr>
        <p:txBody>
          <a:bodyPr wrap="none" anchor="ctr"/>
          <a:lstStyle/>
          <a:p>
            <a:endParaRPr lang="nl-BE" sz="2400"/>
          </a:p>
        </p:txBody>
      </p:sp>
      <p:sp>
        <p:nvSpPr>
          <p:cNvPr id="113" name="Rectangle 69"/>
          <p:cNvSpPr>
            <a:spLocks noChangeArrowheads="1"/>
          </p:cNvSpPr>
          <p:nvPr/>
        </p:nvSpPr>
        <p:spPr bwMode="auto">
          <a:xfrm>
            <a:off x="3930431" y="1252364"/>
            <a:ext cx="725980" cy="338554"/>
          </a:xfrm>
          <a:prstGeom prst="rect">
            <a:avLst/>
          </a:prstGeom>
          <a:noFill/>
          <a:ln w="9525">
            <a:noFill/>
            <a:miter lim="800000"/>
            <a:headEnd/>
            <a:tailEnd/>
          </a:ln>
        </p:spPr>
        <p:txBody>
          <a:bodyPr wrap="none">
            <a:spAutoFit/>
          </a:bodyPr>
          <a:lstStyle/>
          <a:p>
            <a:pPr algn="ctr"/>
            <a:r>
              <a:rPr lang="en-US" sz="1600" dirty="0">
                <a:solidFill>
                  <a:srgbClr val="6CCEFF"/>
                </a:solidFill>
                <a:latin typeface="Verdana" pitchFamily="84" charset="0"/>
              </a:rPr>
              <a:t>W </a:t>
            </a:r>
            <a:r>
              <a:rPr lang="en-US" dirty="0">
                <a:solidFill>
                  <a:srgbClr val="6CCEFF"/>
                </a:solidFill>
                <a:latin typeface="Verdana" pitchFamily="84" charset="0"/>
              </a:rPr>
              <a:t>10”</a:t>
            </a:r>
          </a:p>
        </p:txBody>
      </p:sp>
      <p:sp>
        <p:nvSpPr>
          <p:cNvPr id="114" name="Rectangle 34"/>
          <p:cNvSpPr>
            <a:spLocks noChangeArrowheads="1"/>
          </p:cNvSpPr>
          <p:nvPr/>
        </p:nvSpPr>
        <p:spPr bwMode="auto">
          <a:xfrm>
            <a:off x="551955" y="676300"/>
            <a:ext cx="2880320" cy="288032"/>
          </a:xfrm>
          <a:prstGeom prst="rect">
            <a:avLst/>
          </a:prstGeom>
          <a:noFill/>
          <a:ln w="9525">
            <a:noFill/>
            <a:miter lim="800000"/>
            <a:headEnd/>
            <a:tailEnd/>
          </a:ln>
        </p:spPr>
        <p:txBody>
          <a:bodyPr/>
          <a:lstStyle/>
          <a:p>
            <a:pPr eaLnBrk="1" hangingPunct="1">
              <a:spcBef>
                <a:spcPct val="20000"/>
              </a:spcBef>
            </a:pPr>
            <a:r>
              <a:rPr lang="en-US" sz="1400" dirty="0">
                <a:solidFill>
                  <a:schemeClr val="bg1"/>
                </a:solidFill>
                <a:latin typeface="Verdana" pitchFamily="84" charset="0"/>
              </a:rPr>
              <a:t>Assistant Referees</a:t>
            </a:r>
          </a:p>
        </p:txBody>
      </p:sp>
      <p:sp>
        <p:nvSpPr>
          <p:cNvPr id="137" name="Oval 53"/>
          <p:cNvSpPr>
            <a:spLocks noChangeArrowheads="1"/>
          </p:cNvSpPr>
          <p:nvPr/>
        </p:nvSpPr>
        <p:spPr bwMode="auto">
          <a:xfrm>
            <a:off x="2009428" y="1756420"/>
            <a:ext cx="114300" cy="106362"/>
          </a:xfrm>
          <a:prstGeom prst="ellipse">
            <a:avLst/>
          </a:prstGeom>
          <a:solidFill>
            <a:srgbClr val="0000FF"/>
          </a:solidFill>
          <a:ln w="9525">
            <a:noFill/>
            <a:round/>
            <a:headEnd/>
            <a:tailEnd/>
          </a:ln>
        </p:spPr>
        <p:txBody>
          <a:bodyPr wrap="none" anchor="ctr"/>
          <a:lstStyle/>
          <a:p>
            <a:endParaRPr lang="nl-BE" sz="2400"/>
          </a:p>
        </p:txBody>
      </p:sp>
      <p:sp>
        <p:nvSpPr>
          <p:cNvPr id="138" name="Oval 53"/>
          <p:cNvSpPr>
            <a:spLocks noChangeArrowheads="1"/>
          </p:cNvSpPr>
          <p:nvPr/>
        </p:nvSpPr>
        <p:spPr bwMode="auto">
          <a:xfrm>
            <a:off x="2009428" y="1396380"/>
            <a:ext cx="114300" cy="106362"/>
          </a:xfrm>
          <a:prstGeom prst="ellipse">
            <a:avLst/>
          </a:prstGeom>
          <a:solidFill>
            <a:srgbClr val="0000FF"/>
          </a:solidFill>
          <a:ln w="9525">
            <a:noFill/>
            <a:round/>
            <a:headEnd/>
            <a:tailEnd/>
          </a:ln>
        </p:spPr>
        <p:txBody>
          <a:bodyPr wrap="none" anchor="ctr"/>
          <a:lstStyle/>
          <a:p>
            <a:endParaRPr lang="nl-BE" sz="2400"/>
          </a:p>
        </p:txBody>
      </p:sp>
      <p:sp>
        <p:nvSpPr>
          <p:cNvPr id="139" name="Oval 53"/>
          <p:cNvSpPr>
            <a:spLocks noChangeArrowheads="1"/>
          </p:cNvSpPr>
          <p:nvPr/>
        </p:nvSpPr>
        <p:spPr bwMode="auto">
          <a:xfrm>
            <a:off x="1776091" y="1036340"/>
            <a:ext cx="114300" cy="106362"/>
          </a:xfrm>
          <a:prstGeom prst="ellipse">
            <a:avLst/>
          </a:prstGeom>
          <a:solidFill>
            <a:srgbClr val="FFFF00"/>
          </a:solidFill>
          <a:ln w="9525">
            <a:noFill/>
            <a:round/>
            <a:headEnd/>
            <a:tailEnd/>
          </a:ln>
        </p:spPr>
        <p:txBody>
          <a:bodyPr wrap="none" anchor="ctr"/>
          <a:lstStyle/>
          <a:p>
            <a:endParaRPr lang="nl-BE" sz="2400">
              <a:solidFill>
                <a:srgbClr val="0000FF"/>
              </a:solidFill>
            </a:endParaRPr>
          </a:p>
        </p:txBody>
      </p:sp>
      <p:sp>
        <p:nvSpPr>
          <p:cNvPr id="140" name="Rectangle 74"/>
          <p:cNvSpPr>
            <a:spLocks noChangeArrowheads="1"/>
          </p:cNvSpPr>
          <p:nvPr/>
        </p:nvSpPr>
        <p:spPr bwMode="auto">
          <a:xfrm>
            <a:off x="695971" y="3196580"/>
            <a:ext cx="1008112" cy="338554"/>
          </a:xfrm>
          <a:prstGeom prst="rect">
            <a:avLst/>
          </a:prstGeom>
          <a:noFill/>
          <a:ln w="9525">
            <a:noFill/>
            <a:miter lim="800000"/>
            <a:headEnd/>
            <a:tailEnd/>
          </a:ln>
        </p:spPr>
        <p:txBody>
          <a:bodyPr wrap="square">
            <a:spAutoFit/>
          </a:bodyPr>
          <a:lstStyle/>
          <a:p>
            <a:r>
              <a:rPr lang="en-US" sz="1600" dirty="0">
                <a:solidFill>
                  <a:srgbClr val="000000"/>
                </a:solidFill>
                <a:latin typeface="Verdana" pitchFamily="84" charset="0"/>
              </a:rPr>
              <a:t>20 m</a:t>
            </a:r>
          </a:p>
        </p:txBody>
      </p:sp>
      <p:cxnSp>
        <p:nvCxnSpPr>
          <p:cNvPr id="141" name="Rechte verbindingslijn 140"/>
          <p:cNvCxnSpPr/>
          <p:nvPr/>
        </p:nvCxnSpPr>
        <p:spPr bwMode="auto">
          <a:xfrm>
            <a:off x="623963" y="3268588"/>
            <a:ext cx="1296144" cy="0"/>
          </a:xfrm>
          <a:prstGeom prst="line">
            <a:avLst/>
          </a:prstGeom>
          <a:solidFill>
            <a:schemeClr val="accent1"/>
          </a:solidFill>
          <a:ln w="9525" cap="flat" cmpd="sng" algn="ctr">
            <a:solidFill>
              <a:schemeClr val="tx1"/>
            </a:solidFill>
            <a:prstDash val="solid"/>
            <a:round/>
            <a:headEnd type="oval" w="med" len="med"/>
            <a:tailEnd type="oval" w="med" len="med"/>
          </a:ln>
          <a:effectLst/>
        </p:spPr>
      </p:cxnSp>
      <p:cxnSp>
        <p:nvCxnSpPr>
          <p:cNvPr id="142" name="Rechte verbindingslijn 141"/>
          <p:cNvCxnSpPr/>
          <p:nvPr/>
        </p:nvCxnSpPr>
        <p:spPr bwMode="auto">
          <a:xfrm>
            <a:off x="1848099" y="2980556"/>
            <a:ext cx="275629" cy="16396"/>
          </a:xfrm>
          <a:prstGeom prst="line">
            <a:avLst/>
          </a:prstGeom>
          <a:solidFill>
            <a:schemeClr val="accent1"/>
          </a:solidFill>
          <a:ln w="9525" cap="flat" cmpd="sng" algn="ctr">
            <a:solidFill>
              <a:schemeClr val="tx1"/>
            </a:solidFill>
            <a:prstDash val="solid"/>
            <a:round/>
            <a:headEnd type="oval" w="med" len="med"/>
            <a:tailEnd type="oval" w="med" len="med"/>
          </a:ln>
          <a:effectLst/>
        </p:spPr>
      </p:cxnSp>
      <p:sp>
        <p:nvSpPr>
          <p:cNvPr id="143" name="Rectangle 74"/>
          <p:cNvSpPr>
            <a:spLocks noChangeArrowheads="1"/>
          </p:cNvSpPr>
          <p:nvPr/>
        </p:nvSpPr>
        <p:spPr bwMode="auto">
          <a:xfrm>
            <a:off x="1763688" y="2924944"/>
            <a:ext cx="851941" cy="338554"/>
          </a:xfrm>
          <a:prstGeom prst="rect">
            <a:avLst/>
          </a:prstGeom>
          <a:noFill/>
          <a:ln w="9525">
            <a:noFill/>
            <a:miter lim="800000"/>
            <a:headEnd/>
            <a:tailEnd/>
          </a:ln>
        </p:spPr>
        <p:txBody>
          <a:bodyPr wrap="square">
            <a:spAutoFit/>
          </a:bodyPr>
          <a:lstStyle/>
          <a:p>
            <a:r>
              <a:rPr lang="en-US" sz="1600" dirty="0">
                <a:solidFill>
                  <a:srgbClr val="000000"/>
                </a:solidFill>
                <a:latin typeface="Verdana" pitchFamily="84" charset="0"/>
              </a:rPr>
              <a:t>2,5 m</a:t>
            </a:r>
          </a:p>
        </p:txBody>
      </p:sp>
      <p:sp>
        <p:nvSpPr>
          <p:cNvPr id="144" name="Rectangle 28"/>
          <p:cNvSpPr>
            <a:spLocks noChangeArrowheads="1"/>
          </p:cNvSpPr>
          <p:nvPr/>
        </p:nvSpPr>
        <p:spPr bwMode="auto">
          <a:xfrm>
            <a:off x="1848099" y="1036340"/>
            <a:ext cx="792088" cy="360040"/>
          </a:xfrm>
          <a:prstGeom prst="rect">
            <a:avLst/>
          </a:prstGeom>
          <a:noFill/>
          <a:ln w="9525">
            <a:noFill/>
            <a:miter lim="800000"/>
            <a:headEnd/>
            <a:tailEnd/>
          </a:ln>
        </p:spPr>
        <p:txBody>
          <a:bodyPr/>
          <a:lstStyle/>
          <a:p>
            <a:pPr eaLnBrk="1" hangingPunct="1">
              <a:spcBef>
                <a:spcPct val="20000"/>
              </a:spcBef>
            </a:pPr>
            <a:r>
              <a:rPr lang="en-US" sz="1400" dirty="0">
                <a:solidFill>
                  <a:schemeClr val="bg1"/>
                </a:solidFill>
                <a:latin typeface="Verdana" pitchFamily="84" charset="0"/>
              </a:rPr>
              <a:t>Start</a:t>
            </a:r>
          </a:p>
        </p:txBody>
      </p:sp>
      <p:sp>
        <p:nvSpPr>
          <p:cNvPr id="145" name="Rectangle 32"/>
          <p:cNvSpPr>
            <a:spLocks noChangeArrowheads="1"/>
          </p:cNvSpPr>
          <p:nvPr/>
        </p:nvSpPr>
        <p:spPr bwMode="auto">
          <a:xfrm>
            <a:off x="839987" y="1108348"/>
            <a:ext cx="900113" cy="338554"/>
          </a:xfrm>
          <a:prstGeom prst="rect">
            <a:avLst/>
          </a:prstGeom>
          <a:noFill/>
          <a:ln w="9525">
            <a:noFill/>
            <a:miter lim="800000"/>
            <a:headEnd/>
            <a:tailEnd/>
          </a:ln>
        </p:spPr>
        <p:txBody>
          <a:bodyPr>
            <a:spAutoFit/>
          </a:bodyPr>
          <a:lstStyle/>
          <a:p>
            <a:pPr algn="ctr"/>
            <a:r>
              <a:rPr lang="en-US" sz="1600" dirty="0">
                <a:solidFill>
                  <a:srgbClr val="FF7B47"/>
                </a:solidFill>
                <a:latin typeface="Verdana" pitchFamily="84" charset="0"/>
              </a:rPr>
              <a:t>HI</a:t>
            </a:r>
            <a:endParaRPr lang="en-US" dirty="0">
              <a:solidFill>
                <a:srgbClr val="FF7B47"/>
              </a:solidFill>
              <a:latin typeface="Verdana" pitchFamily="84" charset="0"/>
            </a:endParaRPr>
          </a:p>
        </p:txBody>
      </p:sp>
      <p:grpSp>
        <p:nvGrpSpPr>
          <p:cNvPr id="146" name="Group 53"/>
          <p:cNvGrpSpPr>
            <a:grpSpLocks/>
          </p:cNvGrpSpPr>
          <p:nvPr/>
        </p:nvGrpSpPr>
        <p:grpSpPr bwMode="auto">
          <a:xfrm>
            <a:off x="551954" y="1468388"/>
            <a:ext cx="1295898" cy="215818"/>
            <a:chOff x="2197" y="878"/>
            <a:chExt cx="1060" cy="89"/>
          </a:xfrm>
        </p:grpSpPr>
        <p:sp>
          <p:nvSpPr>
            <p:cNvPr id="147" name="Line 28"/>
            <p:cNvSpPr>
              <a:spLocks noChangeShapeType="1"/>
            </p:cNvSpPr>
            <p:nvPr/>
          </p:nvSpPr>
          <p:spPr bwMode="auto">
            <a:xfrm>
              <a:off x="2374" y="967"/>
              <a:ext cx="842" cy="0"/>
            </a:xfrm>
            <a:prstGeom prst="line">
              <a:avLst/>
            </a:prstGeom>
            <a:noFill/>
            <a:ln w="28575">
              <a:solidFill>
                <a:srgbClr val="FF7B47"/>
              </a:solidFill>
              <a:round/>
              <a:headEnd/>
              <a:tailEnd type="stealth" w="lg" len="lg"/>
            </a:ln>
          </p:spPr>
          <p:txBody>
            <a:bodyPr wrap="none" anchor="ctr"/>
            <a:lstStyle/>
            <a:p>
              <a:endParaRPr lang="nl-BE"/>
            </a:p>
          </p:txBody>
        </p:sp>
        <p:sp>
          <p:nvSpPr>
            <p:cNvPr id="148" name="Line 29"/>
            <p:cNvSpPr>
              <a:spLocks noChangeShapeType="1"/>
            </p:cNvSpPr>
            <p:nvPr/>
          </p:nvSpPr>
          <p:spPr bwMode="auto">
            <a:xfrm flipH="1" flipV="1">
              <a:off x="2374" y="878"/>
              <a:ext cx="883" cy="7"/>
            </a:xfrm>
            <a:prstGeom prst="line">
              <a:avLst/>
            </a:prstGeom>
            <a:noFill/>
            <a:ln w="28575">
              <a:solidFill>
                <a:srgbClr val="FF7B47"/>
              </a:solidFill>
              <a:round/>
              <a:headEnd/>
              <a:tailEnd type="stealth" w="lg" len="lg"/>
            </a:ln>
          </p:spPr>
          <p:txBody>
            <a:bodyPr wrap="none" anchor="ctr"/>
            <a:lstStyle/>
            <a:p>
              <a:endParaRPr lang="nl-BE"/>
            </a:p>
          </p:txBody>
        </p:sp>
        <p:sp>
          <p:nvSpPr>
            <p:cNvPr id="149" name="Arc 43"/>
            <p:cNvSpPr>
              <a:spLocks/>
            </p:cNvSpPr>
            <p:nvPr/>
          </p:nvSpPr>
          <p:spPr bwMode="auto">
            <a:xfrm flipH="1">
              <a:off x="2197" y="878"/>
              <a:ext cx="365" cy="89"/>
            </a:xfrm>
            <a:custGeom>
              <a:avLst/>
              <a:gdLst>
                <a:gd name="T0" fmla="*/ 0 w 26326"/>
                <a:gd name="T1" fmla="*/ 0 h 43183"/>
                <a:gd name="T2" fmla="*/ 0 w 26326"/>
                <a:gd name="T3" fmla="*/ 0 h 43183"/>
                <a:gd name="T4" fmla="*/ 0 w 26326"/>
                <a:gd name="T5" fmla="*/ 0 h 43183"/>
                <a:gd name="T6" fmla="*/ 0 60000 65536"/>
                <a:gd name="T7" fmla="*/ 0 60000 65536"/>
                <a:gd name="T8" fmla="*/ 0 60000 65536"/>
                <a:gd name="T9" fmla="*/ 0 w 26326"/>
                <a:gd name="T10" fmla="*/ 0 h 43183"/>
                <a:gd name="T11" fmla="*/ 26326 w 26326"/>
                <a:gd name="T12" fmla="*/ 43183 h 43183"/>
              </a:gdLst>
              <a:ahLst/>
              <a:cxnLst>
                <a:cxn ang="T6">
                  <a:pos x="T0" y="T1"/>
                </a:cxn>
                <a:cxn ang="T7">
                  <a:pos x="T2" y="T3"/>
                </a:cxn>
                <a:cxn ang="T8">
                  <a:pos x="T4" y="T5"/>
                </a:cxn>
              </a:cxnLst>
              <a:rect l="T9" t="T10" r="T11" b="T12"/>
              <a:pathLst>
                <a:path w="26326" h="43183" fill="none" extrusionOk="0">
                  <a:moveTo>
                    <a:pt x="-1" y="523"/>
                  </a:moveTo>
                  <a:cubicBezTo>
                    <a:pt x="1551" y="175"/>
                    <a:pt x="3136" y="-1"/>
                    <a:pt x="4726" y="0"/>
                  </a:cubicBezTo>
                  <a:cubicBezTo>
                    <a:pt x="16655" y="0"/>
                    <a:pt x="26326" y="9670"/>
                    <a:pt x="26326" y="21600"/>
                  </a:cubicBezTo>
                  <a:cubicBezTo>
                    <a:pt x="26326" y="33205"/>
                    <a:pt x="17155" y="42736"/>
                    <a:pt x="5559" y="43183"/>
                  </a:cubicBezTo>
                </a:path>
                <a:path w="26326" h="43183" stroke="0" extrusionOk="0">
                  <a:moveTo>
                    <a:pt x="-1" y="523"/>
                  </a:moveTo>
                  <a:cubicBezTo>
                    <a:pt x="1551" y="175"/>
                    <a:pt x="3136" y="-1"/>
                    <a:pt x="4726" y="0"/>
                  </a:cubicBezTo>
                  <a:cubicBezTo>
                    <a:pt x="16655" y="0"/>
                    <a:pt x="26326" y="9670"/>
                    <a:pt x="26326" y="21600"/>
                  </a:cubicBezTo>
                  <a:cubicBezTo>
                    <a:pt x="26326" y="33205"/>
                    <a:pt x="17155" y="42736"/>
                    <a:pt x="5559" y="43183"/>
                  </a:cubicBezTo>
                  <a:lnTo>
                    <a:pt x="4726" y="21600"/>
                  </a:lnTo>
                  <a:close/>
                </a:path>
              </a:pathLst>
            </a:custGeom>
            <a:noFill/>
            <a:ln w="28575">
              <a:solidFill>
                <a:srgbClr val="FF7B47"/>
              </a:solidFill>
              <a:round/>
              <a:headEnd/>
              <a:tailEnd type="stealth" w="lg" len="lg"/>
            </a:ln>
          </p:spPr>
          <p:txBody>
            <a:bodyPr wrap="none" anchor="ctr"/>
            <a:lstStyle/>
            <a:p>
              <a:endParaRPr lang="nl-BE" sz="2400"/>
            </a:p>
          </p:txBody>
        </p:sp>
      </p:grpSp>
      <p:sp>
        <p:nvSpPr>
          <p:cNvPr id="150" name="Oval 53"/>
          <p:cNvSpPr>
            <a:spLocks noChangeArrowheads="1"/>
          </p:cNvSpPr>
          <p:nvPr/>
        </p:nvSpPr>
        <p:spPr bwMode="auto">
          <a:xfrm>
            <a:off x="2009428" y="1036340"/>
            <a:ext cx="114300" cy="106362"/>
          </a:xfrm>
          <a:prstGeom prst="ellipse">
            <a:avLst/>
          </a:prstGeom>
          <a:solidFill>
            <a:srgbClr val="0000FF"/>
          </a:solidFill>
          <a:ln w="9525">
            <a:noFill/>
            <a:round/>
            <a:headEnd/>
            <a:tailEnd/>
          </a:ln>
        </p:spPr>
        <p:txBody>
          <a:bodyPr wrap="none" anchor="ctr"/>
          <a:lstStyle/>
          <a:p>
            <a:endParaRPr lang="nl-BE" sz="2400"/>
          </a:p>
        </p:txBody>
      </p:sp>
      <p:sp>
        <p:nvSpPr>
          <p:cNvPr id="151" name="Oval 53"/>
          <p:cNvSpPr>
            <a:spLocks noChangeArrowheads="1"/>
          </p:cNvSpPr>
          <p:nvPr/>
        </p:nvSpPr>
        <p:spPr bwMode="auto">
          <a:xfrm>
            <a:off x="2009428" y="2154114"/>
            <a:ext cx="114300" cy="106362"/>
          </a:xfrm>
          <a:prstGeom prst="ellipse">
            <a:avLst/>
          </a:prstGeom>
          <a:solidFill>
            <a:srgbClr val="0000FF"/>
          </a:solidFill>
          <a:ln w="9525">
            <a:noFill/>
            <a:round/>
            <a:headEnd/>
            <a:tailEnd/>
          </a:ln>
        </p:spPr>
        <p:txBody>
          <a:bodyPr wrap="none" anchor="ctr"/>
          <a:lstStyle/>
          <a:p>
            <a:endParaRPr lang="nl-BE" sz="2400"/>
          </a:p>
        </p:txBody>
      </p:sp>
      <p:sp>
        <p:nvSpPr>
          <p:cNvPr id="152" name="Oval 53"/>
          <p:cNvSpPr>
            <a:spLocks noChangeArrowheads="1"/>
          </p:cNvSpPr>
          <p:nvPr/>
        </p:nvSpPr>
        <p:spPr bwMode="auto">
          <a:xfrm>
            <a:off x="2009428" y="2514154"/>
            <a:ext cx="114300" cy="106362"/>
          </a:xfrm>
          <a:prstGeom prst="ellipse">
            <a:avLst/>
          </a:prstGeom>
          <a:solidFill>
            <a:srgbClr val="0000FF"/>
          </a:solidFill>
          <a:ln w="9525">
            <a:noFill/>
            <a:round/>
            <a:headEnd/>
            <a:tailEnd/>
          </a:ln>
        </p:spPr>
        <p:txBody>
          <a:bodyPr wrap="none" anchor="ctr"/>
          <a:lstStyle/>
          <a:p>
            <a:endParaRPr lang="nl-BE" sz="2400"/>
          </a:p>
        </p:txBody>
      </p:sp>
      <p:sp>
        <p:nvSpPr>
          <p:cNvPr id="153" name="Oval 53"/>
          <p:cNvSpPr>
            <a:spLocks noChangeArrowheads="1"/>
          </p:cNvSpPr>
          <p:nvPr/>
        </p:nvSpPr>
        <p:spPr bwMode="auto">
          <a:xfrm>
            <a:off x="1776091" y="1396380"/>
            <a:ext cx="114300" cy="106362"/>
          </a:xfrm>
          <a:prstGeom prst="ellipse">
            <a:avLst/>
          </a:prstGeom>
          <a:solidFill>
            <a:srgbClr val="FFFF00"/>
          </a:solidFill>
          <a:ln w="9525">
            <a:noFill/>
            <a:round/>
            <a:headEnd/>
            <a:tailEnd/>
          </a:ln>
        </p:spPr>
        <p:txBody>
          <a:bodyPr wrap="none" anchor="ctr"/>
          <a:lstStyle/>
          <a:p>
            <a:endParaRPr lang="nl-BE" sz="2400">
              <a:solidFill>
                <a:srgbClr val="0000FF"/>
              </a:solidFill>
            </a:endParaRPr>
          </a:p>
        </p:txBody>
      </p:sp>
      <p:sp>
        <p:nvSpPr>
          <p:cNvPr id="154" name="Oval 53"/>
          <p:cNvSpPr>
            <a:spLocks noChangeArrowheads="1"/>
          </p:cNvSpPr>
          <p:nvPr/>
        </p:nvSpPr>
        <p:spPr bwMode="auto">
          <a:xfrm>
            <a:off x="1776091" y="1756420"/>
            <a:ext cx="114300" cy="106362"/>
          </a:xfrm>
          <a:prstGeom prst="ellipse">
            <a:avLst/>
          </a:prstGeom>
          <a:solidFill>
            <a:srgbClr val="FFFF00"/>
          </a:solidFill>
          <a:ln w="9525">
            <a:noFill/>
            <a:round/>
            <a:headEnd/>
            <a:tailEnd/>
          </a:ln>
        </p:spPr>
        <p:txBody>
          <a:bodyPr wrap="none" anchor="ctr"/>
          <a:lstStyle/>
          <a:p>
            <a:endParaRPr lang="nl-BE" sz="2400">
              <a:solidFill>
                <a:srgbClr val="0000FF"/>
              </a:solidFill>
            </a:endParaRPr>
          </a:p>
        </p:txBody>
      </p:sp>
      <p:sp>
        <p:nvSpPr>
          <p:cNvPr id="155" name="Oval 53"/>
          <p:cNvSpPr>
            <a:spLocks noChangeArrowheads="1"/>
          </p:cNvSpPr>
          <p:nvPr/>
        </p:nvSpPr>
        <p:spPr bwMode="auto">
          <a:xfrm>
            <a:off x="1776091" y="2154114"/>
            <a:ext cx="114300" cy="106362"/>
          </a:xfrm>
          <a:prstGeom prst="ellipse">
            <a:avLst/>
          </a:prstGeom>
          <a:solidFill>
            <a:srgbClr val="FFFF00"/>
          </a:solidFill>
          <a:ln w="9525">
            <a:noFill/>
            <a:round/>
            <a:headEnd/>
            <a:tailEnd/>
          </a:ln>
        </p:spPr>
        <p:txBody>
          <a:bodyPr wrap="none" anchor="ctr"/>
          <a:lstStyle/>
          <a:p>
            <a:endParaRPr lang="nl-BE" sz="2400">
              <a:solidFill>
                <a:srgbClr val="0000FF"/>
              </a:solidFill>
            </a:endParaRPr>
          </a:p>
        </p:txBody>
      </p:sp>
      <p:sp>
        <p:nvSpPr>
          <p:cNvPr id="156" name="Oval 53"/>
          <p:cNvSpPr>
            <a:spLocks noChangeArrowheads="1"/>
          </p:cNvSpPr>
          <p:nvPr/>
        </p:nvSpPr>
        <p:spPr bwMode="auto">
          <a:xfrm>
            <a:off x="1776091" y="2514154"/>
            <a:ext cx="114300" cy="106362"/>
          </a:xfrm>
          <a:prstGeom prst="ellipse">
            <a:avLst/>
          </a:prstGeom>
          <a:solidFill>
            <a:srgbClr val="FFFF00"/>
          </a:solidFill>
          <a:ln w="9525">
            <a:noFill/>
            <a:round/>
            <a:headEnd/>
            <a:tailEnd/>
          </a:ln>
        </p:spPr>
        <p:txBody>
          <a:bodyPr wrap="none" anchor="ctr"/>
          <a:lstStyle/>
          <a:p>
            <a:endParaRPr lang="nl-BE" sz="2400">
              <a:solidFill>
                <a:srgbClr val="0000FF"/>
              </a:solidFill>
            </a:endParaRPr>
          </a:p>
        </p:txBody>
      </p:sp>
      <p:sp>
        <p:nvSpPr>
          <p:cNvPr id="157" name="Arc 84"/>
          <p:cNvSpPr>
            <a:spLocks/>
          </p:cNvSpPr>
          <p:nvPr/>
        </p:nvSpPr>
        <p:spPr bwMode="auto">
          <a:xfrm flipV="1">
            <a:off x="1835696" y="1468388"/>
            <a:ext cx="360040" cy="232420"/>
          </a:xfrm>
          <a:custGeom>
            <a:avLst/>
            <a:gdLst>
              <a:gd name="T0" fmla="*/ 2147483647 w 30412"/>
              <a:gd name="T1" fmla="*/ 29002055 h 43200"/>
              <a:gd name="T2" fmla="*/ 0 w 30412"/>
              <a:gd name="T3" fmla="*/ 991220530 h 43200"/>
              <a:gd name="T4" fmla="*/ 2147483647 w 30412"/>
              <a:gd name="T5" fmla="*/ 518159587 h 43200"/>
              <a:gd name="T6" fmla="*/ 0 60000 65536"/>
              <a:gd name="T7" fmla="*/ 0 60000 65536"/>
              <a:gd name="T8" fmla="*/ 0 60000 65536"/>
              <a:gd name="T9" fmla="*/ 0 w 30412"/>
              <a:gd name="T10" fmla="*/ 0 h 43200"/>
              <a:gd name="T11" fmla="*/ 30412 w 30412"/>
              <a:gd name="T12" fmla="*/ 43200 h 43200"/>
            </a:gdLst>
            <a:ahLst/>
            <a:cxnLst>
              <a:cxn ang="T6">
                <a:pos x="T0" y="T1"/>
              </a:cxn>
              <a:cxn ang="T7">
                <a:pos x="T2" y="T3"/>
              </a:cxn>
              <a:cxn ang="T8">
                <a:pos x="T4" y="T5"/>
              </a:cxn>
            </a:cxnLst>
            <a:rect l="T9" t="T10" r="T11" b="T12"/>
            <a:pathLst>
              <a:path w="30412" h="43200" fill="none" extrusionOk="0">
                <a:moveTo>
                  <a:pt x="1688" y="1208"/>
                </a:moveTo>
                <a:cubicBezTo>
                  <a:pt x="3978" y="408"/>
                  <a:pt x="6386" y="-1"/>
                  <a:pt x="8812" y="0"/>
                </a:cubicBezTo>
                <a:cubicBezTo>
                  <a:pt x="20741" y="0"/>
                  <a:pt x="30412" y="9670"/>
                  <a:pt x="30412" y="21600"/>
                </a:cubicBezTo>
                <a:cubicBezTo>
                  <a:pt x="30412" y="33529"/>
                  <a:pt x="20741" y="43200"/>
                  <a:pt x="8812" y="43200"/>
                </a:cubicBezTo>
                <a:cubicBezTo>
                  <a:pt x="5775" y="43200"/>
                  <a:pt x="2772" y="42559"/>
                  <a:pt x="-1" y="41320"/>
                </a:cubicBezTo>
              </a:path>
              <a:path w="30412" h="43200" stroke="0" extrusionOk="0">
                <a:moveTo>
                  <a:pt x="1688" y="1208"/>
                </a:moveTo>
                <a:cubicBezTo>
                  <a:pt x="3978" y="408"/>
                  <a:pt x="6386" y="-1"/>
                  <a:pt x="8812" y="0"/>
                </a:cubicBezTo>
                <a:cubicBezTo>
                  <a:pt x="20741" y="0"/>
                  <a:pt x="30412" y="9670"/>
                  <a:pt x="30412" y="21600"/>
                </a:cubicBezTo>
                <a:cubicBezTo>
                  <a:pt x="30412" y="33529"/>
                  <a:pt x="20741" y="43200"/>
                  <a:pt x="8812" y="43200"/>
                </a:cubicBezTo>
                <a:cubicBezTo>
                  <a:pt x="5775" y="43200"/>
                  <a:pt x="2772" y="42559"/>
                  <a:pt x="-1" y="41320"/>
                </a:cubicBezTo>
                <a:lnTo>
                  <a:pt x="8812" y="21600"/>
                </a:lnTo>
                <a:close/>
              </a:path>
            </a:pathLst>
          </a:custGeom>
          <a:noFill/>
          <a:ln w="28575">
            <a:solidFill>
              <a:srgbClr val="6CCEFF"/>
            </a:solidFill>
            <a:round/>
            <a:headEnd/>
            <a:tailEnd type="stealth" w="lg" len="lg"/>
          </a:ln>
        </p:spPr>
        <p:txBody>
          <a:bodyPr wrap="none" anchor="ctr"/>
          <a:lstStyle/>
          <a:p>
            <a:endParaRPr lang="nl-BE" sz="2400"/>
          </a:p>
        </p:txBody>
      </p:sp>
      <p:sp>
        <p:nvSpPr>
          <p:cNvPr id="158" name="Rectangle 69"/>
          <p:cNvSpPr>
            <a:spLocks noChangeArrowheads="1"/>
          </p:cNvSpPr>
          <p:nvPr/>
        </p:nvSpPr>
        <p:spPr bwMode="auto">
          <a:xfrm>
            <a:off x="2208139" y="1396380"/>
            <a:ext cx="628147" cy="338554"/>
          </a:xfrm>
          <a:prstGeom prst="rect">
            <a:avLst/>
          </a:prstGeom>
          <a:noFill/>
          <a:ln w="9525">
            <a:noFill/>
            <a:miter lim="800000"/>
            <a:headEnd/>
            <a:tailEnd/>
          </a:ln>
        </p:spPr>
        <p:txBody>
          <a:bodyPr wrap="none">
            <a:spAutoFit/>
          </a:bodyPr>
          <a:lstStyle/>
          <a:p>
            <a:pPr algn="ctr"/>
            <a:r>
              <a:rPr lang="en-US" sz="1600" dirty="0">
                <a:solidFill>
                  <a:srgbClr val="6CCEFF"/>
                </a:solidFill>
                <a:latin typeface="Verdana" pitchFamily="84" charset="0"/>
              </a:rPr>
              <a:t>W </a:t>
            </a:r>
            <a:r>
              <a:rPr lang="en-US" dirty="0">
                <a:solidFill>
                  <a:srgbClr val="6CCEFF"/>
                </a:solidFill>
                <a:latin typeface="Verdana" pitchFamily="84" charset="0"/>
              </a:rPr>
              <a:t>5”</a:t>
            </a:r>
          </a:p>
        </p:txBody>
      </p:sp>
      <p:sp>
        <p:nvSpPr>
          <p:cNvPr id="159" name="Oval 53"/>
          <p:cNvSpPr>
            <a:spLocks noChangeArrowheads="1"/>
          </p:cNvSpPr>
          <p:nvPr/>
        </p:nvSpPr>
        <p:spPr bwMode="auto">
          <a:xfrm>
            <a:off x="984003" y="1036340"/>
            <a:ext cx="114300" cy="106362"/>
          </a:xfrm>
          <a:prstGeom prst="ellipse">
            <a:avLst/>
          </a:prstGeom>
          <a:solidFill>
            <a:srgbClr val="FF0000"/>
          </a:solidFill>
          <a:ln w="9525">
            <a:noFill/>
            <a:round/>
            <a:headEnd/>
            <a:tailEnd/>
          </a:ln>
        </p:spPr>
        <p:txBody>
          <a:bodyPr wrap="none" anchor="ctr"/>
          <a:lstStyle/>
          <a:p>
            <a:endParaRPr lang="nl-BE" sz="2400"/>
          </a:p>
        </p:txBody>
      </p:sp>
      <p:sp>
        <p:nvSpPr>
          <p:cNvPr id="160" name="Oval 53"/>
          <p:cNvSpPr>
            <a:spLocks noChangeArrowheads="1"/>
          </p:cNvSpPr>
          <p:nvPr/>
        </p:nvSpPr>
        <p:spPr bwMode="auto">
          <a:xfrm>
            <a:off x="984003" y="1362026"/>
            <a:ext cx="114300" cy="106362"/>
          </a:xfrm>
          <a:prstGeom prst="ellipse">
            <a:avLst/>
          </a:prstGeom>
          <a:solidFill>
            <a:srgbClr val="FF0000"/>
          </a:solidFill>
          <a:ln w="9525">
            <a:noFill/>
            <a:round/>
            <a:headEnd/>
            <a:tailEnd/>
          </a:ln>
        </p:spPr>
        <p:txBody>
          <a:bodyPr wrap="none" anchor="ctr"/>
          <a:lstStyle/>
          <a:p>
            <a:endParaRPr lang="nl-BE" sz="2400"/>
          </a:p>
        </p:txBody>
      </p:sp>
      <p:sp>
        <p:nvSpPr>
          <p:cNvPr id="161" name="Oval 53"/>
          <p:cNvSpPr>
            <a:spLocks noChangeArrowheads="1"/>
          </p:cNvSpPr>
          <p:nvPr/>
        </p:nvSpPr>
        <p:spPr bwMode="auto">
          <a:xfrm>
            <a:off x="984003" y="1756420"/>
            <a:ext cx="114300" cy="106362"/>
          </a:xfrm>
          <a:prstGeom prst="ellipse">
            <a:avLst/>
          </a:prstGeom>
          <a:solidFill>
            <a:srgbClr val="FF0000"/>
          </a:solidFill>
          <a:ln w="9525">
            <a:noFill/>
            <a:round/>
            <a:headEnd/>
            <a:tailEnd/>
          </a:ln>
        </p:spPr>
        <p:txBody>
          <a:bodyPr wrap="none" anchor="ctr"/>
          <a:lstStyle/>
          <a:p>
            <a:endParaRPr lang="nl-BE" sz="2400"/>
          </a:p>
        </p:txBody>
      </p:sp>
      <p:sp>
        <p:nvSpPr>
          <p:cNvPr id="162" name="Oval 53"/>
          <p:cNvSpPr>
            <a:spLocks noChangeArrowheads="1"/>
          </p:cNvSpPr>
          <p:nvPr/>
        </p:nvSpPr>
        <p:spPr bwMode="auto">
          <a:xfrm>
            <a:off x="984003" y="2116460"/>
            <a:ext cx="114300" cy="106362"/>
          </a:xfrm>
          <a:prstGeom prst="ellipse">
            <a:avLst/>
          </a:prstGeom>
          <a:solidFill>
            <a:srgbClr val="FF0000"/>
          </a:solidFill>
          <a:ln w="9525">
            <a:noFill/>
            <a:round/>
            <a:headEnd/>
            <a:tailEnd/>
          </a:ln>
        </p:spPr>
        <p:txBody>
          <a:bodyPr wrap="none" anchor="ctr"/>
          <a:lstStyle/>
          <a:p>
            <a:endParaRPr lang="nl-BE" sz="2400"/>
          </a:p>
        </p:txBody>
      </p:sp>
      <p:sp>
        <p:nvSpPr>
          <p:cNvPr id="163" name="Oval 53"/>
          <p:cNvSpPr>
            <a:spLocks noChangeArrowheads="1"/>
          </p:cNvSpPr>
          <p:nvPr/>
        </p:nvSpPr>
        <p:spPr bwMode="auto">
          <a:xfrm>
            <a:off x="984003" y="2514154"/>
            <a:ext cx="114300" cy="106362"/>
          </a:xfrm>
          <a:prstGeom prst="ellipse">
            <a:avLst/>
          </a:prstGeom>
          <a:solidFill>
            <a:srgbClr val="FF0000"/>
          </a:solidFill>
          <a:ln w="9525">
            <a:noFill/>
            <a:round/>
            <a:headEnd/>
            <a:tailEnd/>
          </a:ln>
        </p:spPr>
        <p:txBody>
          <a:bodyPr wrap="none" anchor="ctr"/>
          <a:lstStyle/>
          <a:p>
            <a:endParaRPr lang="nl-BE" sz="2400"/>
          </a:p>
        </p:txBody>
      </p:sp>
      <p:sp>
        <p:nvSpPr>
          <p:cNvPr id="164" name="Rectangle 74"/>
          <p:cNvSpPr>
            <a:spLocks noChangeArrowheads="1"/>
          </p:cNvSpPr>
          <p:nvPr/>
        </p:nvSpPr>
        <p:spPr bwMode="auto">
          <a:xfrm>
            <a:off x="1056011" y="2692524"/>
            <a:ext cx="1152128" cy="338554"/>
          </a:xfrm>
          <a:prstGeom prst="rect">
            <a:avLst/>
          </a:prstGeom>
          <a:noFill/>
          <a:ln w="9525">
            <a:noFill/>
            <a:miter lim="800000"/>
            <a:headEnd/>
            <a:tailEnd/>
          </a:ln>
        </p:spPr>
        <p:txBody>
          <a:bodyPr wrap="square">
            <a:spAutoFit/>
          </a:bodyPr>
          <a:lstStyle/>
          <a:p>
            <a:r>
              <a:rPr lang="en-US" sz="1600" dirty="0">
                <a:solidFill>
                  <a:srgbClr val="000000"/>
                </a:solidFill>
                <a:latin typeface="Verdana" pitchFamily="84" charset="0"/>
              </a:rPr>
              <a:t>12,5 m</a:t>
            </a:r>
          </a:p>
        </p:txBody>
      </p:sp>
      <p:cxnSp>
        <p:nvCxnSpPr>
          <p:cNvPr id="165" name="Rechte verbindingslijn 164"/>
          <p:cNvCxnSpPr/>
          <p:nvPr/>
        </p:nvCxnSpPr>
        <p:spPr bwMode="auto">
          <a:xfrm>
            <a:off x="1056011" y="2764532"/>
            <a:ext cx="792088" cy="0"/>
          </a:xfrm>
          <a:prstGeom prst="line">
            <a:avLst/>
          </a:prstGeom>
          <a:solidFill>
            <a:schemeClr val="accent1"/>
          </a:solidFill>
          <a:ln w="9525" cap="flat" cmpd="sng" algn="ctr">
            <a:solidFill>
              <a:schemeClr val="tx1"/>
            </a:solidFill>
            <a:prstDash val="solid"/>
            <a:round/>
            <a:headEnd type="oval" w="med" len="med"/>
            <a:tailEnd type="oval" w="med" len="med"/>
          </a:ln>
          <a:effectLst/>
        </p:spPr>
      </p:cxnSp>
      <p:sp>
        <p:nvSpPr>
          <p:cNvPr id="166" name="Arc 43"/>
          <p:cNvSpPr>
            <a:spLocks/>
          </p:cNvSpPr>
          <p:nvPr/>
        </p:nvSpPr>
        <p:spPr bwMode="auto">
          <a:xfrm flipH="1">
            <a:off x="1041828" y="2044452"/>
            <a:ext cx="302214" cy="144016"/>
          </a:xfrm>
          <a:custGeom>
            <a:avLst/>
            <a:gdLst>
              <a:gd name="T0" fmla="*/ 0 w 26326"/>
              <a:gd name="T1" fmla="*/ 0 h 43183"/>
              <a:gd name="T2" fmla="*/ 0 w 26326"/>
              <a:gd name="T3" fmla="*/ 0 h 43183"/>
              <a:gd name="T4" fmla="*/ 0 w 26326"/>
              <a:gd name="T5" fmla="*/ 0 h 43183"/>
              <a:gd name="T6" fmla="*/ 0 60000 65536"/>
              <a:gd name="T7" fmla="*/ 0 60000 65536"/>
              <a:gd name="T8" fmla="*/ 0 60000 65536"/>
              <a:gd name="T9" fmla="*/ 0 w 26326"/>
              <a:gd name="T10" fmla="*/ 0 h 43183"/>
              <a:gd name="T11" fmla="*/ 26326 w 26326"/>
              <a:gd name="T12" fmla="*/ 43183 h 43183"/>
            </a:gdLst>
            <a:ahLst/>
            <a:cxnLst>
              <a:cxn ang="T6">
                <a:pos x="T0" y="T1"/>
              </a:cxn>
              <a:cxn ang="T7">
                <a:pos x="T2" y="T3"/>
              </a:cxn>
              <a:cxn ang="T8">
                <a:pos x="T4" y="T5"/>
              </a:cxn>
            </a:cxnLst>
            <a:rect l="T9" t="T10" r="T11" b="T12"/>
            <a:pathLst>
              <a:path w="26326" h="43183" fill="none" extrusionOk="0">
                <a:moveTo>
                  <a:pt x="-1" y="523"/>
                </a:moveTo>
                <a:cubicBezTo>
                  <a:pt x="1551" y="175"/>
                  <a:pt x="3136" y="-1"/>
                  <a:pt x="4726" y="0"/>
                </a:cubicBezTo>
                <a:cubicBezTo>
                  <a:pt x="16655" y="0"/>
                  <a:pt x="26326" y="9670"/>
                  <a:pt x="26326" y="21600"/>
                </a:cubicBezTo>
                <a:cubicBezTo>
                  <a:pt x="26326" y="33205"/>
                  <a:pt x="17155" y="42736"/>
                  <a:pt x="5559" y="43183"/>
                </a:cubicBezTo>
              </a:path>
              <a:path w="26326" h="43183" stroke="0" extrusionOk="0">
                <a:moveTo>
                  <a:pt x="-1" y="523"/>
                </a:moveTo>
                <a:cubicBezTo>
                  <a:pt x="1551" y="175"/>
                  <a:pt x="3136" y="-1"/>
                  <a:pt x="4726" y="0"/>
                </a:cubicBezTo>
                <a:cubicBezTo>
                  <a:pt x="16655" y="0"/>
                  <a:pt x="26326" y="9670"/>
                  <a:pt x="26326" y="21600"/>
                </a:cubicBezTo>
                <a:cubicBezTo>
                  <a:pt x="26326" y="33205"/>
                  <a:pt x="17155" y="42736"/>
                  <a:pt x="5559" y="43183"/>
                </a:cubicBezTo>
                <a:lnTo>
                  <a:pt x="4726" y="21600"/>
                </a:lnTo>
                <a:close/>
              </a:path>
            </a:pathLst>
          </a:custGeom>
          <a:noFill/>
          <a:ln w="28575">
            <a:solidFill>
              <a:srgbClr val="FFFC61"/>
            </a:solidFill>
            <a:round/>
            <a:headEnd/>
            <a:tailEnd type="stealth" w="lg" len="lg"/>
          </a:ln>
        </p:spPr>
        <p:txBody>
          <a:bodyPr wrap="none" anchor="ctr"/>
          <a:lstStyle/>
          <a:p>
            <a:endParaRPr lang="nl-BE" sz="2400"/>
          </a:p>
        </p:txBody>
      </p:sp>
      <p:sp>
        <p:nvSpPr>
          <p:cNvPr id="167" name="Line 43"/>
          <p:cNvSpPr>
            <a:spLocks noChangeShapeType="1"/>
          </p:cNvSpPr>
          <p:nvPr/>
        </p:nvSpPr>
        <p:spPr bwMode="auto">
          <a:xfrm rot="5400000">
            <a:off x="1524063" y="1792424"/>
            <a:ext cx="0" cy="504056"/>
          </a:xfrm>
          <a:prstGeom prst="line">
            <a:avLst/>
          </a:prstGeom>
          <a:noFill/>
          <a:ln w="28575">
            <a:solidFill>
              <a:srgbClr val="FFEF78"/>
            </a:solidFill>
            <a:round/>
            <a:headEnd/>
            <a:tailEnd type="stealth" w="lg" len="lg"/>
          </a:ln>
        </p:spPr>
        <p:txBody>
          <a:bodyPr wrap="none" anchor="ctr"/>
          <a:lstStyle/>
          <a:p>
            <a:endParaRPr lang="nl-BE"/>
          </a:p>
        </p:txBody>
      </p:sp>
      <p:sp>
        <p:nvSpPr>
          <p:cNvPr id="168" name="Arc 84"/>
          <p:cNvSpPr>
            <a:spLocks/>
          </p:cNvSpPr>
          <p:nvPr/>
        </p:nvSpPr>
        <p:spPr bwMode="auto">
          <a:xfrm flipV="1">
            <a:off x="1835696" y="2044452"/>
            <a:ext cx="288032" cy="160412"/>
          </a:xfrm>
          <a:custGeom>
            <a:avLst/>
            <a:gdLst>
              <a:gd name="T0" fmla="*/ 2147483647 w 30412"/>
              <a:gd name="T1" fmla="*/ 29002055 h 43200"/>
              <a:gd name="T2" fmla="*/ 0 w 30412"/>
              <a:gd name="T3" fmla="*/ 991220530 h 43200"/>
              <a:gd name="T4" fmla="*/ 2147483647 w 30412"/>
              <a:gd name="T5" fmla="*/ 518159587 h 43200"/>
              <a:gd name="T6" fmla="*/ 0 60000 65536"/>
              <a:gd name="T7" fmla="*/ 0 60000 65536"/>
              <a:gd name="T8" fmla="*/ 0 60000 65536"/>
              <a:gd name="T9" fmla="*/ 0 w 30412"/>
              <a:gd name="T10" fmla="*/ 0 h 43200"/>
              <a:gd name="T11" fmla="*/ 30412 w 30412"/>
              <a:gd name="T12" fmla="*/ 43200 h 43200"/>
            </a:gdLst>
            <a:ahLst/>
            <a:cxnLst>
              <a:cxn ang="T6">
                <a:pos x="T0" y="T1"/>
              </a:cxn>
              <a:cxn ang="T7">
                <a:pos x="T2" y="T3"/>
              </a:cxn>
              <a:cxn ang="T8">
                <a:pos x="T4" y="T5"/>
              </a:cxn>
            </a:cxnLst>
            <a:rect l="T9" t="T10" r="T11" b="T12"/>
            <a:pathLst>
              <a:path w="30412" h="43200" fill="none" extrusionOk="0">
                <a:moveTo>
                  <a:pt x="1688" y="1208"/>
                </a:moveTo>
                <a:cubicBezTo>
                  <a:pt x="3978" y="408"/>
                  <a:pt x="6386" y="-1"/>
                  <a:pt x="8812" y="0"/>
                </a:cubicBezTo>
                <a:cubicBezTo>
                  <a:pt x="20741" y="0"/>
                  <a:pt x="30412" y="9670"/>
                  <a:pt x="30412" y="21600"/>
                </a:cubicBezTo>
                <a:cubicBezTo>
                  <a:pt x="30412" y="33529"/>
                  <a:pt x="20741" y="43200"/>
                  <a:pt x="8812" y="43200"/>
                </a:cubicBezTo>
                <a:cubicBezTo>
                  <a:pt x="5775" y="43200"/>
                  <a:pt x="2772" y="42559"/>
                  <a:pt x="-1" y="41320"/>
                </a:cubicBezTo>
              </a:path>
              <a:path w="30412" h="43200" stroke="0" extrusionOk="0">
                <a:moveTo>
                  <a:pt x="1688" y="1208"/>
                </a:moveTo>
                <a:cubicBezTo>
                  <a:pt x="3978" y="408"/>
                  <a:pt x="6386" y="-1"/>
                  <a:pt x="8812" y="0"/>
                </a:cubicBezTo>
                <a:cubicBezTo>
                  <a:pt x="20741" y="0"/>
                  <a:pt x="30412" y="9670"/>
                  <a:pt x="30412" y="21600"/>
                </a:cubicBezTo>
                <a:cubicBezTo>
                  <a:pt x="30412" y="33529"/>
                  <a:pt x="20741" y="43200"/>
                  <a:pt x="8812" y="43200"/>
                </a:cubicBezTo>
                <a:cubicBezTo>
                  <a:pt x="5775" y="43200"/>
                  <a:pt x="2772" y="42559"/>
                  <a:pt x="-1" y="41320"/>
                </a:cubicBezTo>
                <a:lnTo>
                  <a:pt x="8812" y="21600"/>
                </a:lnTo>
                <a:close/>
              </a:path>
            </a:pathLst>
          </a:custGeom>
          <a:noFill/>
          <a:ln w="28575">
            <a:solidFill>
              <a:srgbClr val="6CCEFF"/>
            </a:solidFill>
            <a:round/>
            <a:headEnd/>
            <a:tailEnd type="stealth" w="lg" len="lg"/>
          </a:ln>
        </p:spPr>
        <p:txBody>
          <a:bodyPr wrap="none" anchor="ctr"/>
          <a:lstStyle/>
          <a:p>
            <a:endParaRPr lang="nl-BE" sz="2400"/>
          </a:p>
        </p:txBody>
      </p:sp>
      <p:sp>
        <p:nvSpPr>
          <p:cNvPr id="169" name="Rectangle 69"/>
          <p:cNvSpPr>
            <a:spLocks noChangeArrowheads="1"/>
          </p:cNvSpPr>
          <p:nvPr/>
        </p:nvSpPr>
        <p:spPr bwMode="auto">
          <a:xfrm>
            <a:off x="2208139" y="1900436"/>
            <a:ext cx="628147" cy="338554"/>
          </a:xfrm>
          <a:prstGeom prst="rect">
            <a:avLst/>
          </a:prstGeom>
          <a:noFill/>
          <a:ln w="9525">
            <a:noFill/>
            <a:miter lim="800000"/>
            <a:headEnd/>
            <a:tailEnd/>
          </a:ln>
        </p:spPr>
        <p:txBody>
          <a:bodyPr wrap="none">
            <a:spAutoFit/>
          </a:bodyPr>
          <a:lstStyle/>
          <a:p>
            <a:pPr algn="ctr"/>
            <a:r>
              <a:rPr lang="en-US" sz="1600" dirty="0">
                <a:solidFill>
                  <a:srgbClr val="6CCEFF"/>
                </a:solidFill>
                <a:latin typeface="Verdana" pitchFamily="84" charset="0"/>
              </a:rPr>
              <a:t>W </a:t>
            </a:r>
            <a:r>
              <a:rPr lang="en-US" dirty="0">
                <a:solidFill>
                  <a:srgbClr val="6CCEFF"/>
                </a:solidFill>
                <a:latin typeface="Verdana" pitchFamily="84" charset="0"/>
              </a:rPr>
              <a:t>5”</a:t>
            </a:r>
          </a:p>
        </p:txBody>
      </p:sp>
    </p:spTree>
    <p:extLst>
      <p:ext uri="{BB962C8B-B14F-4D97-AF65-F5344CB8AC3E}">
        <p14:creationId xmlns:p14="http://schemas.microsoft.com/office/powerpoint/2010/main" val="37330515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00"/>
          <p:cNvSpPr>
            <a:spLocks noChangeAspect="1" noChangeArrowheads="1"/>
          </p:cNvSpPr>
          <p:nvPr/>
        </p:nvSpPr>
        <p:spPr bwMode="auto">
          <a:xfrm>
            <a:off x="152400" y="609600"/>
            <a:ext cx="6492875" cy="4038600"/>
          </a:xfrm>
          <a:prstGeom prst="rect">
            <a:avLst/>
          </a:prstGeom>
          <a:solidFill>
            <a:srgbClr val="006000"/>
          </a:solidFill>
          <a:ln w="28575" algn="ctr">
            <a:noFill/>
            <a:miter lim="800000"/>
            <a:headEnd/>
            <a:tailEnd/>
          </a:ln>
        </p:spPr>
        <p:txBody>
          <a:bodyPr lIns="74295" tIns="8890" rIns="74295" bIns="8890"/>
          <a:lstStyle/>
          <a:p>
            <a:endParaRPr lang="ja-JP" sz="2400">
              <a:solidFill>
                <a:srgbClr val="FF0000"/>
              </a:solidFill>
              <a:latin typeface="Times New Roman" pitchFamily="84" charset="0"/>
            </a:endParaRPr>
          </a:p>
        </p:txBody>
      </p:sp>
      <p:grpSp>
        <p:nvGrpSpPr>
          <p:cNvPr id="2" name="Group 130"/>
          <p:cNvGrpSpPr>
            <a:grpSpLocks noChangeAspect="1"/>
          </p:cNvGrpSpPr>
          <p:nvPr/>
        </p:nvGrpSpPr>
        <p:grpSpPr bwMode="auto">
          <a:xfrm>
            <a:off x="395288" y="922338"/>
            <a:ext cx="6024562" cy="3459162"/>
            <a:chOff x="2543" y="9426"/>
            <a:chExt cx="6236" cy="3855"/>
          </a:xfrm>
        </p:grpSpPr>
        <p:sp>
          <p:nvSpPr>
            <p:cNvPr id="22552" name="Line 131"/>
            <p:cNvSpPr>
              <a:spLocks noChangeAspect="1" noChangeShapeType="1"/>
            </p:cNvSpPr>
            <p:nvPr/>
          </p:nvSpPr>
          <p:spPr bwMode="auto">
            <a:xfrm>
              <a:off x="5660" y="9426"/>
              <a:ext cx="1" cy="3855"/>
            </a:xfrm>
            <a:prstGeom prst="line">
              <a:avLst/>
            </a:prstGeom>
            <a:noFill/>
            <a:ln w="19050">
              <a:solidFill>
                <a:srgbClr val="FFFFFF"/>
              </a:solidFill>
              <a:round/>
              <a:headEnd/>
              <a:tailEnd/>
            </a:ln>
          </p:spPr>
          <p:txBody>
            <a:bodyPr lIns="74295" tIns="8890" rIns="74295" bIns="8890"/>
            <a:lstStyle/>
            <a:p>
              <a:endParaRPr lang="nl-BE"/>
            </a:p>
          </p:txBody>
        </p:sp>
        <p:sp>
          <p:nvSpPr>
            <p:cNvPr id="22553" name="Oval 132"/>
            <p:cNvSpPr>
              <a:spLocks noChangeAspect="1" noChangeArrowheads="1"/>
            </p:cNvSpPr>
            <p:nvPr/>
          </p:nvSpPr>
          <p:spPr bwMode="auto">
            <a:xfrm>
              <a:off x="5632" y="11325"/>
              <a:ext cx="57" cy="57"/>
            </a:xfrm>
            <a:prstGeom prst="ellipse">
              <a:avLst/>
            </a:prstGeom>
            <a:solidFill>
              <a:srgbClr val="FFFFFF"/>
            </a:solid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54" name="Oval 133"/>
            <p:cNvSpPr>
              <a:spLocks noChangeAspect="1" noChangeArrowheads="1"/>
            </p:cNvSpPr>
            <p:nvPr/>
          </p:nvSpPr>
          <p:spPr bwMode="auto">
            <a:xfrm>
              <a:off x="5142" y="10835"/>
              <a:ext cx="1037" cy="1037"/>
            </a:xfrm>
            <a:prstGeom prst="ellipse">
              <a:avLst/>
            </a:pr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55" name="Rectangle 134"/>
            <p:cNvSpPr>
              <a:spLocks noChangeAspect="1" noChangeArrowheads="1"/>
            </p:cNvSpPr>
            <p:nvPr/>
          </p:nvSpPr>
          <p:spPr bwMode="auto">
            <a:xfrm>
              <a:off x="2684" y="9426"/>
              <a:ext cx="5953" cy="3855"/>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56" name="Rectangle 135"/>
            <p:cNvSpPr>
              <a:spLocks noChangeAspect="1" noChangeArrowheads="1"/>
            </p:cNvSpPr>
            <p:nvPr/>
          </p:nvSpPr>
          <p:spPr bwMode="auto">
            <a:xfrm>
              <a:off x="2543" y="11147"/>
              <a:ext cx="142" cy="414"/>
            </a:xfrm>
            <a:prstGeom prst="rect">
              <a:avLst/>
            </a:prstGeom>
            <a:solidFill>
              <a:srgbClr val="808080"/>
            </a:solid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57" name="Rectangle 136"/>
            <p:cNvSpPr>
              <a:spLocks noChangeAspect="1" noChangeArrowheads="1"/>
            </p:cNvSpPr>
            <p:nvPr/>
          </p:nvSpPr>
          <p:spPr bwMode="auto">
            <a:xfrm>
              <a:off x="8637" y="11147"/>
              <a:ext cx="142" cy="414"/>
            </a:xfrm>
            <a:prstGeom prst="rect">
              <a:avLst/>
            </a:prstGeom>
            <a:solidFill>
              <a:srgbClr val="808080"/>
            </a:solid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58" name="Rectangle 137"/>
            <p:cNvSpPr>
              <a:spLocks noChangeAspect="1" noChangeArrowheads="1"/>
            </p:cNvSpPr>
            <p:nvPr/>
          </p:nvSpPr>
          <p:spPr bwMode="auto">
            <a:xfrm>
              <a:off x="2684" y="10835"/>
              <a:ext cx="312" cy="1037"/>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59" name="Rectangle 138"/>
            <p:cNvSpPr>
              <a:spLocks noChangeAspect="1" noChangeArrowheads="1"/>
            </p:cNvSpPr>
            <p:nvPr/>
          </p:nvSpPr>
          <p:spPr bwMode="auto">
            <a:xfrm>
              <a:off x="8325" y="10835"/>
              <a:ext cx="312" cy="1037"/>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60" name="Oval 139"/>
            <p:cNvSpPr>
              <a:spLocks noChangeAspect="1" noChangeArrowheads="1"/>
            </p:cNvSpPr>
            <p:nvPr/>
          </p:nvSpPr>
          <p:spPr bwMode="auto">
            <a:xfrm>
              <a:off x="3279" y="11325"/>
              <a:ext cx="57" cy="57"/>
            </a:xfrm>
            <a:prstGeom prst="ellipse">
              <a:avLst/>
            </a:prstGeom>
            <a:solidFill>
              <a:srgbClr val="FFFFFF"/>
            </a:solid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61" name="Arc 140"/>
            <p:cNvSpPr>
              <a:spLocks noChangeAspect="1"/>
            </p:cNvSpPr>
            <p:nvPr/>
          </p:nvSpPr>
          <p:spPr bwMode="auto">
            <a:xfrm>
              <a:off x="3307" y="10937"/>
              <a:ext cx="519" cy="833"/>
            </a:xfrm>
            <a:custGeom>
              <a:avLst/>
              <a:gdLst>
                <a:gd name="T0" fmla="*/ 0 w 21600"/>
                <a:gd name="T1" fmla="*/ 0 h 34673"/>
                <a:gd name="T2" fmla="*/ 0 w 21600"/>
                <a:gd name="T3" fmla="*/ 0 h 34673"/>
                <a:gd name="T4" fmla="*/ 0 w 21600"/>
                <a:gd name="T5" fmla="*/ 0 h 34673"/>
                <a:gd name="T6" fmla="*/ 0 60000 65536"/>
                <a:gd name="T7" fmla="*/ 0 60000 65536"/>
                <a:gd name="T8" fmla="*/ 0 60000 65536"/>
                <a:gd name="T9" fmla="*/ 0 w 21600"/>
                <a:gd name="T10" fmla="*/ 0 h 34673"/>
                <a:gd name="T11" fmla="*/ 21600 w 21600"/>
                <a:gd name="T12" fmla="*/ 34673 h 34673"/>
              </a:gdLst>
              <a:ahLst/>
              <a:cxnLst>
                <a:cxn ang="T6">
                  <a:pos x="T0" y="T1"/>
                </a:cxn>
                <a:cxn ang="T7">
                  <a:pos x="T2" y="T3"/>
                </a:cxn>
                <a:cxn ang="T8">
                  <a:pos x="T4" y="T5"/>
                </a:cxn>
              </a:cxnLst>
              <a:rect l="T9" t="T10" r="T11" b="T12"/>
              <a:pathLst>
                <a:path w="21600" h="34673" fill="none" extrusionOk="0">
                  <a:moveTo>
                    <a:pt x="12858" y="-1"/>
                  </a:moveTo>
                  <a:cubicBezTo>
                    <a:pt x="18356" y="4073"/>
                    <a:pt x="21600" y="10512"/>
                    <a:pt x="21600" y="17356"/>
                  </a:cubicBezTo>
                  <a:cubicBezTo>
                    <a:pt x="21600" y="24176"/>
                    <a:pt x="18378" y="30596"/>
                    <a:pt x="12910" y="34672"/>
                  </a:cubicBezTo>
                </a:path>
                <a:path w="21600" h="34673" stroke="0" extrusionOk="0">
                  <a:moveTo>
                    <a:pt x="12858" y="-1"/>
                  </a:moveTo>
                  <a:cubicBezTo>
                    <a:pt x="18356" y="4073"/>
                    <a:pt x="21600" y="10512"/>
                    <a:pt x="21600" y="17356"/>
                  </a:cubicBezTo>
                  <a:cubicBezTo>
                    <a:pt x="21600" y="24176"/>
                    <a:pt x="18378" y="30596"/>
                    <a:pt x="12910" y="34672"/>
                  </a:cubicBezTo>
                  <a:lnTo>
                    <a:pt x="0" y="17356"/>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62" name="Rectangle 141"/>
            <p:cNvSpPr>
              <a:spLocks noChangeAspect="1" noChangeArrowheads="1"/>
            </p:cNvSpPr>
            <p:nvPr/>
          </p:nvSpPr>
          <p:spPr bwMode="auto">
            <a:xfrm>
              <a:off x="2684" y="10211"/>
              <a:ext cx="935" cy="2285"/>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63" name="Oval 142"/>
            <p:cNvSpPr>
              <a:spLocks noChangeAspect="1" noChangeArrowheads="1"/>
            </p:cNvSpPr>
            <p:nvPr/>
          </p:nvSpPr>
          <p:spPr bwMode="auto">
            <a:xfrm flipH="1">
              <a:off x="7985" y="11325"/>
              <a:ext cx="57" cy="57"/>
            </a:xfrm>
            <a:prstGeom prst="ellipse">
              <a:avLst/>
            </a:prstGeom>
            <a:solidFill>
              <a:srgbClr val="FFFFFF"/>
            </a:solid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64" name="Arc 143"/>
            <p:cNvSpPr>
              <a:spLocks noChangeAspect="1"/>
            </p:cNvSpPr>
            <p:nvPr/>
          </p:nvSpPr>
          <p:spPr bwMode="auto">
            <a:xfrm flipH="1">
              <a:off x="7495" y="10937"/>
              <a:ext cx="519" cy="833"/>
            </a:xfrm>
            <a:custGeom>
              <a:avLst/>
              <a:gdLst>
                <a:gd name="T0" fmla="*/ 0 w 21600"/>
                <a:gd name="T1" fmla="*/ 0 h 34673"/>
                <a:gd name="T2" fmla="*/ 0 w 21600"/>
                <a:gd name="T3" fmla="*/ 0 h 34673"/>
                <a:gd name="T4" fmla="*/ 0 w 21600"/>
                <a:gd name="T5" fmla="*/ 0 h 34673"/>
                <a:gd name="T6" fmla="*/ 0 60000 65536"/>
                <a:gd name="T7" fmla="*/ 0 60000 65536"/>
                <a:gd name="T8" fmla="*/ 0 60000 65536"/>
                <a:gd name="T9" fmla="*/ 0 w 21600"/>
                <a:gd name="T10" fmla="*/ 0 h 34673"/>
                <a:gd name="T11" fmla="*/ 21600 w 21600"/>
                <a:gd name="T12" fmla="*/ 34673 h 34673"/>
              </a:gdLst>
              <a:ahLst/>
              <a:cxnLst>
                <a:cxn ang="T6">
                  <a:pos x="T0" y="T1"/>
                </a:cxn>
                <a:cxn ang="T7">
                  <a:pos x="T2" y="T3"/>
                </a:cxn>
                <a:cxn ang="T8">
                  <a:pos x="T4" y="T5"/>
                </a:cxn>
              </a:cxnLst>
              <a:rect l="T9" t="T10" r="T11" b="T12"/>
              <a:pathLst>
                <a:path w="21600" h="34673" fill="none" extrusionOk="0">
                  <a:moveTo>
                    <a:pt x="12858" y="-1"/>
                  </a:moveTo>
                  <a:cubicBezTo>
                    <a:pt x="18356" y="4073"/>
                    <a:pt x="21600" y="10512"/>
                    <a:pt x="21600" y="17356"/>
                  </a:cubicBezTo>
                  <a:cubicBezTo>
                    <a:pt x="21600" y="24176"/>
                    <a:pt x="18378" y="30596"/>
                    <a:pt x="12910" y="34672"/>
                  </a:cubicBezTo>
                </a:path>
                <a:path w="21600" h="34673" stroke="0" extrusionOk="0">
                  <a:moveTo>
                    <a:pt x="12858" y="-1"/>
                  </a:moveTo>
                  <a:cubicBezTo>
                    <a:pt x="18356" y="4073"/>
                    <a:pt x="21600" y="10512"/>
                    <a:pt x="21600" y="17356"/>
                  </a:cubicBezTo>
                  <a:cubicBezTo>
                    <a:pt x="21600" y="24176"/>
                    <a:pt x="18378" y="30596"/>
                    <a:pt x="12910" y="34672"/>
                  </a:cubicBezTo>
                  <a:lnTo>
                    <a:pt x="0" y="17356"/>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65" name="Rectangle 144"/>
            <p:cNvSpPr>
              <a:spLocks noChangeAspect="1" noChangeArrowheads="1"/>
            </p:cNvSpPr>
            <p:nvPr/>
          </p:nvSpPr>
          <p:spPr bwMode="auto">
            <a:xfrm flipH="1">
              <a:off x="7702" y="10211"/>
              <a:ext cx="935" cy="2285"/>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66" name="Arc 145"/>
            <p:cNvSpPr>
              <a:spLocks noChangeAspect="1"/>
            </p:cNvSpPr>
            <p:nvPr/>
          </p:nvSpPr>
          <p:spPr bwMode="auto">
            <a:xfrm flipH="1" flipV="1">
              <a:off x="8580" y="9426"/>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rot="10800000" lIns="74295" tIns="8890" rIns="74295" bIns="8890"/>
            <a:lstStyle/>
            <a:p>
              <a:endParaRPr lang="ja-JP" sz="2400">
                <a:solidFill>
                  <a:srgbClr val="FF0000"/>
                </a:solidFill>
                <a:latin typeface="Times New Roman" pitchFamily="84" charset="0"/>
              </a:endParaRPr>
            </a:p>
          </p:txBody>
        </p:sp>
        <p:sp>
          <p:nvSpPr>
            <p:cNvPr id="22567" name="Arc 146"/>
            <p:cNvSpPr>
              <a:spLocks noChangeAspect="1"/>
            </p:cNvSpPr>
            <p:nvPr/>
          </p:nvSpPr>
          <p:spPr bwMode="auto">
            <a:xfrm flipH="1">
              <a:off x="8580" y="13224"/>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68" name="Arc 147"/>
            <p:cNvSpPr>
              <a:spLocks noChangeAspect="1"/>
            </p:cNvSpPr>
            <p:nvPr/>
          </p:nvSpPr>
          <p:spPr bwMode="auto">
            <a:xfrm flipV="1">
              <a:off x="2684" y="9426"/>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rot="10800000" lIns="74295" tIns="8890" rIns="74295" bIns="8890"/>
            <a:lstStyle/>
            <a:p>
              <a:endParaRPr lang="ja-JP" sz="2400">
                <a:solidFill>
                  <a:srgbClr val="FF0000"/>
                </a:solidFill>
                <a:latin typeface="Times New Roman" pitchFamily="84" charset="0"/>
              </a:endParaRPr>
            </a:p>
          </p:txBody>
        </p:sp>
        <p:sp>
          <p:nvSpPr>
            <p:cNvPr id="22569" name="Arc 148"/>
            <p:cNvSpPr>
              <a:spLocks noChangeAspect="1"/>
            </p:cNvSpPr>
            <p:nvPr/>
          </p:nvSpPr>
          <p:spPr bwMode="auto">
            <a:xfrm>
              <a:off x="2684" y="13224"/>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70" name="Line 149"/>
            <p:cNvSpPr>
              <a:spLocks noChangeAspect="1" noChangeShapeType="1"/>
            </p:cNvSpPr>
            <p:nvPr/>
          </p:nvSpPr>
          <p:spPr bwMode="auto">
            <a:xfrm flipH="1">
              <a:off x="2626" y="12705"/>
              <a:ext cx="57" cy="1"/>
            </a:xfrm>
            <a:prstGeom prst="line">
              <a:avLst/>
            </a:prstGeom>
            <a:noFill/>
            <a:ln w="19050">
              <a:solidFill>
                <a:srgbClr val="FFFFFF"/>
              </a:solidFill>
              <a:round/>
              <a:headEnd/>
              <a:tailEnd/>
            </a:ln>
          </p:spPr>
          <p:txBody>
            <a:bodyPr lIns="74295" tIns="8890" rIns="74295" bIns="8890"/>
            <a:lstStyle/>
            <a:p>
              <a:endParaRPr lang="nl-BE"/>
            </a:p>
          </p:txBody>
        </p:sp>
        <p:sp>
          <p:nvSpPr>
            <p:cNvPr id="22571" name="Line 150"/>
            <p:cNvSpPr>
              <a:spLocks noChangeAspect="1" noChangeShapeType="1"/>
            </p:cNvSpPr>
            <p:nvPr/>
          </p:nvSpPr>
          <p:spPr bwMode="auto">
            <a:xfrm flipH="1">
              <a:off x="2626" y="10002"/>
              <a:ext cx="57" cy="1"/>
            </a:xfrm>
            <a:prstGeom prst="line">
              <a:avLst/>
            </a:prstGeom>
            <a:noFill/>
            <a:ln w="19050">
              <a:solidFill>
                <a:srgbClr val="FFFFFF"/>
              </a:solidFill>
              <a:round/>
              <a:headEnd/>
              <a:tailEnd/>
            </a:ln>
          </p:spPr>
          <p:txBody>
            <a:bodyPr lIns="74295" tIns="8890" rIns="74295" bIns="8890"/>
            <a:lstStyle/>
            <a:p>
              <a:endParaRPr lang="nl-BE"/>
            </a:p>
          </p:txBody>
        </p:sp>
        <p:sp>
          <p:nvSpPr>
            <p:cNvPr id="22572" name="Line 151"/>
            <p:cNvSpPr>
              <a:spLocks noChangeAspect="1" noChangeShapeType="1"/>
            </p:cNvSpPr>
            <p:nvPr/>
          </p:nvSpPr>
          <p:spPr bwMode="auto">
            <a:xfrm>
              <a:off x="8638" y="12705"/>
              <a:ext cx="57" cy="1"/>
            </a:xfrm>
            <a:prstGeom prst="line">
              <a:avLst/>
            </a:prstGeom>
            <a:noFill/>
            <a:ln w="19050">
              <a:solidFill>
                <a:srgbClr val="FFFFFF"/>
              </a:solidFill>
              <a:round/>
              <a:headEnd/>
              <a:tailEnd/>
            </a:ln>
          </p:spPr>
          <p:txBody>
            <a:bodyPr lIns="74295" tIns="8890" rIns="74295" bIns="8890"/>
            <a:lstStyle/>
            <a:p>
              <a:endParaRPr lang="nl-BE"/>
            </a:p>
          </p:txBody>
        </p:sp>
        <p:sp>
          <p:nvSpPr>
            <p:cNvPr id="22573" name="Line 152"/>
            <p:cNvSpPr>
              <a:spLocks noChangeAspect="1" noChangeShapeType="1"/>
            </p:cNvSpPr>
            <p:nvPr/>
          </p:nvSpPr>
          <p:spPr bwMode="auto">
            <a:xfrm>
              <a:off x="8638" y="10002"/>
              <a:ext cx="57" cy="1"/>
            </a:xfrm>
            <a:prstGeom prst="line">
              <a:avLst/>
            </a:prstGeom>
            <a:noFill/>
            <a:ln w="19050">
              <a:solidFill>
                <a:srgbClr val="FFFFFF"/>
              </a:solidFill>
              <a:round/>
              <a:headEnd/>
              <a:tailEnd/>
            </a:ln>
          </p:spPr>
          <p:txBody>
            <a:bodyPr lIns="74295" tIns="8890" rIns="74295" bIns="8890"/>
            <a:lstStyle/>
            <a:p>
              <a:endParaRPr lang="nl-BE"/>
            </a:p>
          </p:txBody>
        </p:sp>
      </p:grpSp>
      <p:sp>
        <p:nvSpPr>
          <p:cNvPr id="22532" name="Line 31"/>
          <p:cNvSpPr>
            <a:spLocks noChangeShapeType="1"/>
          </p:cNvSpPr>
          <p:nvPr/>
        </p:nvSpPr>
        <p:spPr bwMode="auto">
          <a:xfrm flipV="1">
            <a:off x="1043608" y="2492896"/>
            <a:ext cx="4176464" cy="0"/>
          </a:xfrm>
          <a:prstGeom prst="line">
            <a:avLst/>
          </a:prstGeom>
          <a:noFill/>
          <a:ln w="28575">
            <a:solidFill>
              <a:srgbClr val="FF7B47"/>
            </a:solidFill>
            <a:round/>
            <a:headEnd type="arrow"/>
            <a:tailEnd type="none" w="lg" len="lg"/>
          </a:ln>
        </p:spPr>
        <p:txBody>
          <a:bodyPr wrap="none" anchor="ctr"/>
          <a:lstStyle/>
          <a:p>
            <a:endParaRPr lang="nl-BE"/>
          </a:p>
        </p:txBody>
      </p:sp>
      <p:sp>
        <p:nvSpPr>
          <p:cNvPr id="22537" name="Rectangle 40"/>
          <p:cNvSpPr>
            <a:spLocks noGrp="1" noChangeArrowheads="1"/>
          </p:cNvSpPr>
          <p:nvPr>
            <p:ph type="subTitle" idx="1"/>
          </p:nvPr>
        </p:nvSpPr>
        <p:spPr>
          <a:xfrm>
            <a:off x="142875" y="4724400"/>
            <a:ext cx="8839200" cy="1981200"/>
          </a:xfrm>
          <a:noFill/>
        </p:spPr>
        <p:txBody>
          <a:bodyPr/>
          <a:lstStyle/>
          <a:p>
            <a:pPr algn="l" eaLnBrk="1" hangingPunct="1">
              <a:lnSpc>
                <a:spcPct val="120000"/>
              </a:lnSpc>
            </a:pPr>
            <a:r>
              <a:rPr lang="en-US" sz="1200" b="1" i="1" dirty="0">
                <a:solidFill>
                  <a:srgbClr val="FF0000"/>
                </a:solidFill>
                <a:latin typeface="Verdana" pitchFamily="84" charset="0"/>
              </a:rPr>
              <a:t>Special preparation for the new SDS test at the Winter Course in Lisbon. </a:t>
            </a:r>
          </a:p>
          <a:p>
            <a:pPr algn="l" eaLnBrk="1" hangingPunct="1">
              <a:lnSpc>
                <a:spcPct val="120000"/>
              </a:lnSpc>
            </a:pPr>
            <a:r>
              <a:rPr lang="en-US" sz="1200" b="1" dirty="0">
                <a:latin typeface="Verdana" pitchFamily="84" charset="0"/>
              </a:rPr>
              <a:t>Based on SDS (single – double – single) Paul BALSOM (Leicester City Fitness Coach)</a:t>
            </a:r>
          </a:p>
          <a:p>
            <a:pPr algn="l" eaLnBrk="1" hangingPunct="1">
              <a:lnSpc>
                <a:spcPct val="120000"/>
              </a:lnSpc>
            </a:pPr>
            <a:r>
              <a:rPr lang="en-US" sz="1200" b="1" dirty="0">
                <a:latin typeface="Verdana" pitchFamily="84" charset="0"/>
              </a:rPr>
              <a:t>Set 1: </a:t>
            </a:r>
            <a:r>
              <a:rPr lang="en-US" sz="1200" dirty="0">
                <a:latin typeface="Verdana" pitchFamily="84" charset="0"/>
              </a:rPr>
              <a:t>5 laps of (100m	‘Single’ + 5 sec recovery + 65m with turn ‘Double’ + 5 sec recovery + 75m ‘Single’)</a:t>
            </a:r>
          </a:p>
          <a:p>
            <a:pPr algn="l" eaLnBrk="1" hangingPunct="1">
              <a:lnSpc>
                <a:spcPct val="120000"/>
              </a:lnSpc>
            </a:pPr>
            <a:r>
              <a:rPr lang="en-US" sz="1200" b="1" dirty="0">
                <a:latin typeface="Verdana" pitchFamily="84" charset="0"/>
              </a:rPr>
              <a:t>Recovery:</a:t>
            </a:r>
            <a:r>
              <a:rPr lang="en-US" sz="1200" dirty="0">
                <a:latin typeface="Verdana" pitchFamily="84" charset="0"/>
              </a:rPr>
              <a:t> 4 min</a:t>
            </a:r>
            <a:endParaRPr lang="en-US" sz="1200" b="1" dirty="0">
              <a:latin typeface="Verdana" pitchFamily="84" charset="0"/>
            </a:endParaRPr>
          </a:p>
          <a:p>
            <a:pPr algn="l" eaLnBrk="1" hangingPunct="1">
              <a:lnSpc>
                <a:spcPct val="120000"/>
              </a:lnSpc>
            </a:pPr>
            <a:r>
              <a:rPr lang="en-US" sz="1200" b="1" dirty="0">
                <a:latin typeface="Verdana" pitchFamily="84" charset="0"/>
              </a:rPr>
              <a:t>Set 2:</a:t>
            </a:r>
            <a:r>
              <a:rPr lang="en-US" sz="1200" dirty="0">
                <a:latin typeface="Verdana" pitchFamily="84" charset="0"/>
              </a:rPr>
              <a:t> Repeat the same exercise.</a:t>
            </a:r>
          </a:p>
          <a:p>
            <a:pPr algn="l" eaLnBrk="1" hangingPunct="1">
              <a:lnSpc>
                <a:spcPct val="120000"/>
              </a:lnSpc>
            </a:pPr>
            <a:endParaRPr lang="en-US" sz="1200" dirty="0">
              <a:latin typeface="Verdana" pitchFamily="84" charset="0"/>
            </a:endParaRPr>
          </a:p>
          <a:p>
            <a:pPr algn="l" eaLnBrk="1" hangingPunct="1">
              <a:lnSpc>
                <a:spcPct val="120000"/>
              </a:lnSpc>
            </a:pPr>
            <a:r>
              <a:rPr lang="en-US" sz="1200" dirty="0">
                <a:latin typeface="Verdana" pitchFamily="84" charset="0"/>
              </a:rPr>
              <a:t>Time: 10 min + 4 + 10 = 22 min; 2350m in total</a:t>
            </a:r>
          </a:p>
          <a:p>
            <a:pPr algn="l" eaLnBrk="1" hangingPunct="1">
              <a:lnSpc>
                <a:spcPct val="120000"/>
              </a:lnSpc>
            </a:pPr>
            <a:endParaRPr lang="en-US" sz="1200" dirty="0">
              <a:latin typeface="Verdana" pitchFamily="84" charset="0"/>
            </a:endParaRPr>
          </a:p>
        </p:txBody>
      </p:sp>
      <p:sp>
        <p:nvSpPr>
          <p:cNvPr id="22539" name="Rectangle 42"/>
          <p:cNvSpPr>
            <a:spLocks noChangeArrowheads="1"/>
          </p:cNvSpPr>
          <p:nvPr/>
        </p:nvSpPr>
        <p:spPr bwMode="auto">
          <a:xfrm>
            <a:off x="6705600" y="609600"/>
            <a:ext cx="2286000" cy="4038600"/>
          </a:xfrm>
          <a:prstGeom prst="rect">
            <a:avLst/>
          </a:prstGeom>
          <a:solidFill>
            <a:srgbClr val="006000"/>
          </a:solidFill>
          <a:ln w="9525">
            <a:noFill/>
            <a:miter lim="800000"/>
            <a:headEnd/>
            <a:tailEnd/>
          </a:ln>
        </p:spPr>
        <p:txBody>
          <a:bodyPr/>
          <a:lstStyle/>
          <a:p>
            <a:pPr algn="ct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algn="ct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algn="ct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Set 1 (5 laps)		10 min</a:t>
            </a: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Recovery 			4 min</a:t>
            </a: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Set 2 (5 laps)		10 min </a:t>
            </a: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Total duration 		± 24 min</a:t>
            </a:r>
          </a:p>
          <a:p>
            <a:pP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eaLnBrk="1" hangingPunct="1">
              <a:lnSpc>
                <a:spcPct val="120000"/>
              </a:lnSpc>
              <a:spcBef>
                <a:spcPct val="20000"/>
              </a:spcBef>
              <a:tabLst>
                <a:tab pos="977900" algn="l"/>
                <a:tab pos="1320800" algn="l"/>
                <a:tab pos="1371600" algn="l"/>
                <a:tab pos="1549400" algn="l"/>
              </a:tabLst>
            </a:pPr>
            <a:endParaRPr lang="en-US" sz="1000" dirty="0">
              <a:solidFill>
                <a:srgbClr val="6CCEFF"/>
              </a:solidFill>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6CCEFF"/>
                </a:solidFill>
                <a:latin typeface="Verdana" pitchFamily="84" charset="0"/>
              </a:rPr>
              <a:t>Walking 	W  	400 m</a:t>
            </a:r>
            <a:endParaRPr lang="en-US" sz="1000" dirty="0">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7FFF5B"/>
                </a:solidFill>
                <a:latin typeface="Verdana" pitchFamily="84" charset="0"/>
              </a:rPr>
              <a:t>Jogging 	J</a:t>
            </a:r>
            <a:r>
              <a:rPr lang="en-US" sz="1000" dirty="0">
                <a:latin typeface="Verdana" pitchFamily="84" charset="0"/>
              </a:rPr>
              <a:t>     	 </a:t>
            </a:r>
            <a:r>
              <a:rPr lang="en-US" sz="1000" dirty="0">
                <a:solidFill>
                  <a:srgbClr val="7FFF5B"/>
                </a:solidFill>
                <a:latin typeface="Verdana" pitchFamily="84" charset="0"/>
              </a:rPr>
              <a:t>… m</a:t>
            </a:r>
            <a:endParaRPr lang="en-US" sz="1000" dirty="0">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F689FF"/>
                </a:solidFill>
                <a:latin typeface="Verdana" pitchFamily="84" charset="0"/>
              </a:rPr>
              <a:t>Backwards 	BW		… m</a:t>
            </a:r>
            <a:endParaRPr lang="en-US" sz="1000" dirty="0">
              <a:solidFill>
                <a:srgbClr val="FFEF78"/>
              </a:solidFill>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FFFC61"/>
                </a:solidFill>
                <a:latin typeface="Verdana" pitchFamily="84" charset="0"/>
              </a:rPr>
              <a:t>Sideways 	SW		… m</a:t>
            </a:r>
            <a:endParaRPr lang="en-US" sz="1000" dirty="0">
              <a:solidFill>
                <a:srgbClr val="FF7B47"/>
              </a:solidFill>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FF7B47"/>
                </a:solidFill>
                <a:latin typeface="Verdana" pitchFamily="84" charset="0"/>
              </a:rPr>
              <a:t>High intensity 	HI  	2350 m</a:t>
            </a:r>
          </a:p>
          <a:p>
            <a:pPr eaLnBrk="1" hangingPunct="1">
              <a:lnSpc>
                <a:spcPct val="120000"/>
              </a:lnSpc>
              <a:spcBef>
                <a:spcPct val="20000"/>
              </a:spcBef>
              <a:tabLst>
                <a:tab pos="977900" algn="l"/>
                <a:tab pos="1320800" algn="l"/>
                <a:tab pos="1371600" algn="l"/>
                <a:tab pos="1549400" algn="l"/>
              </a:tabLst>
            </a:pPr>
            <a:r>
              <a:rPr lang="en-US" sz="1000" dirty="0">
                <a:solidFill>
                  <a:srgbClr val="FF4E60"/>
                </a:solidFill>
                <a:latin typeface="Verdana" pitchFamily="84" charset="0"/>
              </a:rPr>
              <a:t>Sprint 	S		… m</a:t>
            </a: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Total distance 		2750 m</a:t>
            </a:r>
          </a:p>
        </p:txBody>
      </p:sp>
      <p:grpSp>
        <p:nvGrpSpPr>
          <p:cNvPr id="3" name="Group 43"/>
          <p:cNvGrpSpPr>
            <a:grpSpLocks/>
          </p:cNvGrpSpPr>
          <p:nvPr/>
        </p:nvGrpSpPr>
        <p:grpSpPr bwMode="auto">
          <a:xfrm>
            <a:off x="6781800" y="4057650"/>
            <a:ext cx="1981200" cy="228600"/>
            <a:chOff x="4320" y="2592"/>
            <a:chExt cx="1248" cy="144"/>
          </a:xfrm>
        </p:grpSpPr>
        <p:sp>
          <p:nvSpPr>
            <p:cNvPr id="22550" name="Line 44"/>
            <p:cNvSpPr>
              <a:spLocks noChangeShapeType="1"/>
            </p:cNvSpPr>
            <p:nvPr/>
          </p:nvSpPr>
          <p:spPr bwMode="auto">
            <a:xfrm>
              <a:off x="4320" y="2736"/>
              <a:ext cx="1248" cy="0"/>
            </a:xfrm>
            <a:prstGeom prst="line">
              <a:avLst/>
            </a:prstGeom>
            <a:noFill/>
            <a:ln w="9525">
              <a:solidFill>
                <a:schemeClr val="bg1"/>
              </a:solidFill>
              <a:round/>
              <a:headEnd/>
              <a:tailEnd/>
            </a:ln>
          </p:spPr>
          <p:txBody>
            <a:bodyPr wrap="none" anchor="ctr"/>
            <a:lstStyle/>
            <a:p>
              <a:endParaRPr lang="nl-BE"/>
            </a:p>
          </p:txBody>
        </p:sp>
        <p:sp>
          <p:nvSpPr>
            <p:cNvPr id="22551" name="Line 45"/>
            <p:cNvSpPr>
              <a:spLocks noChangeShapeType="1"/>
            </p:cNvSpPr>
            <p:nvPr/>
          </p:nvSpPr>
          <p:spPr bwMode="auto">
            <a:xfrm>
              <a:off x="4320" y="2592"/>
              <a:ext cx="1248" cy="0"/>
            </a:xfrm>
            <a:prstGeom prst="line">
              <a:avLst/>
            </a:prstGeom>
            <a:noFill/>
            <a:ln w="9525">
              <a:solidFill>
                <a:schemeClr val="bg1"/>
              </a:solidFill>
              <a:round/>
              <a:headEnd/>
              <a:tailEnd/>
            </a:ln>
          </p:spPr>
          <p:txBody>
            <a:bodyPr wrap="none" anchor="ctr"/>
            <a:lstStyle/>
            <a:p>
              <a:endParaRPr lang="nl-BE"/>
            </a:p>
          </p:txBody>
        </p:sp>
      </p:grpSp>
      <p:grpSp>
        <p:nvGrpSpPr>
          <p:cNvPr id="4" name="Group 46"/>
          <p:cNvGrpSpPr>
            <a:grpSpLocks/>
          </p:cNvGrpSpPr>
          <p:nvPr/>
        </p:nvGrpSpPr>
        <p:grpSpPr bwMode="auto">
          <a:xfrm>
            <a:off x="6781800" y="2138363"/>
            <a:ext cx="1981200" cy="228600"/>
            <a:chOff x="4320" y="2592"/>
            <a:chExt cx="1248" cy="144"/>
          </a:xfrm>
        </p:grpSpPr>
        <p:sp>
          <p:nvSpPr>
            <p:cNvPr id="22548" name="Line 47"/>
            <p:cNvSpPr>
              <a:spLocks noChangeShapeType="1"/>
            </p:cNvSpPr>
            <p:nvPr/>
          </p:nvSpPr>
          <p:spPr bwMode="auto">
            <a:xfrm>
              <a:off x="4320" y="2736"/>
              <a:ext cx="1248" cy="0"/>
            </a:xfrm>
            <a:prstGeom prst="line">
              <a:avLst/>
            </a:prstGeom>
            <a:noFill/>
            <a:ln w="9525">
              <a:solidFill>
                <a:schemeClr val="bg1"/>
              </a:solidFill>
              <a:round/>
              <a:headEnd/>
              <a:tailEnd/>
            </a:ln>
          </p:spPr>
          <p:txBody>
            <a:bodyPr wrap="none" anchor="ctr"/>
            <a:lstStyle/>
            <a:p>
              <a:endParaRPr lang="nl-BE"/>
            </a:p>
          </p:txBody>
        </p:sp>
        <p:sp>
          <p:nvSpPr>
            <p:cNvPr id="22549" name="Line 48"/>
            <p:cNvSpPr>
              <a:spLocks noChangeShapeType="1"/>
            </p:cNvSpPr>
            <p:nvPr/>
          </p:nvSpPr>
          <p:spPr bwMode="auto">
            <a:xfrm>
              <a:off x="4320" y="2592"/>
              <a:ext cx="1248" cy="0"/>
            </a:xfrm>
            <a:prstGeom prst="line">
              <a:avLst/>
            </a:prstGeom>
            <a:noFill/>
            <a:ln w="9525">
              <a:solidFill>
                <a:schemeClr val="bg1"/>
              </a:solidFill>
              <a:round/>
              <a:headEnd/>
              <a:tailEnd/>
            </a:ln>
          </p:spPr>
          <p:txBody>
            <a:bodyPr wrap="none" anchor="ctr"/>
            <a:lstStyle/>
            <a:p>
              <a:endParaRPr lang="nl-BE"/>
            </a:p>
          </p:txBody>
        </p:sp>
      </p:grpSp>
      <p:sp>
        <p:nvSpPr>
          <p:cNvPr id="22542" name="Rectangle 49"/>
          <p:cNvSpPr>
            <a:spLocks noChangeArrowheads="1"/>
          </p:cNvSpPr>
          <p:nvPr/>
        </p:nvSpPr>
        <p:spPr bwMode="auto">
          <a:xfrm>
            <a:off x="6781800" y="609600"/>
            <a:ext cx="2209800" cy="274638"/>
          </a:xfrm>
          <a:prstGeom prst="rect">
            <a:avLst/>
          </a:prstGeom>
          <a:noFill/>
          <a:ln w="9525">
            <a:noFill/>
            <a:miter lim="800000"/>
            <a:headEnd/>
            <a:tailEnd/>
          </a:ln>
        </p:spPr>
        <p:txBody>
          <a:bodyPr>
            <a:spAutoFit/>
          </a:bodyPr>
          <a:lstStyle/>
          <a:p>
            <a:pPr algn="ctr"/>
            <a:r>
              <a:rPr lang="en-US" b="1" dirty="0">
                <a:solidFill>
                  <a:schemeClr val="bg1"/>
                </a:solidFill>
                <a:latin typeface="Verdana" pitchFamily="84" charset="0"/>
              </a:rPr>
              <a:t>2 sets of SDS</a:t>
            </a:r>
          </a:p>
        </p:txBody>
      </p:sp>
      <p:cxnSp>
        <p:nvCxnSpPr>
          <p:cNvPr id="46" name="Rechte verbindingslijn met pijl 45"/>
          <p:cNvCxnSpPr/>
          <p:nvPr/>
        </p:nvCxnSpPr>
        <p:spPr bwMode="auto">
          <a:xfrm flipV="1">
            <a:off x="395536" y="1556792"/>
            <a:ext cx="0" cy="864096"/>
          </a:xfrm>
          <a:prstGeom prst="straightConnector1">
            <a:avLst/>
          </a:prstGeom>
          <a:solidFill>
            <a:schemeClr val="accent1"/>
          </a:solidFill>
          <a:ln w="28575" cap="flat" cmpd="sng" algn="ctr">
            <a:solidFill>
              <a:srgbClr val="6CCEFF"/>
            </a:solidFill>
            <a:prstDash val="solid"/>
            <a:round/>
            <a:headEnd type="none" w="med" len="med"/>
            <a:tailEnd type="stealth" w="lg" len="lg"/>
          </a:ln>
          <a:effectLst/>
        </p:spPr>
      </p:cxnSp>
      <p:sp>
        <p:nvSpPr>
          <p:cNvPr id="53" name="Rectangle 28"/>
          <p:cNvSpPr>
            <a:spLocks noChangeArrowheads="1"/>
          </p:cNvSpPr>
          <p:nvPr/>
        </p:nvSpPr>
        <p:spPr bwMode="auto">
          <a:xfrm>
            <a:off x="539552" y="1052736"/>
            <a:ext cx="648072" cy="288032"/>
          </a:xfrm>
          <a:prstGeom prst="rect">
            <a:avLst/>
          </a:prstGeom>
          <a:noFill/>
          <a:ln w="9525">
            <a:noFill/>
            <a:miter lim="800000"/>
            <a:headEnd/>
            <a:tailEnd/>
          </a:ln>
        </p:spPr>
        <p:txBody>
          <a:bodyPr/>
          <a:lstStyle/>
          <a:p>
            <a:pPr eaLnBrk="1" hangingPunct="1">
              <a:spcBef>
                <a:spcPct val="20000"/>
              </a:spcBef>
            </a:pPr>
            <a:r>
              <a:rPr lang="en-US" sz="1400" dirty="0">
                <a:solidFill>
                  <a:schemeClr val="bg1"/>
                </a:solidFill>
                <a:latin typeface="Verdana" pitchFamily="84" charset="0"/>
              </a:rPr>
              <a:t>Start</a:t>
            </a:r>
          </a:p>
        </p:txBody>
      </p:sp>
      <p:sp>
        <p:nvSpPr>
          <p:cNvPr id="55" name="Oval 66"/>
          <p:cNvSpPr>
            <a:spLocks noChangeArrowheads="1"/>
          </p:cNvSpPr>
          <p:nvPr/>
        </p:nvSpPr>
        <p:spPr bwMode="auto">
          <a:xfrm>
            <a:off x="3779912" y="1954486"/>
            <a:ext cx="114300" cy="106362"/>
          </a:xfrm>
          <a:prstGeom prst="ellipse">
            <a:avLst/>
          </a:prstGeom>
          <a:solidFill>
            <a:srgbClr val="FDFF56"/>
          </a:solidFill>
          <a:ln w="9525">
            <a:noFill/>
            <a:round/>
            <a:headEnd/>
            <a:tailEnd/>
          </a:ln>
        </p:spPr>
        <p:txBody>
          <a:bodyPr wrap="none" anchor="ctr"/>
          <a:lstStyle/>
          <a:p>
            <a:endParaRPr lang="nl-BE" sz="2400"/>
          </a:p>
        </p:txBody>
      </p:sp>
      <p:sp>
        <p:nvSpPr>
          <p:cNvPr id="60" name="Oval 53"/>
          <p:cNvSpPr>
            <a:spLocks noChangeArrowheads="1"/>
          </p:cNvSpPr>
          <p:nvPr/>
        </p:nvSpPr>
        <p:spPr bwMode="auto">
          <a:xfrm>
            <a:off x="467544" y="1556792"/>
            <a:ext cx="114300" cy="106362"/>
          </a:xfrm>
          <a:prstGeom prst="ellipse">
            <a:avLst/>
          </a:prstGeom>
          <a:solidFill>
            <a:srgbClr val="FDFF56"/>
          </a:solidFill>
          <a:ln w="9525">
            <a:noFill/>
            <a:round/>
            <a:headEnd/>
            <a:tailEnd/>
          </a:ln>
        </p:spPr>
        <p:txBody>
          <a:bodyPr wrap="none" anchor="ctr"/>
          <a:lstStyle/>
          <a:p>
            <a:endParaRPr lang="nl-BE" sz="2400"/>
          </a:p>
        </p:txBody>
      </p:sp>
      <p:sp>
        <p:nvSpPr>
          <p:cNvPr id="62" name="Oval 66"/>
          <p:cNvSpPr>
            <a:spLocks noChangeArrowheads="1"/>
          </p:cNvSpPr>
          <p:nvPr/>
        </p:nvSpPr>
        <p:spPr bwMode="auto">
          <a:xfrm flipH="1" flipV="1">
            <a:off x="5321796" y="1556792"/>
            <a:ext cx="114300" cy="106362"/>
          </a:xfrm>
          <a:prstGeom prst="ellipse">
            <a:avLst/>
          </a:prstGeom>
          <a:solidFill>
            <a:srgbClr val="FDFF56"/>
          </a:solidFill>
          <a:ln w="9525">
            <a:noFill/>
            <a:round/>
            <a:headEnd/>
            <a:tailEnd/>
          </a:ln>
        </p:spPr>
        <p:txBody>
          <a:bodyPr wrap="none" anchor="ctr"/>
          <a:lstStyle/>
          <a:p>
            <a:endParaRPr lang="nl-BE" sz="2400"/>
          </a:p>
        </p:txBody>
      </p:sp>
      <p:sp>
        <p:nvSpPr>
          <p:cNvPr id="65" name="Oval 66"/>
          <p:cNvSpPr>
            <a:spLocks noChangeArrowheads="1"/>
          </p:cNvSpPr>
          <p:nvPr/>
        </p:nvSpPr>
        <p:spPr bwMode="auto">
          <a:xfrm flipH="1" flipV="1">
            <a:off x="827584" y="2420888"/>
            <a:ext cx="114300" cy="106362"/>
          </a:xfrm>
          <a:prstGeom prst="ellipse">
            <a:avLst/>
          </a:prstGeom>
          <a:solidFill>
            <a:srgbClr val="FDFF56"/>
          </a:solidFill>
          <a:ln w="9525">
            <a:noFill/>
            <a:round/>
            <a:headEnd/>
            <a:tailEnd/>
          </a:ln>
        </p:spPr>
        <p:txBody>
          <a:bodyPr wrap="none" anchor="ctr"/>
          <a:lstStyle/>
          <a:p>
            <a:endParaRPr lang="nl-BE" sz="2400"/>
          </a:p>
        </p:txBody>
      </p:sp>
      <p:sp>
        <p:nvSpPr>
          <p:cNvPr id="66" name="Oval 66"/>
          <p:cNvSpPr>
            <a:spLocks noChangeArrowheads="1"/>
          </p:cNvSpPr>
          <p:nvPr/>
        </p:nvSpPr>
        <p:spPr bwMode="auto">
          <a:xfrm flipH="1" flipV="1">
            <a:off x="5292080" y="2420888"/>
            <a:ext cx="114300" cy="106362"/>
          </a:xfrm>
          <a:prstGeom prst="ellipse">
            <a:avLst/>
          </a:prstGeom>
          <a:solidFill>
            <a:srgbClr val="FDFF56"/>
          </a:solidFill>
          <a:ln w="9525">
            <a:noFill/>
            <a:round/>
            <a:headEnd/>
            <a:tailEnd/>
          </a:ln>
        </p:spPr>
        <p:txBody>
          <a:bodyPr wrap="none" anchor="ctr"/>
          <a:lstStyle/>
          <a:p>
            <a:endParaRPr lang="nl-BE" sz="2400"/>
          </a:p>
        </p:txBody>
      </p:sp>
      <p:sp>
        <p:nvSpPr>
          <p:cNvPr id="72" name="Rectangle 34"/>
          <p:cNvSpPr>
            <a:spLocks noChangeArrowheads="1"/>
          </p:cNvSpPr>
          <p:nvPr/>
        </p:nvSpPr>
        <p:spPr bwMode="auto">
          <a:xfrm>
            <a:off x="5364088" y="620688"/>
            <a:ext cx="1080120" cy="288032"/>
          </a:xfrm>
          <a:prstGeom prst="rect">
            <a:avLst/>
          </a:prstGeom>
          <a:noFill/>
          <a:ln w="9525">
            <a:noFill/>
            <a:miter lim="800000"/>
            <a:headEnd/>
            <a:tailEnd/>
          </a:ln>
        </p:spPr>
        <p:txBody>
          <a:bodyPr/>
          <a:lstStyle/>
          <a:p>
            <a:pPr eaLnBrk="1" hangingPunct="1">
              <a:spcBef>
                <a:spcPct val="20000"/>
              </a:spcBef>
            </a:pPr>
            <a:r>
              <a:rPr lang="en-US" sz="1400" dirty="0">
                <a:solidFill>
                  <a:schemeClr val="bg1"/>
                </a:solidFill>
                <a:latin typeface="Verdana" pitchFamily="84" charset="0"/>
              </a:rPr>
              <a:t>Referees</a:t>
            </a:r>
          </a:p>
        </p:txBody>
      </p:sp>
      <p:sp>
        <p:nvSpPr>
          <p:cNvPr id="76" name="Rectangle 69"/>
          <p:cNvSpPr>
            <a:spLocks noChangeArrowheads="1"/>
          </p:cNvSpPr>
          <p:nvPr/>
        </p:nvSpPr>
        <p:spPr bwMode="auto">
          <a:xfrm>
            <a:off x="634652" y="2132856"/>
            <a:ext cx="725980" cy="338554"/>
          </a:xfrm>
          <a:prstGeom prst="rect">
            <a:avLst/>
          </a:prstGeom>
          <a:noFill/>
          <a:ln w="9525">
            <a:noFill/>
            <a:miter lim="800000"/>
            <a:headEnd/>
            <a:tailEnd/>
          </a:ln>
        </p:spPr>
        <p:txBody>
          <a:bodyPr wrap="none">
            <a:spAutoFit/>
          </a:bodyPr>
          <a:lstStyle/>
          <a:p>
            <a:pPr algn="ctr"/>
            <a:r>
              <a:rPr lang="en-US" sz="1600" dirty="0">
                <a:solidFill>
                  <a:srgbClr val="6CCEFF"/>
                </a:solidFill>
                <a:latin typeface="Verdana" pitchFamily="84" charset="0"/>
              </a:rPr>
              <a:t>W </a:t>
            </a:r>
            <a:r>
              <a:rPr lang="en-US" dirty="0">
                <a:solidFill>
                  <a:srgbClr val="6CCEFF"/>
                </a:solidFill>
                <a:latin typeface="Verdana" pitchFamily="84" charset="0"/>
              </a:rPr>
              <a:t>60”</a:t>
            </a:r>
          </a:p>
        </p:txBody>
      </p:sp>
      <p:sp>
        <p:nvSpPr>
          <p:cNvPr id="77" name="Arc 84"/>
          <p:cNvSpPr>
            <a:spLocks/>
          </p:cNvSpPr>
          <p:nvPr/>
        </p:nvSpPr>
        <p:spPr bwMode="auto">
          <a:xfrm flipH="1" flipV="1">
            <a:off x="3707904" y="1844824"/>
            <a:ext cx="1656184" cy="360040"/>
          </a:xfrm>
          <a:custGeom>
            <a:avLst/>
            <a:gdLst>
              <a:gd name="T0" fmla="*/ 2147483647 w 30412"/>
              <a:gd name="T1" fmla="*/ 29002055 h 43200"/>
              <a:gd name="T2" fmla="*/ 0 w 30412"/>
              <a:gd name="T3" fmla="*/ 991220530 h 43200"/>
              <a:gd name="T4" fmla="*/ 2147483647 w 30412"/>
              <a:gd name="T5" fmla="*/ 518159587 h 43200"/>
              <a:gd name="T6" fmla="*/ 0 60000 65536"/>
              <a:gd name="T7" fmla="*/ 0 60000 65536"/>
              <a:gd name="T8" fmla="*/ 0 60000 65536"/>
              <a:gd name="T9" fmla="*/ 0 w 30412"/>
              <a:gd name="T10" fmla="*/ 0 h 43200"/>
              <a:gd name="T11" fmla="*/ 30412 w 30412"/>
              <a:gd name="T12" fmla="*/ 43200 h 43200"/>
            </a:gdLst>
            <a:ahLst/>
            <a:cxnLst>
              <a:cxn ang="T6">
                <a:pos x="T0" y="T1"/>
              </a:cxn>
              <a:cxn ang="T7">
                <a:pos x="T2" y="T3"/>
              </a:cxn>
              <a:cxn ang="T8">
                <a:pos x="T4" y="T5"/>
              </a:cxn>
            </a:cxnLst>
            <a:rect l="T9" t="T10" r="T11" b="T12"/>
            <a:pathLst>
              <a:path w="30412" h="43200" fill="none" extrusionOk="0">
                <a:moveTo>
                  <a:pt x="1688" y="1208"/>
                </a:moveTo>
                <a:cubicBezTo>
                  <a:pt x="3978" y="408"/>
                  <a:pt x="6386" y="-1"/>
                  <a:pt x="8812" y="0"/>
                </a:cubicBezTo>
                <a:cubicBezTo>
                  <a:pt x="20741" y="0"/>
                  <a:pt x="30412" y="9670"/>
                  <a:pt x="30412" y="21600"/>
                </a:cubicBezTo>
                <a:cubicBezTo>
                  <a:pt x="30412" y="33529"/>
                  <a:pt x="20741" y="43200"/>
                  <a:pt x="8812" y="43200"/>
                </a:cubicBezTo>
                <a:cubicBezTo>
                  <a:pt x="5775" y="43200"/>
                  <a:pt x="2772" y="42559"/>
                  <a:pt x="-1" y="41320"/>
                </a:cubicBezTo>
              </a:path>
              <a:path w="30412" h="43200" stroke="0" extrusionOk="0">
                <a:moveTo>
                  <a:pt x="1688" y="1208"/>
                </a:moveTo>
                <a:cubicBezTo>
                  <a:pt x="3978" y="408"/>
                  <a:pt x="6386" y="-1"/>
                  <a:pt x="8812" y="0"/>
                </a:cubicBezTo>
                <a:cubicBezTo>
                  <a:pt x="20741" y="0"/>
                  <a:pt x="30412" y="9670"/>
                  <a:pt x="30412" y="21600"/>
                </a:cubicBezTo>
                <a:cubicBezTo>
                  <a:pt x="30412" y="33529"/>
                  <a:pt x="20741" y="43200"/>
                  <a:pt x="8812" y="43200"/>
                </a:cubicBezTo>
                <a:cubicBezTo>
                  <a:pt x="5775" y="43200"/>
                  <a:pt x="2772" y="42559"/>
                  <a:pt x="-1" y="41320"/>
                </a:cubicBezTo>
                <a:lnTo>
                  <a:pt x="8812" y="21600"/>
                </a:lnTo>
                <a:close/>
              </a:path>
            </a:pathLst>
          </a:custGeom>
          <a:noFill/>
          <a:ln w="28575">
            <a:solidFill>
              <a:srgbClr val="FF7B47"/>
            </a:solidFill>
            <a:round/>
            <a:headEnd type="arrow"/>
            <a:tailEnd type="none" w="lg" len="lg"/>
          </a:ln>
        </p:spPr>
        <p:txBody>
          <a:bodyPr wrap="none" anchor="ctr"/>
          <a:lstStyle/>
          <a:p>
            <a:r>
              <a:rPr lang="nl-BE" sz="2400" dirty="0"/>
              <a:t> </a:t>
            </a:r>
          </a:p>
        </p:txBody>
      </p:sp>
      <p:sp>
        <p:nvSpPr>
          <p:cNvPr id="79" name="Line 31"/>
          <p:cNvSpPr>
            <a:spLocks noChangeShapeType="1"/>
          </p:cNvSpPr>
          <p:nvPr/>
        </p:nvSpPr>
        <p:spPr bwMode="auto">
          <a:xfrm>
            <a:off x="539552" y="1556792"/>
            <a:ext cx="4824536" cy="0"/>
          </a:xfrm>
          <a:prstGeom prst="line">
            <a:avLst/>
          </a:prstGeom>
          <a:noFill/>
          <a:ln w="28575">
            <a:solidFill>
              <a:srgbClr val="FF7B47"/>
            </a:solidFill>
            <a:round/>
            <a:headEnd type="none"/>
            <a:tailEnd type="arrow" w="lg" len="lg"/>
          </a:ln>
        </p:spPr>
        <p:txBody>
          <a:bodyPr wrap="none" anchor="ctr"/>
          <a:lstStyle/>
          <a:p>
            <a:endParaRPr lang="nl-BE"/>
          </a:p>
        </p:txBody>
      </p:sp>
      <p:sp>
        <p:nvSpPr>
          <p:cNvPr id="87" name="Rectangle 69"/>
          <p:cNvSpPr>
            <a:spLocks noChangeArrowheads="1"/>
          </p:cNvSpPr>
          <p:nvPr/>
        </p:nvSpPr>
        <p:spPr bwMode="auto">
          <a:xfrm>
            <a:off x="5629028" y="1268760"/>
            <a:ext cx="628147" cy="338554"/>
          </a:xfrm>
          <a:prstGeom prst="rect">
            <a:avLst/>
          </a:prstGeom>
          <a:noFill/>
          <a:ln w="9525">
            <a:noFill/>
            <a:miter lim="800000"/>
            <a:headEnd/>
            <a:tailEnd/>
          </a:ln>
        </p:spPr>
        <p:txBody>
          <a:bodyPr wrap="none">
            <a:spAutoFit/>
          </a:bodyPr>
          <a:lstStyle/>
          <a:p>
            <a:pPr algn="ctr"/>
            <a:r>
              <a:rPr lang="en-US" sz="1600" dirty="0">
                <a:solidFill>
                  <a:srgbClr val="6CCEFF"/>
                </a:solidFill>
                <a:latin typeface="Verdana" pitchFamily="84" charset="0"/>
              </a:rPr>
              <a:t>W </a:t>
            </a:r>
            <a:r>
              <a:rPr lang="en-US" dirty="0">
                <a:solidFill>
                  <a:srgbClr val="6CCEFF"/>
                </a:solidFill>
                <a:latin typeface="Verdana" pitchFamily="84" charset="0"/>
              </a:rPr>
              <a:t>5”</a:t>
            </a:r>
          </a:p>
        </p:txBody>
      </p:sp>
      <p:sp>
        <p:nvSpPr>
          <p:cNvPr id="88" name="Arc 84"/>
          <p:cNvSpPr>
            <a:spLocks/>
          </p:cNvSpPr>
          <p:nvPr/>
        </p:nvSpPr>
        <p:spPr bwMode="auto">
          <a:xfrm>
            <a:off x="5364088" y="1556792"/>
            <a:ext cx="648072" cy="368424"/>
          </a:xfrm>
          <a:custGeom>
            <a:avLst/>
            <a:gdLst>
              <a:gd name="T0" fmla="*/ 2147483647 w 30412"/>
              <a:gd name="T1" fmla="*/ 29002055 h 43200"/>
              <a:gd name="T2" fmla="*/ 0 w 30412"/>
              <a:gd name="T3" fmla="*/ 991220530 h 43200"/>
              <a:gd name="T4" fmla="*/ 2147483647 w 30412"/>
              <a:gd name="T5" fmla="*/ 518159587 h 43200"/>
              <a:gd name="T6" fmla="*/ 0 60000 65536"/>
              <a:gd name="T7" fmla="*/ 0 60000 65536"/>
              <a:gd name="T8" fmla="*/ 0 60000 65536"/>
              <a:gd name="T9" fmla="*/ 0 w 30412"/>
              <a:gd name="T10" fmla="*/ 0 h 43200"/>
              <a:gd name="T11" fmla="*/ 30412 w 30412"/>
              <a:gd name="T12" fmla="*/ 43200 h 43200"/>
            </a:gdLst>
            <a:ahLst/>
            <a:cxnLst>
              <a:cxn ang="T6">
                <a:pos x="T0" y="T1"/>
              </a:cxn>
              <a:cxn ang="T7">
                <a:pos x="T2" y="T3"/>
              </a:cxn>
              <a:cxn ang="T8">
                <a:pos x="T4" y="T5"/>
              </a:cxn>
            </a:cxnLst>
            <a:rect l="T9" t="T10" r="T11" b="T12"/>
            <a:pathLst>
              <a:path w="30412" h="43200" fill="none" extrusionOk="0">
                <a:moveTo>
                  <a:pt x="1688" y="1208"/>
                </a:moveTo>
                <a:cubicBezTo>
                  <a:pt x="3978" y="408"/>
                  <a:pt x="6386" y="-1"/>
                  <a:pt x="8812" y="0"/>
                </a:cubicBezTo>
                <a:cubicBezTo>
                  <a:pt x="20741" y="0"/>
                  <a:pt x="30412" y="9670"/>
                  <a:pt x="30412" y="21600"/>
                </a:cubicBezTo>
                <a:cubicBezTo>
                  <a:pt x="30412" y="33529"/>
                  <a:pt x="20741" y="43200"/>
                  <a:pt x="8812" y="43200"/>
                </a:cubicBezTo>
                <a:cubicBezTo>
                  <a:pt x="5775" y="43200"/>
                  <a:pt x="2772" y="42559"/>
                  <a:pt x="-1" y="41320"/>
                </a:cubicBezTo>
              </a:path>
              <a:path w="30412" h="43200" stroke="0" extrusionOk="0">
                <a:moveTo>
                  <a:pt x="1688" y="1208"/>
                </a:moveTo>
                <a:cubicBezTo>
                  <a:pt x="3978" y="408"/>
                  <a:pt x="6386" y="-1"/>
                  <a:pt x="8812" y="0"/>
                </a:cubicBezTo>
                <a:cubicBezTo>
                  <a:pt x="20741" y="0"/>
                  <a:pt x="30412" y="9670"/>
                  <a:pt x="30412" y="21600"/>
                </a:cubicBezTo>
                <a:cubicBezTo>
                  <a:pt x="30412" y="33529"/>
                  <a:pt x="20741" y="43200"/>
                  <a:pt x="8812" y="43200"/>
                </a:cubicBezTo>
                <a:cubicBezTo>
                  <a:pt x="5775" y="43200"/>
                  <a:pt x="2772" y="42559"/>
                  <a:pt x="-1" y="41320"/>
                </a:cubicBezTo>
                <a:lnTo>
                  <a:pt x="8812" y="21600"/>
                </a:lnTo>
                <a:close/>
              </a:path>
            </a:pathLst>
          </a:custGeom>
          <a:noFill/>
          <a:ln w="28575">
            <a:solidFill>
              <a:srgbClr val="6CCEFF"/>
            </a:solidFill>
            <a:round/>
            <a:headEnd type="none"/>
            <a:tailEnd type="arrow" w="lg" len="lg"/>
          </a:ln>
        </p:spPr>
        <p:txBody>
          <a:bodyPr wrap="none" anchor="ctr"/>
          <a:lstStyle/>
          <a:p>
            <a:r>
              <a:rPr lang="nl-BE" sz="2400" dirty="0"/>
              <a:t> </a:t>
            </a:r>
          </a:p>
        </p:txBody>
      </p:sp>
      <p:sp>
        <p:nvSpPr>
          <p:cNvPr id="89" name="AutoShape 4"/>
          <p:cNvSpPr>
            <a:spLocks noChangeArrowheads="1"/>
          </p:cNvSpPr>
          <p:nvPr/>
        </p:nvSpPr>
        <p:spPr bwMode="auto">
          <a:xfrm>
            <a:off x="251520" y="1628924"/>
            <a:ext cx="165100" cy="215900"/>
          </a:xfrm>
          <a:prstGeom prst="smileyFace">
            <a:avLst>
              <a:gd name="adj" fmla="val 4653"/>
            </a:avLst>
          </a:prstGeom>
          <a:solidFill>
            <a:srgbClr val="FF99CC"/>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90" name="AutoShape 6"/>
          <p:cNvSpPr>
            <a:spLocks noChangeArrowheads="1"/>
          </p:cNvSpPr>
          <p:nvPr/>
        </p:nvSpPr>
        <p:spPr bwMode="auto">
          <a:xfrm>
            <a:off x="251520" y="1412776"/>
            <a:ext cx="165100" cy="203200"/>
          </a:xfrm>
          <a:prstGeom prst="smileyFace">
            <a:avLst>
              <a:gd name="adj" fmla="val 4653"/>
            </a:avLst>
          </a:prstGeom>
          <a:solidFill>
            <a:srgbClr val="00FF00"/>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91" name="Rectangle 69"/>
          <p:cNvSpPr>
            <a:spLocks noChangeArrowheads="1"/>
          </p:cNvSpPr>
          <p:nvPr/>
        </p:nvSpPr>
        <p:spPr bwMode="auto">
          <a:xfrm>
            <a:off x="5701036" y="1908448"/>
            <a:ext cx="628147" cy="338554"/>
          </a:xfrm>
          <a:prstGeom prst="rect">
            <a:avLst/>
          </a:prstGeom>
          <a:noFill/>
          <a:ln w="9525">
            <a:noFill/>
            <a:miter lim="800000"/>
            <a:headEnd/>
            <a:tailEnd/>
          </a:ln>
        </p:spPr>
        <p:txBody>
          <a:bodyPr wrap="none">
            <a:spAutoFit/>
          </a:bodyPr>
          <a:lstStyle/>
          <a:p>
            <a:pPr algn="ctr"/>
            <a:r>
              <a:rPr lang="en-US" sz="1600" dirty="0">
                <a:solidFill>
                  <a:srgbClr val="6CCEFF"/>
                </a:solidFill>
                <a:latin typeface="Verdana" pitchFamily="84" charset="0"/>
              </a:rPr>
              <a:t>W </a:t>
            </a:r>
            <a:r>
              <a:rPr lang="en-US" dirty="0">
                <a:solidFill>
                  <a:srgbClr val="6CCEFF"/>
                </a:solidFill>
                <a:latin typeface="Verdana" pitchFamily="84" charset="0"/>
              </a:rPr>
              <a:t>5”</a:t>
            </a:r>
          </a:p>
        </p:txBody>
      </p:sp>
      <p:sp>
        <p:nvSpPr>
          <p:cNvPr id="92" name="Arc 84"/>
          <p:cNvSpPr>
            <a:spLocks/>
          </p:cNvSpPr>
          <p:nvPr/>
        </p:nvSpPr>
        <p:spPr bwMode="auto">
          <a:xfrm>
            <a:off x="5436096" y="2196480"/>
            <a:ext cx="648072" cy="368424"/>
          </a:xfrm>
          <a:custGeom>
            <a:avLst/>
            <a:gdLst>
              <a:gd name="T0" fmla="*/ 2147483647 w 30412"/>
              <a:gd name="T1" fmla="*/ 29002055 h 43200"/>
              <a:gd name="T2" fmla="*/ 0 w 30412"/>
              <a:gd name="T3" fmla="*/ 991220530 h 43200"/>
              <a:gd name="T4" fmla="*/ 2147483647 w 30412"/>
              <a:gd name="T5" fmla="*/ 518159587 h 43200"/>
              <a:gd name="T6" fmla="*/ 0 60000 65536"/>
              <a:gd name="T7" fmla="*/ 0 60000 65536"/>
              <a:gd name="T8" fmla="*/ 0 60000 65536"/>
              <a:gd name="T9" fmla="*/ 0 w 30412"/>
              <a:gd name="T10" fmla="*/ 0 h 43200"/>
              <a:gd name="T11" fmla="*/ 30412 w 30412"/>
              <a:gd name="T12" fmla="*/ 43200 h 43200"/>
            </a:gdLst>
            <a:ahLst/>
            <a:cxnLst>
              <a:cxn ang="T6">
                <a:pos x="T0" y="T1"/>
              </a:cxn>
              <a:cxn ang="T7">
                <a:pos x="T2" y="T3"/>
              </a:cxn>
              <a:cxn ang="T8">
                <a:pos x="T4" y="T5"/>
              </a:cxn>
            </a:cxnLst>
            <a:rect l="T9" t="T10" r="T11" b="T12"/>
            <a:pathLst>
              <a:path w="30412" h="43200" fill="none" extrusionOk="0">
                <a:moveTo>
                  <a:pt x="1688" y="1208"/>
                </a:moveTo>
                <a:cubicBezTo>
                  <a:pt x="3978" y="408"/>
                  <a:pt x="6386" y="-1"/>
                  <a:pt x="8812" y="0"/>
                </a:cubicBezTo>
                <a:cubicBezTo>
                  <a:pt x="20741" y="0"/>
                  <a:pt x="30412" y="9670"/>
                  <a:pt x="30412" y="21600"/>
                </a:cubicBezTo>
                <a:cubicBezTo>
                  <a:pt x="30412" y="33529"/>
                  <a:pt x="20741" y="43200"/>
                  <a:pt x="8812" y="43200"/>
                </a:cubicBezTo>
                <a:cubicBezTo>
                  <a:pt x="5775" y="43200"/>
                  <a:pt x="2772" y="42559"/>
                  <a:pt x="-1" y="41320"/>
                </a:cubicBezTo>
              </a:path>
              <a:path w="30412" h="43200" stroke="0" extrusionOk="0">
                <a:moveTo>
                  <a:pt x="1688" y="1208"/>
                </a:moveTo>
                <a:cubicBezTo>
                  <a:pt x="3978" y="408"/>
                  <a:pt x="6386" y="-1"/>
                  <a:pt x="8812" y="0"/>
                </a:cubicBezTo>
                <a:cubicBezTo>
                  <a:pt x="20741" y="0"/>
                  <a:pt x="30412" y="9670"/>
                  <a:pt x="30412" y="21600"/>
                </a:cubicBezTo>
                <a:cubicBezTo>
                  <a:pt x="30412" y="33529"/>
                  <a:pt x="20741" y="43200"/>
                  <a:pt x="8812" y="43200"/>
                </a:cubicBezTo>
                <a:cubicBezTo>
                  <a:pt x="5775" y="43200"/>
                  <a:pt x="2772" y="42559"/>
                  <a:pt x="-1" y="41320"/>
                </a:cubicBezTo>
                <a:lnTo>
                  <a:pt x="8812" y="21600"/>
                </a:lnTo>
                <a:close/>
              </a:path>
            </a:pathLst>
          </a:custGeom>
          <a:noFill/>
          <a:ln w="28575">
            <a:solidFill>
              <a:srgbClr val="6CCEFF"/>
            </a:solidFill>
            <a:round/>
            <a:headEnd type="none"/>
            <a:tailEnd type="arrow" w="lg" len="lg"/>
          </a:ln>
        </p:spPr>
        <p:txBody>
          <a:bodyPr wrap="none" anchor="ctr"/>
          <a:lstStyle/>
          <a:p>
            <a:r>
              <a:rPr lang="nl-BE" sz="2400" dirty="0"/>
              <a:t> </a:t>
            </a:r>
          </a:p>
        </p:txBody>
      </p:sp>
      <p:cxnSp>
        <p:nvCxnSpPr>
          <p:cNvPr id="93" name="Rechte verbindingslijn met pijl 92"/>
          <p:cNvCxnSpPr/>
          <p:nvPr/>
        </p:nvCxnSpPr>
        <p:spPr bwMode="auto">
          <a:xfrm flipH="1" flipV="1">
            <a:off x="535890" y="2466624"/>
            <a:ext cx="291694" cy="26272"/>
          </a:xfrm>
          <a:prstGeom prst="straightConnector1">
            <a:avLst/>
          </a:prstGeom>
          <a:solidFill>
            <a:schemeClr val="accent1"/>
          </a:solidFill>
          <a:ln w="28575" cap="flat" cmpd="sng" algn="ctr">
            <a:solidFill>
              <a:srgbClr val="6CCEFF"/>
            </a:solidFill>
            <a:prstDash val="solid"/>
            <a:round/>
            <a:headEnd type="none" w="med" len="med"/>
            <a:tailEnd type="stealth" w="lg" len="lg"/>
          </a:ln>
          <a:effectLst/>
        </p:spPr>
      </p:cxnSp>
      <p:sp>
        <p:nvSpPr>
          <p:cNvPr id="94" name="Text Box 137"/>
          <p:cNvSpPr txBox="1">
            <a:spLocks noChangeArrowheads="1"/>
          </p:cNvSpPr>
          <p:nvPr/>
        </p:nvSpPr>
        <p:spPr bwMode="auto">
          <a:xfrm>
            <a:off x="2487923" y="1213892"/>
            <a:ext cx="859941"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spcAft>
                <a:spcPts val="0"/>
              </a:spcAft>
            </a:pPr>
            <a:r>
              <a:rPr lang="en-US" dirty="0">
                <a:solidFill>
                  <a:schemeClr val="bg1"/>
                </a:solidFill>
                <a:latin typeface="Verdana"/>
                <a:ea typeface="Times"/>
                <a:cs typeface="Verdana"/>
              </a:rPr>
              <a:t>20 sec</a:t>
            </a:r>
            <a:endParaRPr lang="en-US" dirty="0">
              <a:solidFill>
                <a:schemeClr val="bg1"/>
              </a:solidFill>
              <a:effectLst/>
              <a:latin typeface="Verdana"/>
              <a:ea typeface="Times"/>
              <a:cs typeface="Verdana"/>
            </a:endParaRPr>
          </a:p>
        </p:txBody>
      </p:sp>
      <p:sp>
        <p:nvSpPr>
          <p:cNvPr id="95" name="Text Box 137"/>
          <p:cNvSpPr txBox="1">
            <a:spLocks noChangeArrowheads="1"/>
          </p:cNvSpPr>
          <p:nvPr/>
        </p:nvSpPr>
        <p:spPr bwMode="auto">
          <a:xfrm>
            <a:off x="2267744" y="2492896"/>
            <a:ext cx="859941"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spcAft>
                <a:spcPts val="0"/>
              </a:spcAft>
            </a:pPr>
            <a:r>
              <a:rPr lang="en-US" dirty="0">
                <a:solidFill>
                  <a:schemeClr val="bg1"/>
                </a:solidFill>
                <a:latin typeface="Verdana"/>
                <a:ea typeface="Times"/>
                <a:cs typeface="Verdana"/>
              </a:rPr>
              <a:t>15 sec</a:t>
            </a:r>
            <a:endParaRPr lang="en-US" dirty="0">
              <a:solidFill>
                <a:schemeClr val="bg1"/>
              </a:solidFill>
              <a:effectLst/>
              <a:latin typeface="Verdana"/>
              <a:ea typeface="Times"/>
              <a:cs typeface="Verdana"/>
            </a:endParaRPr>
          </a:p>
        </p:txBody>
      </p:sp>
      <p:sp>
        <p:nvSpPr>
          <p:cNvPr id="61" name="Rectangle 36">
            <a:extLst>
              <a:ext uri="{FF2B5EF4-FFF2-40B4-BE49-F238E27FC236}">
                <a16:creationId xmlns:a16="http://schemas.microsoft.com/office/drawing/2014/main" id="{C0C49FF7-A8DF-4B40-B2C0-5CADA6C24F86}"/>
              </a:ext>
            </a:extLst>
          </p:cNvPr>
          <p:cNvSpPr>
            <a:spLocks noChangeArrowheads="1"/>
          </p:cNvSpPr>
          <p:nvPr/>
        </p:nvSpPr>
        <p:spPr bwMode="auto">
          <a:xfrm>
            <a:off x="3374338" y="1218238"/>
            <a:ext cx="909630" cy="338554"/>
          </a:xfrm>
          <a:prstGeom prst="rect">
            <a:avLst/>
          </a:prstGeom>
          <a:noFill/>
          <a:ln w="9525">
            <a:noFill/>
            <a:miter lim="800000"/>
            <a:headEnd/>
            <a:tailEnd/>
          </a:ln>
        </p:spPr>
        <p:txBody>
          <a:bodyPr wrap="square">
            <a:spAutoFit/>
          </a:bodyPr>
          <a:lstStyle/>
          <a:p>
            <a:pPr algn="ctr"/>
            <a:r>
              <a:rPr lang="en-US" sz="1600" dirty="0">
                <a:solidFill>
                  <a:srgbClr val="FF7B47"/>
                </a:solidFill>
                <a:latin typeface="Verdana" pitchFamily="84" charset="0"/>
              </a:rPr>
              <a:t>HI</a:t>
            </a:r>
          </a:p>
        </p:txBody>
      </p:sp>
      <p:sp>
        <p:nvSpPr>
          <p:cNvPr id="63" name="Text Box 137">
            <a:extLst>
              <a:ext uri="{FF2B5EF4-FFF2-40B4-BE49-F238E27FC236}">
                <a16:creationId xmlns:a16="http://schemas.microsoft.com/office/drawing/2014/main" id="{94697A4C-14F2-C342-B8F5-722069827C90}"/>
              </a:ext>
            </a:extLst>
          </p:cNvPr>
          <p:cNvSpPr txBox="1">
            <a:spLocks noChangeArrowheads="1"/>
          </p:cNvSpPr>
          <p:nvPr/>
        </p:nvSpPr>
        <p:spPr bwMode="auto">
          <a:xfrm>
            <a:off x="4222997" y="1571515"/>
            <a:ext cx="859941"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spcAft>
                <a:spcPts val="0"/>
              </a:spcAft>
            </a:pPr>
            <a:r>
              <a:rPr lang="en-US" dirty="0">
                <a:solidFill>
                  <a:schemeClr val="bg1"/>
                </a:solidFill>
                <a:latin typeface="Verdana"/>
                <a:ea typeface="Times"/>
                <a:cs typeface="Verdana"/>
              </a:rPr>
              <a:t>15 sec</a:t>
            </a:r>
            <a:endParaRPr lang="en-US" dirty="0">
              <a:solidFill>
                <a:schemeClr val="bg1"/>
              </a:solidFill>
              <a:effectLst/>
              <a:latin typeface="Verdana"/>
              <a:ea typeface="Times"/>
              <a:cs typeface="Verdana"/>
            </a:endParaRPr>
          </a:p>
        </p:txBody>
      </p:sp>
      <p:sp>
        <p:nvSpPr>
          <p:cNvPr id="64" name="Text Box 41">
            <a:extLst>
              <a:ext uri="{FF2B5EF4-FFF2-40B4-BE49-F238E27FC236}">
                <a16:creationId xmlns:a16="http://schemas.microsoft.com/office/drawing/2014/main" id="{0A7951E1-5392-6941-8075-DA8E8FD5558F}"/>
              </a:ext>
            </a:extLst>
          </p:cNvPr>
          <p:cNvSpPr txBox="1">
            <a:spLocks noChangeArrowheads="1"/>
          </p:cNvSpPr>
          <p:nvPr/>
        </p:nvSpPr>
        <p:spPr bwMode="auto">
          <a:xfrm>
            <a:off x="142875" y="136525"/>
            <a:ext cx="8839200" cy="366713"/>
          </a:xfrm>
          <a:prstGeom prst="rect">
            <a:avLst/>
          </a:prstGeom>
          <a:noFill/>
          <a:ln w="9525">
            <a:noFill/>
            <a:miter lim="800000"/>
            <a:headEnd/>
            <a:tailEnd/>
          </a:ln>
        </p:spPr>
        <p:txBody>
          <a:bodyPr>
            <a:spAutoFit/>
          </a:bodyPr>
          <a:lstStyle/>
          <a:p>
            <a:r>
              <a:rPr lang="en-US" b="1" dirty="0">
                <a:latin typeface="Verdana" pitchFamily="84" charset="0"/>
              </a:rPr>
              <a:t>     </a:t>
            </a:r>
            <a:r>
              <a:rPr lang="en-US" sz="1800" b="1" dirty="0">
                <a:latin typeface="Verdana" pitchFamily="84" charset="0"/>
              </a:rPr>
              <a:t>Thursday: </a:t>
            </a:r>
            <a:r>
              <a:rPr lang="en-US" b="1" dirty="0">
                <a:latin typeface="Verdana" pitchFamily="84" charset="0"/>
              </a:rPr>
              <a:t>(</a:t>
            </a:r>
            <a:r>
              <a:rPr lang="en-US" sz="1800" b="1" dirty="0">
                <a:latin typeface="Verdana" pitchFamily="84" charset="0"/>
              </a:rPr>
              <a:t>UEFA) High Intensity </a:t>
            </a:r>
            <a:r>
              <a:rPr lang="en-US" altLang="ja-JP" sz="1800" b="1" dirty="0">
                <a:latin typeface="Verdana" pitchFamily="84" charset="0"/>
              </a:rPr>
              <a:t>exercise – SDS</a:t>
            </a:r>
            <a:endParaRPr lang="en-US" sz="1800" b="1" dirty="0">
              <a:latin typeface="Verdana" pitchFamily="84" charset="0"/>
            </a:endParaRPr>
          </a:p>
        </p:txBody>
      </p:sp>
    </p:spTree>
    <p:extLst>
      <p:ext uri="{BB962C8B-B14F-4D97-AF65-F5344CB8AC3E}">
        <p14:creationId xmlns:p14="http://schemas.microsoft.com/office/powerpoint/2010/main" val="2975524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1"/>
          <p:cNvSpPr txBox="1">
            <a:spLocks noChangeArrowheads="1"/>
          </p:cNvSpPr>
          <p:nvPr/>
        </p:nvSpPr>
        <p:spPr bwMode="auto">
          <a:xfrm>
            <a:off x="142875" y="136525"/>
            <a:ext cx="8839200" cy="366713"/>
          </a:xfrm>
          <a:prstGeom prst="rect">
            <a:avLst/>
          </a:prstGeom>
          <a:noFill/>
          <a:ln w="9525">
            <a:noFill/>
            <a:miter lim="800000"/>
            <a:headEnd/>
            <a:tailEnd/>
          </a:ln>
        </p:spPr>
        <p:txBody>
          <a:bodyPr>
            <a:spAutoFit/>
          </a:bodyPr>
          <a:lstStyle/>
          <a:p>
            <a:r>
              <a:rPr lang="en-US" b="1" dirty="0">
                <a:latin typeface="Verdana" pitchFamily="84" charset="0"/>
              </a:rPr>
              <a:t>	</a:t>
            </a:r>
            <a:r>
              <a:rPr lang="en-US" sz="1800" b="1" dirty="0">
                <a:latin typeface="Verdana" pitchFamily="84" charset="0"/>
              </a:rPr>
              <a:t>Thursday: Strength exercises</a:t>
            </a:r>
            <a:r>
              <a:rPr lang="en-US" altLang="ja-JP" sz="1800" b="1" dirty="0">
                <a:latin typeface="Verdana" pitchFamily="84" charset="0"/>
              </a:rPr>
              <a:t> </a:t>
            </a:r>
            <a:endParaRPr lang="en-US" sz="1800" b="1" dirty="0">
              <a:latin typeface="Verdana" pitchFamily="84" charset="0"/>
            </a:endParaRPr>
          </a:p>
        </p:txBody>
      </p:sp>
      <p:pic>
        <p:nvPicPr>
          <p:cNvPr id="3" name="Picture 2" descr="A screenshot of a social media post&#13;&#10;&#13;&#10;Description automatically generated">
            <a:extLst>
              <a:ext uri="{FF2B5EF4-FFF2-40B4-BE49-F238E27FC236}">
                <a16:creationId xmlns:a16="http://schemas.microsoft.com/office/drawing/2014/main" id="{8D51253D-9302-B34C-8C8E-90D74F07E6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9416" y="503238"/>
            <a:ext cx="3871776" cy="6354762"/>
          </a:xfrm>
          <a:prstGeom prst="rect">
            <a:avLst/>
          </a:prstGeom>
        </p:spPr>
      </p:pic>
    </p:spTree>
    <p:extLst>
      <p:ext uri="{BB962C8B-B14F-4D97-AF65-F5344CB8AC3E}">
        <p14:creationId xmlns:p14="http://schemas.microsoft.com/office/powerpoint/2010/main" val="29818090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00"/>
          <p:cNvSpPr>
            <a:spLocks noChangeAspect="1" noChangeArrowheads="1"/>
          </p:cNvSpPr>
          <p:nvPr/>
        </p:nvSpPr>
        <p:spPr bwMode="auto">
          <a:xfrm>
            <a:off x="179512" y="620688"/>
            <a:ext cx="6492875" cy="4038600"/>
          </a:xfrm>
          <a:prstGeom prst="rect">
            <a:avLst/>
          </a:prstGeom>
          <a:solidFill>
            <a:srgbClr val="006000"/>
          </a:solidFill>
          <a:ln w="28575" algn="ctr">
            <a:noFill/>
            <a:miter lim="800000"/>
            <a:headEnd/>
            <a:tailEnd/>
          </a:ln>
        </p:spPr>
        <p:txBody>
          <a:bodyPr lIns="74295" tIns="8890" rIns="74295" bIns="8890"/>
          <a:lstStyle/>
          <a:p>
            <a:endParaRPr lang="ja-JP" sz="4800" dirty="0">
              <a:solidFill>
                <a:srgbClr val="FF0000"/>
              </a:solidFill>
              <a:latin typeface="Times New Roman" pitchFamily="84" charset="0"/>
            </a:endParaRPr>
          </a:p>
        </p:txBody>
      </p:sp>
      <p:grpSp>
        <p:nvGrpSpPr>
          <p:cNvPr id="2" name="Group 130"/>
          <p:cNvGrpSpPr>
            <a:grpSpLocks noChangeAspect="1"/>
          </p:cNvGrpSpPr>
          <p:nvPr/>
        </p:nvGrpSpPr>
        <p:grpSpPr bwMode="auto">
          <a:xfrm>
            <a:off x="395288" y="922338"/>
            <a:ext cx="6024562" cy="3459162"/>
            <a:chOff x="2543" y="9426"/>
            <a:chExt cx="6236" cy="3855"/>
          </a:xfrm>
        </p:grpSpPr>
        <p:sp>
          <p:nvSpPr>
            <p:cNvPr id="55333" name="Line 131"/>
            <p:cNvSpPr>
              <a:spLocks noChangeAspect="1" noChangeShapeType="1"/>
            </p:cNvSpPr>
            <p:nvPr/>
          </p:nvSpPr>
          <p:spPr bwMode="auto">
            <a:xfrm>
              <a:off x="5660" y="9426"/>
              <a:ext cx="1" cy="3855"/>
            </a:xfrm>
            <a:prstGeom prst="line">
              <a:avLst/>
            </a:prstGeom>
            <a:noFill/>
            <a:ln w="19050">
              <a:solidFill>
                <a:srgbClr val="FFFFFF"/>
              </a:solidFill>
              <a:round/>
              <a:headEnd/>
              <a:tailEnd/>
            </a:ln>
          </p:spPr>
          <p:txBody>
            <a:bodyPr lIns="74295" tIns="8890" rIns="74295" bIns="8890"/>
            <a:lstStyle/>
            <a:p>
              <a:endParaRPr lang="nl-BE"/>
            </a:p>
          </p:txBody>
        </p:sp>
        <p:sp>
          <p:nvSpPr>
            <p:cNvPr id="55334" name="Oval 132"/>
            <p:cNvSpPr>
              <a:spLocks noChangeAspect="1" noChangeArrowheads="1"/>
            </p:cNvSpPr>
            <p:nvPr/>
          </p:nvSpPr>
          <p:spPr bwMode="auto">
            <a:xfrm>
              <a:off x="5632" y="11325"/>
              <a:ext cx="57" cy="57"/>
            </a:xfrm>
            <a:prstGeom prst="ellipse">
              <a:avLst/>
            </a:prstGeom>
            <a:solidFill>
              <a:srgbClr val="FFFFFF"/>
            </a:solid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55335" name="Oval 133"/>
            <p:cNvSpPr>
              <a:spLocks noChangeAspect="1" noChangeArrowheads="1"/>
            </p:cNvSpPr>
            <p:nvPr/>
          </p:nvSpPr>
          <p:spPr bwMode="auto">
            <a:xfrm>
              <a:off x="5142" y="10835"/>
              <a:ext cx="1037" cy="1037"/>
            </a:xfrm>
            <a:prstGeom prst="ellipse">
              <a:avLst/>
            </a:pr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55336" name="Rectangle 134"/>
            <p:cNvSpPr>
              <a:spLocks noChangeAspect="1" noChangeArrowheads="1"/>
            </p:cNvSpPr>
            <p:nvPr/>
          </p:nvSpPr>
          <p:spPr bwMode="auto">
            <a:xfrm>
              <a:off x="2684" y="9426"/>
              <a:ext cx="5953" cy="3855"/>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55337" name="Rectangle 135"/>
            <p:cNvSpPr>
              <a:spLocks noChangeAspect="1" noChangeArrowheads="1"/>
            </p:cNvSpPr>
            <p:nvPr/>
          </p:nvSpPr>
          <p:spPr bwMode="auto">
            <a:xfrm>
              <a:off x="2543" y="11147"/>
              <a:ext cx="142" cy="414"/>
            </a:xfrm>
            <a:prstGeom prst="rect">
              <a:avLst/>
            </a:prstGeom>
            <a:solidFill>
              <a:srgbClr val="808080"/>
            </a:solid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55338" name="Rectangle 136"/>
            <p:cNvSpPr>
              <a:spLocks noChangeAspect="1" noChangeArrowheads="1"/>
            </p:cNvSpPr>
            <p:nvPr/>
          </p:nvSpPr>
          <p:spPr bwMode="auto">
            <a:xfrm>
              <a:off x="8637" y="11147"/>
              <a:ext cx="142" cy="414"/>
            </a:xfrm>
            <a:prstGeom prst="rect">
              <a:avLst/>
            </a:prstGeom>
            <a:solidFill>
              <a:srgbClr val="808080"/>
            </a:solid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55339" name="Rectangle 137"/>
            <p:cNvSpPr>
              <a:spLocks noChangeAspect="1" noChangeArrowheads="1"/>
            </p:cNvSpPr>
            <p:nvPr/>
          </p:nvSpPr>
          <p:spPr bwMode="auto">
            <a:xfrm>
              <a:off x="2684" y="10835"/>
              <a:ext cx="312" cy="1037"/>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55340" name="Rectangle 138"/>
            <p:cNvSpPr>
              <a:spLocks noChangeAspect="1" noChangeArrowheads="1"/>
            </p:cNvSpPr>
            <p:nvPr/>
          </p:nvSpPr>
          <p:spPr bwMode="auto">
            <a:xfrm>
              <a:off x="8325" y="10835"/>
              <a:ext cx="312" cy="1037"/>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55341" name="Oval 139"/>
            <p:cNvSpPr>
              <a:spLocks noChangeAspect="1" noChangeArrowheads="1"/>
            </p:cNvSpPr>
            <p:nvPr/>
          </p:nvSpPr>
          <p:spPr bwMode="auto">
            <a:xfrm>
              <a:off x="3279" y="11325"/>
              <a:ext cx="57" cy="57"/>
            </a:xfrm>
            <a:prstGeom prst="ellipse">
              <a:avLst/>
            </a:prstGeom>
            <a:solidFill>
              <a:srgbClr val="FFFFFF"/>
            </a:solid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55342" name="Arc 140"/>
            <p:cNvSpPr>
              <a:spLocks noChangeAspect="1"/>
            </p:cNvSpPr>
            <p:nvPr/>
          </p:nvSpPr>
          <p:spPr bwMode="auto">
            <a:xfrm>
              <a:off x="3307" y="10937"/>
              <a:ext cx="519" cy="833"/>
            </a:xfrm>
            <a:custGeom>
              <a:avLst/>
              <a:gdLst>
                <a:gd name="T0" fmla="*/ 0 w 21600"/>
                <a:gd name="T1" fmla="*/ 0 h 34673"/>
                <a:gd name="T2" fmla="*/ 0 w 21600"/>
                <a:gd name="T3" fmla="*/ 0 h 34673"/>
                <a:gd name="T4" fmla="*/ 0 w 21600"/>
                <a:gd name="T5" fmla="*/ 0 h 34673"/>
                <a:gd name="T6" fmla="*/ 0 60000 65536"/>
                <a:gd name="T7" fmla="*/ 0 60000 65536"/>
                <a:gd name="T8" fmla="*/ 0 60000 65536"/>
                <a:gd name="T9" fmla="*/ 0 w 21600"/>
                <a:gd name="T10" fmla="*/ 0 h 34673"/>
                <a:gd name="T11" fmla="*/ 21600 w 21600"/>
                <a:gd name="T12" fmla="*/ 34673 h 34673"/>
              </a:gdLst>
              <a:ahLst/>
              <a:cxnLst>
                <a:cxn ang="T6">
                  <a:pos x="T0" y="T1"/>
                </a:cxn>
                <a:cxn ang="T7">
                  <a:pos x="T2" y="T3"/>
                </a:cxn>
                <a:cxn ang="T8">
                  <a:pos x="T4" y="T5"/>
                </a:cxn>
              </a:cxnLst>
              <a:rect l="T9" t="T10" r="T11" b="T12"/>
              <a:pathLst>
                <a:path w="21600" h="34673" fill="none" extrusionOk="0">
                  <a:moveTo>
                    <a:pt x="12858" y="-1"/>
                  </a:moveTo>
                  <a:cubicBezTo>
                    <a:pt x="18356" y="4073"/>
                    <a:pt x="21600" y="10512"/>
                    <a:pt x="21600" y="17356"/>
                  </a:cubicBezTo>
                  <a:cubicBezTo>
                    <a:pt x="21600" y="24176"/>
                    <a:pt x="18378" y="30596"/>
                    <a:pt x="12910" y="34672"/>
                  </a:cubicBezTo>
                </a:path>
                <a:path w="21600" h="34673" stroke="0" extrusionOk="0">
                  <a:moveTo>
                    <a:pt x="12858" y="-1"/>
                  </a:moveTo>
                  <a:cubicBezTo>
                    <a:pt x="18356" y="4073"/>
                    <a:pt x="21600" y="10512"/>
                    <a:pt x="21600" y="17356"/>
                  </a:cubicBezTo>
                  <a:cubicBezTo>
                    <a:pt x="21600" y="24176"/>
                    <a:pt x="18378" y="30596"/>
                    <a:pt x="12910" y="34672"/>
                  </a:cubicBezTo>
                  <a:lnTo>
                    <a:pt x="0" y="17356"/>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55343" name="Rectangle 141"/>
            <p:cNvSpPr>
              <a:spLocks noChangeAspect="1" noChangeArrowheads="1"/>
            </p:cNvSpPr>
            <p:nvPr/>
          </p:nvSpPr>
          <p:spPr bwMode="auto">
            <a:xfrm>
              <a:off x="2684" y="10211"/>
              <a:ext cx="935" cy="2285"/>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55344" name="Oval 142"/>
            <p:cNvSpPr>
              <a:spLocks noChangeAspect="1" noChangeArrowheads="1"/>
            </p:cNvSpPr>
            <p:nvPr/>
          </p:nvSpPr>
          <p:spPr bwMode="auto">
            <a:xfrm flipH="1">
              <a:off x="7985" y="11325"/>
              <a:ext cx="57" cy="57"/>
            </a:xfrm>
            <a:prstGeom prst="ellipse">
              <a:avLst/>
            </a:prstGeom>
            <a:solidFill>
              <a:srgbClr val="FFFFFF"/>
            </a:solid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55345" name="Arc 143"/>
            <p:cNvSpPr>
              <a:spLocks noChangeAspect="1"/>
            </p:cNvSpPr>
            <p:nvPr/>
          </p:nvSpPr>
          <p:spPr bwMode="auto">
            <a:xfrm flipH="1">
              <a:off x="7495" y="10937"/>
              <a:ext cx="519" cy="833"/>
            </a:xfrm>
            <a:custGeom>
              <a:avLst/>
              <a:gdLst>
                <a:gd name="T0" fmla="*/ 0 w 21600"/>
                <a:gd name="T1" fmla="*/ 0 h 34673"/>
                <a:gd name="T2" fmla="*/ 0 w 21600"/>
                <a:gd name="T3" fmla="*/ 0 h 34673"/>
                <a:gd name="T4" fmla="*/ 0 w 21600"/>
                <a:gd name="T5" fmla="*/ 0 h 34673"/>
                <a:gd name="T6" fmla="*/ 0 60000 65536"/>
                <a:gd name="T7" fmla="*/ 0 60000 65536"/>
                <a:gd name="T8" fmla="*/ 0 60000 65536"/>
                <a:gd name="T9" fmla="*/ 0 w 21600"/>
                <a:gd name="T10" fmla="*/ 0 h 34673"/>
                <a:gd name="T11" fmla="*/ 21600 w 21600"/>
                <a:gd name="T12" fmla="*/ 34673 h 34673"/>
              </a:gdLst>
              <a:ahLst/>
              <a:cxnLst>
                <a:cxn ang="T6">
                  <a:pos x="T0" y="T1"/>
                </a:cxn>
                <a:cxn ang="T7">
                  <a:pos x="T2" y="T3"/>
                </a:cxn>
                <a:cxn ang="T8">
                  <a:pos x="T4" y="T5"/>
                </a:cxn>
              </a:cxnLst>
              <a:rect l="T9" t="T10" r="T11" b="T12"/>
              <a:pathLst>
                <a:path w="21600" h="34673" fill="none" extrusionOk="0">
                  <a:moveTo>
                    <a:pt x="12858" y="-1"/>
                  </a:moveTo>
                  <a:cubicBezTo>
                    <a:pt x="18356" y="4073"/>
                    <a:pt x="21600" y="10512"/>
                    <a:pt x="21600" y="17356"/>
                  </a:cubicBezTo>
                  <a:cubicBezTo>
                    <a:pt x="21600" y="24176"/>
                    <a:pt x="18378" y="30596"/>
                    <a:pt x="12910" y="34672"/>
                  </a:cubicBezTo>
                </a:path>
                <a:path w="21600" h="34673" stroke="0" extrusionOk="0">
                  <a:moveTo>
                    <a:pt x="12858" y="-1"/>
                  </a:moveTo>
                  <a:cubicBezTo>
                    <a:pt x="18356" y="4073"/>
                    <a:pt x="21600" y="10512"/>
                    <a:pt x="21600" y="17356"/>
                  </a:cubicBezTo>
                  <a:cubicBezTo>
                    <a:pt x="21600" y="24176"/>
                    <a:pt x="18378" y="30596"/>
                    <a:pt x="12910" y="34672"/>
                  </a:cubicBezTo>
                  <a:lnTo>
                    <a:pt x="0" y="17356"/>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55346" name="Rectangle 144"/>
            <p:cNvSpPr>
              <a:spLocks noChangeAspect="1" noChangeArrowheads="1"/>
            </p:cNvSpPr>
            <p:nvPr/>
          </p:nvSpPr>
          <p:spPr bwMode="auto">
            <a:xfrm flipH="1">
              <a:off x="7702" y="10211"/>
              <a:ext cx="935" cy="2285"/>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55347" name="Arc 145"/>
            <p:cNvSpPr>
              <a:spLocks noChangeAspect="1"/>
            </p:cNvSpPr>
            <p:nvPr/>
          </p:nvSpPr>
          <p:spPr bwMode="auto">
            <a:xfrm flipH="1" flipV="1">
              <a:off x="8580" y="9426"/>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rot="10800000" lIns="74295" tIns="8890" rIns="74295" bIns="8890"/>
            <a:lstStyle/>
            <a:p>
              <a:endParaRPr lang="ja-JP" sz="2400">
                <a:solidFill>
                  <a:srgbClr val="FF0000"/>
                </a:solidFill>
                <a:latin typeface="Times New Roman" pitchFamily="84" charset="0"/>
              </a:endParaRPr>
            </a:p>
          </p:txBody>
        </p:sp>
        <p:sp>
          <p:nvSpPr>
            <p:cNvPr id="55348" name="Arc 146"/>
            <p:cNvSpPr>
              <a:spLocks noChangeAspect="1"/>
            </p:cNvSpPr>
            <p:nvPr/>
          </p:nvSpPr>
          <p:spPr bwMode="auto">
            <a:xfrm flipH="1">
              <a:off x="8580" y="13224"/>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55349" name="Arc 147"/>
            <p:cNvSpPr>
              <a:spLocks noChangeAspect="1"/>
            </p:cNvSpPr>
            <p:nvPr/>
          </p:nvSpPr>
          <p:spPr bwMode="auto">
            <a:xfrm flipV="1">
              <a:off x="2684" y="9426"/>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rot="10800000" lIns="74295" tIns="8890" rIns="74295" bIns="8890"/>
            <a:lstStyle/>
            <a:p>
              <a:endParaRPr lang="ja-JP" sz="2400">
                <a:solidFill>
                  <a:srgbClr val="FF0000"/>
                </a:solidFill>
                <a:latin typeface="Times New Roman" pitchFamily="84" charset="0"/>
              </a:endParaRPr>
            </a:p>
          </p:txBody>
        </p:sp>
        <p:sp>
          <p:nvSpPr>
            <p:cNvPr id="55350" name="Arc 148"/>
            <p:cNvSpPr>
              <a:spLocks noChangeAspect="1"/>
            </p:cNvSpPr>
            <p:nvPr/>
          </p:nvSpPr>
          <p:spPr bwMode="auto">
            <a:xfrm>
              <a:off x="2684" y="13224"/>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55351" name="Line 149"/>
            <p:cNvSpPr>
              <a:spLocks noChangeAspect="1" noChangeShapeType="1"/>
            </p:cNvSpPr>
            <p:nvPr/>
          </p:nvSpPr>
          <p:spPr bwMode="auto">
            <a:xfrm flipH="1">
              <a:off x="2626" y="12705"/>
              <a:ext cx="57" cy="1"/>
            </a:xfrm>
            <a:prstGeom prst="line">
              <a:avLst/>
            </a:prstGeom>
            <a:noFill/>
            <a:ln w="19050">
              <a:solidFill>
                <a:srgbClr val="FFFFFF"/>
              </a:solidFill>
              <a:round/>
              <a:headEnd/>
              <a:tailEnd/>
            </a:ln>
          </p:spPr>
          <p:txBody>
            <a:bodyPr lIns="74295" tIns="8890" rIns="74295" bIns="8890"/>
            <a:lstStyle/>
            <a:p>
              <a:endParaRPr lang="nl-BE"/>
            </a:p>
          </p:txBody>
        </p:sp>
        <p:sp>
          <p:nvSpPr>
            <p:cNvPr id="55352" name="Line 150"/>
            <p:cNvSpPr>
              <a:spLocks noChangeAspect="1" noChangeShapeType="1"/>
            </p:cNvSpPr>
            <p:nvPr/>
          </p:nvSpPr>
          <p:spPr bwMode="auto">
            <a:xfrm flipH="1">
              <a:off x="2626" y="10002"/>
              <a:ext cx="57" cy="1"/>
            </a:xfrm>
            <a:prstGeom prst="line">
              <a:avLst/>
            </a:prstGeom>
            <a:noFill/>
            <a:ln w="19050">
              <a:solidFill>
                <a:srgbClr val="FFFFFF"/>
              </a:solidFill>
              <a:round/>
              <a:headEnd/>
              <a:tailEnd/>
            </a:ln>
          </p:spPr>
          <p:txBody>
            <a:bodyPr lIns="74295" tIns="8890" rIns="74295" bIns="8890"/>
            <a:lstStyle/>
            <a:p>
              <a:endParaRPr lang="nl-BE"/>
            </a:p>
          </p:txBody>
        </p:sp>
        <p:sp>
          <p:nvSpPr>
            <p:cNvPr id="55353" name="Line 151"/>
            <p:cNvSpPr>
              <a:spLocks noChangeAspect="1" noChangeShapeType="1"/>
            </p:cNvSpPr>
            <p:nvPr/>
          </p:nvSpPr>
          <p:spPr bwMode="auto">
            <a:xfrm>
              <a:off x="8638" y="12705"/>
              <a:ext cx="57" cy="1"/>
            </a:xfrm>
            <a:prstGeom prst="line">
              <a:avLst/>
            </a:prstGeom>
            <a:noFill/>
            <a:ln w="19050">
              <a:solidFill>
                <a:srgbClr val="FFFFFF"/>
              </a:solidFill>
              <a:round/>
              <a:headEnd/>
              <a:tailEnd/>
            </a:ln>
          </p:spPr>
          <p:txBody>
            <a:bodyPr lIns="74295" tIns="8890" rIns="74295" bIns="8890"/>
            <a:lstStyle/>
            <a:p>
              <a:endParaRPr lang="nl-BE"/>
            </a:p>
          </p:txBody>
        </p:sp>
        <p:sp>
          <p:nvSpPr>
            <p:cNvPr id="55354" name="Line 152"/>
            <p:cNvSpPr>
              <a:spLocks noChangeAspect="1" noChangeShapeType="1"/>
            </p:cNvSpPr>
            <p:nvPr/>
          </p:nvSpPr>
          <p:spPr bwMode="auto">
            <a:xfrm>
              <a:off x="8638" y="10002"/>
              <a:ext cx="57" cy="1"/>
            </a:xfrm>
            <a:prstGeom prst="line">
              <a:avLst/>
            </a:prstGeom>
            <a:noFill/>
            <a:ln w="19050">
              <a:solidFill>
                <a:srgbClr val="FFFFFF"/>
              </a:solidFill>
              <a:round/>
              <a:headEnd/>
              <a:tailEnd/>
            </a:ln>
          </p:spPr>
          <p:txBody>
            <a:bodyPr lIns="74295" tIns="8890" rIns="74295" bIns="8890"/>
            <a:lstStyle/>
            <a:p>
              <a:endParaRPr lang="nl-BE"/>
            </a:p>
          </p:txBody>
        </p:sp>
      </p:grpSp>
      <p:sp>
        <p:nvSpPr>
          <p:cNvPr id="48131" name="Rectangle 30"/>
          <p:cNvSpPr>
            <a:spLocks noGrp="1" noChangeArrowheads="1"/>
          </p:cNvSpPr>
          <p:nvPr>
            <p:ph type="subTitle" idx="1"/>
          </p:nvPr>
        </p:nvSpPr>
        <p:spPr>
          <a:xfrm>
            <a:off x="152400" y="4724400"/>
            <a:ext cx="8839200" cy="2016968"/>
          </a:xfrm>
          <a:noFill/>
        </p:spPr>
        <p:txBody>
          <a:bodyPr>
            <a:noAutofit/>
          </a:bodyPr>
          <a:lstStyle/>
          <a:p>
            <a:pPr algn="l" eaLnBrk="1" hangingPunct="1">
              <a:lnSpc>
                <a:spcPct val="120000"/>
              </a:lnSpc>
            </a:pPr>
            <a:r>
              <a:rPr lang="en-US" sz="1200" b="1" dirty="0">
                <a:latin typeface="Verdana" pitchFamily="84" charset="0"/>
              </a:rPr>
              <a:t>The speed exercise consist of 4 different sets:</a:t>
            </a:r>
            <a:endParaRPr lang="en-US" sz="1200" dirty="0">
              <a:latin typeface="Verdana"/>
              <a:cs typeface="Verdana"/>
            </a:endParaRPr>
          </a:p>
          <a:p>
            <a:pPr algn="l" eaLnBrk="1" hangingPunct="1">
              <a:lnSpc>
                <a:spcPct val="120000"/>
              </a:lnSpc>
            </a:pPr>
            <a:r>
              <a:rPr lang="en-US" sz="1200" dirty="0">
                <a:latin typeface="Verdana"/>
                <a:cs typeface="Verdana"/>
              </a:rPr>
              <a:t>1 set of 3 sprints 15 m front. </a:t>
            </a:r>
            <a:r>
              <a:rPr lang="nl-BE" sz="1200" dirty="0">
                <a:latin typeface="Verdana"/>
                <a:cs typeface="Verdana"/>
              </a:rPr>
              <a:t>; </a:t>
            </a:r>
            <a:r>
              <a:rPr lang="en-US" sz="1200" dirty="0">
                <a:latin typeface="Verdana"/>
                <a:cs typeface="Verdana"/>
              </a:rPr>
              <a:t>rest 45” and 2’</a:t>
            </a:r>
          </a:p>
          <a:p>
            <a:pPr algn="l" eaLnBrk="1" hangingPunct="1">
              <a:lnSpc>
                <a:spcPct val="120000"/>
              </a:lnSpc>
            </a:pPr>
            <a:r>
              <a:rPr lang="en-US" sz="1200" dirty="0">
                <a:latin typeface="Verdana"/>
                <a:cs typeface="Verdana"/>
              </a:rPr>
              <a:t>1 set of 3 sprints 5m back + 10m front. </a:t>
            </a:r>
            <a:r>
              <a:rPr lang="nl-BE" sz="1200" dirty="0">
                <a:latin typeface="Verdana"/>
                <a:cs typeface="Verdana"/>
              </a:rPr>
              <a:t>; </a:t>
            </a:r>
            <a:r>
              <a:rPr lang="en-US" sz="1200" dirty="0">
                <a:latin typeface="Verdana"/>
                <a:cs typeface="Verdana"/>
              </a:rPr>
              <a:t>rest 45” and 2’</a:t>
            </a:r>
          </a:p>
          <a:p>
            <a:pPr algn="l" eaLnBrk="1" hangingPunct="1">
              <a:lnSpc>
                <a:spcPct val="120000"/>
              </a:lnSpc>
            </a:pPr>
            <a:r>
              <a:rPr lang="en-US" sz="1200" dirty="0">
                <a:latin typeface="Verdana"/>
                <a:cs typeface="Verdana"/>
              </a:rPr>
              <a:t>1 set of 4 sprints 2 SW left + 2 SW right (5m sideways +10m front ) </a:t>
            </a:r>
            <a:r>
              <a:rPr lang="nl-BE" sz="1200" dirty="0">
                <a:latin typeface="Verdana"/>
                <a:cs typeface="Verdana"/>
              </a:rPr>
              <a:t>; </a:t>
            </a:r>
            <a:r>
              <a:rPr lang="en-US" sz="1200" dirty="0">
                <a:latin typeface="Verdana"/>
                <a:cs typeface="Verdana"/>
              </a:rPr>
              <a:t>rest 45” and 2’</a:t>
            </a:r>
            <a:endParaRPr lang="nl-BE" sz="1200" dirty="0">
              <a:latin typeface="Verdana"/>
              <a:cs typeface="Verdana"/>
            </a:endParaRPr>
          </a:p>
          <a:p>
            <a:pPr algn="l" eaLnBrk="1" hangingPunct="1">
              <a:lnSpc>
                <a:spcPct val="120000"/>
              </a:lnSpc>
            </a:pPr>
            <a:r>
              <a:rPr lang="nl-BE" sz="1200" dirty="0">
                <a:latin typeface="Verdana"/>
                <a:cs typeface="Verdana"/>
              </a:rPr>
              <a:t>1 set </a:t>
            </a:r>
            <a:r>
              <a:rPr lang="en-US" sz="1200" dirty="0">
                <a:latin typeface="Verdana"/>
                <a:cs typeface="Verdana"/>
              </a:rPr>
              <a:t>of 6 to 8  x 60 m – progressive accelerations (not to fast), control your body and running style</a:t>
            </a:r>
            <a:r>
              <a:rPr lang="nl-BE" sz="1200" dirty="0">
                <a:latin typeface="Verdana"/>
                <a:cs typeface="Verdana"/>
              </a:rPr>
              <a:t> ; </a:t>
            </a:r>
            <a:r>
              <a:rPr lang="en-US" sz="1200" dirty="0">
                <a:latin typeface="Verdana"/>
                <a:cs typeface="Verdana"/>
              </a:rPr>
              <a:t>rest 60”</a:t>
            </a:r>
            <a:endParaRPr lang="nl-BE" sz="1200" dirty="0">
              <a:latin typeface="Verdana"/>
              <a:cs typeface="Verdana"/>
            </a:endParaRPr>
          </a:p>
          <a:p>
            <a:pPr algn="l" eaLnBrk="1" hangingPunct="1">
              <a:lnSpc>
                <a:spcPct val="120000"/>
              </a:lnSpc>
            </a:pPr>
            <a:endParaRPr lang="nl-BE" sz="1000" dirty="0">
              <a:latin typeface="Verdana"/>
              <a:cs typeface="Verdana"/>
            </a:endParaRPr>
          </a:p>
          <a:p>
            <a:pPr algn="l" eaLnBrk="1" hangingPunct="1">
              <a:lnSpc>
                <a:spcPct val="120000"/>
              </a:lnSpc>
              <a:defRPr/>
            </a:pPr>
            <a:r>
              <a:rPr lang="en-US" sz="1000" dirty="0">
                <a:latin typeface="Verdana" pitchFamily="84" charset="0"/>
              </a:rPr>
              <a:t>Note: Perform each sprint at 100%! Increase the power of the first 3-4 sprint steps.</a:t>
            </a:r>
          </a:p>
          <a:p>
            <a:pPr algn="l" eaLnBrk="1" hangingPunct="1">
              <a:lnSpc>
                <a:spcPct val="120000"/>
              </a:lnSpc>
              <a:defRPr/>
            </a:pPr>
            <a:r>
              <a:rPr lang="en-US" sz="1000" dirty="0">
                <a:latin typeface="Verdana" pitchFamily="84" charset="0"/>
              </a:rPr>
              <a:t>The personal coach can ad a signal, for example a visual signal as in the game.</a:t>
            </a:r>
          </a:p>
          <a:p>
            <a:pPr algn="l" eaLnBrk="1" hangingPunct="1">
              <a:lnSpc>
                <a:spcPct val="120000"/>
              </a:lnSpc>
            </a:pPr>
            <a:endParaRPr lang="nl-BE" sz="1200" dirty="0">
              <a:latin typeface="Verdana"/>
              <a:cs typeface="Verdana"/>
            </a:endParaRPr>
          </a:p>
          <a:p>
            <a:pPr algn="l" eaLnBrk="1" hangingPunct="1">
              <a:lnSpc>
                <a:spcPct val="120000"/>
              </a:lnSpc>
            </a:pPr>
            <a:endParaRPr lang="en-US" sz="1000" dirty="0">
              <a:latin typeface="Verdana"/>
              <a:cs typeface="Verdana"/>
            </a:endParaRPr>
          </a:p>
          <a:p>
            <a:pPr algn="l" eaLnBrk="1" hangingPunct="1">
              <a:lnSpc>
                <a:spcPct val="120000"/>
              </a:lnSpc>
              <a:defRPr/>
            </a:pPr>
            <a:endParaRPr lang="en-US" sz="1000" dirty="0">
              <a:latin typeface="Verdana"/>
              <a:cs typeface="Verdana"/>
            </a:endParaRPr>
          </a:p>
        </p:txBody>
      </p:sp>
      <p:sp>
        <p:nvSpPr>
          <p:cNvPr id="48132" name="Text Box 31"/>
          <p:cNvSpPr txBox="1">
            <a:spLocks noChangeArrowheads="1"/>
          </p:cNvSpPr>
          <p:nvPr/>
        </p:nvSpPr>
        <p:spPr bwMode="auto">
          <a:xfrm>
            <a:off x="152400" y="136525"/>
            <a:ext cx="8839200" cy="366713"/>
          </a:xfrm>
          <a:prstGeom prst="rect">
            <a:avLst/>
          </a:prstGeom>
          <a:noFill/>
          <a:ln w="9525">
            <a:noFill/>
            <a:miter lim="800000"/>
            <a:headEnd/>
            <a:tailEnd/>
          </a:ln>
        </p:spPr>
        <p:txBody>
          <a:bodyPr>
            <a:spAutoFit/>
          </a:bodyPr>
          <a:lstStyle/>
          <a:p>
            <a:pPr>
              <a:defRPr/>
            </a:pPr>
            <a:r>
              <a:rPr lang="en-US" sz="1800" b="1" dirty="0">
                <a:latin typeface="Verdana" pitchFamily="84" charset="0"/>
              </a:rPr>
              <a:t>	Friday: Speed exercise </a:t>
            </a:r>
          </a:p>
        </p:txBody>
      </p:sp>
      <p:sp>
        <p:nvSpPr>
          <p:cNvPr id="55302" name="Rectangle 32"/>
          <p:cNvSpPr>
            <a:spLocks noChangeArrowheads="1"/>
          </p:cNvSpPr>
          <p:nvPr/>
        </p:nvSpPr>
        <p:spPr bwMode="auto">
          <a:xfrm>
            <a:off x="6705600" y="609600"/>
            <a:ext cx="2286000" cy="4038600"/>
          </a:xfrm>
          <a:prstGeom prst="rect">
            <a:avLst/>
          </a:prstGeom>
          <a:solidFill>
            <a:srgbClr val="006000"/>
          </a:solidFill>
          <a:ln w="9525">
            <a:noFill/>
            <a:miter lim="800000"/>
            <a:headEnd/>
            <a:tailEnd/>
          </a:ln>
        </p:spPr>
        <p:txBody>
          <a:bodyPr/>
          <a:lstStyle/>
          <a:p>
            <a:pPr algn="ctr" eaLnBrk="1" hangingPunct="1">
              <a:lnSpc>
                <a:spcPct val="120000"/>
              </a:lnSpc>
              <a:spcBef>
                <a:spcPct val="20000"/>
              </a:spcBef>
              <a:tabLst>
                <a:tab pos="977900" algn="l"/>
                <a:tab pos="1320800" algn="l"/>
                <a:tab pos="1435100" algn="l"/>
                <a:tab pos="1549400" algn="l"/>
              </a:tabLst>
            </a:pPr>
            <a:endParaRPr lang="en-US" sz="1000" dirty="0">
              <a:solidFill>
                <a:schemeClr val="bg1"/>
              </a:solidFill>
              <a:latin typeface="Verdana" pitchFamily="84" charset="0"/>
            </a:endParaRPr>
          </a:p>
          <a:p>
            <a:pPr algn="ctr" eaLnBrk="1" hangingPunct="1">
              <a:lnSpc>
                <a:spcPct val="120000"/>
              </a:lnSpc>
              <a:spcBef>
                <a:spcPct val="20000"/>
              </a:spcBef>
              <a:tabLst>
                <a:tab pos="977900" algn="l"/>
                <a:tab pos="1320800" algn="l"/>
                <a:tab pos="1435100" algn="l"/>
                <a:tab pos="1549400" algn="l"/>
              </a:tabLst>
            </a:pPr>
            <a:endParaRPr lang="en-US" sz="1000" dirty="0">
              <a:solidFill>
                <a:schemeClr val="bg1"/>
              </a:solidFill>
              <a:latin typeface="Verdana" pitchFamily="84" charset="0"/>
            </a:endParaRPr>
          </a:p>
          <a:p>
            <a:pPr eaLnBrk="1" hangingPunct="1">
              <a:lnSpc>
                <a:spcPct val="120000"/>
              </a:lnSpc>
              <a:spcBef>
                <a:spcPct val="20000"/>
              </a:spcBef>
              <a:tabLst>
                <a:tab pos="977900" algn="l"/>
                <a:tab pos="1320800" algn="l"/>
                <a:tab pos="1435100" algn="l"/>
                <a:tab pos="1549400" algn="l"/>
              </a:tabLst>
            </a:pPr>
            <a:r>
              <a:rPr lang="en-US" sz="1000" dirty="0">
                <a:solidFill>
                  <a:schemeClr val="bg1"/>
                </a:solidFill>
                <a:latin typeface="Verdana" pitchFamily="84" charset="0"/>
              </a:rPr>
              <a:t>One lap			1 min</a:t>
            </a:r>
          </a:p>
          <a:p>
            <a:pPr eaLnBrk="1" hangingPunct="1">
              <a:lnSpc>
                <a:spcPct val="120000"/>
              </a:lnSpc>
              <a:spcBef>
                <a:spcPct val="20000"/>
              </a:spcBef>
              <a:tabLst>
                <a:tab pos="977900" algn="l"/>
                <a:tab pos="1320800" algn="l"/>
                <a:tab pos="1435100" algn="l"/>
                <a:tab pos="1549400" algn="l"/>
              </a:tabLst>
            </a:pPr>
            <a:r>
              <a:rPr lang="en-US" sz="1000" dirty="0">
                <a:solidFill>
                  <a:schemeClr val="bg1"/>
                </a:solidFill>
                <a:latin typeface="Verdana" pitchFamily="84" charset="0"/>
              </a:rPr>
              <a:t>Set 1 (3 laps)			3 min</a:t>
            </a:r>
          </a:p>
          <a:p>
            <a:pPr eaLnBrk="1" hangingPunct="1">
              <a:lnSpc>
                <a:spcPct val="120000"/>
              </a:lnSpc>
              <a:spcBef>
                <a:spcPct val="20000"/>
              </a:spcBef>
              <a:tabLst>
                <a:tab pos="977900" algn="l"/>
                <a:tab pos="1320800" algn="l"/>
                <a:tab pos="1435100" algn="l"/>
                <a:tab pos="1549400" algn="l"/>
              </a:tabLst>
            </a:pPr>
            <a:r>
              <a:rPr lang="en-US" sz="1000" dirty="0">
                <a:solidFill>
                  <a:schemeClr val="bg1"/>
                </a:solidFill>
                <a:latin typeface="Verdana" pitchFamily="84" charset="0"/>
              </a:rPr>
              <a:t>Recovery 			2 min</a:t>
            </a:r>
          </a:p>
          <a:p>
            <a:pPr eaLnBrk="1" hangingPunct="1">
              <a:lnSpc>
                <a:spcPct val="120000"/>
              </a:lnSpc>
              <a:spcBef>
                <a:spcPct val="20000"/>
              </a:spcBef>
              <a:tabLst>
                <a:tab pos="977900" algn="l"/>
                <a:tab pos="1320800" algn="l"/>
                <a:tab pos="1435100" algn="l"/>
                <a:tab pos="1549400" algn="l"/>
              </a:tabLst>
            </a:pPr>
            <a:r>
              <a:rPr lang="en-US" sz="1000" dirty="0">
                <a:solidFill>
                  <a:schemeClr val="bg1"/>
                </a:solidFill>
                <a:latin typeface="Verdana" pitchFamily="84" charset="0"/>
              </a:rPr>
              <a:t>Set 2 (3 laps)			3 min</a:t>
            </a:r>
          </a:p>
          <a:p>
            <a:pPr eaLnBrk="1" hangingPunct="1">
              <a:lnSpc>
                <a:spcPct val="120000"/>
              </a:lnSpc>
              <a:spcBef>
                <a:spcPct val="20000"/>
              </a:spcBef>
              <a:tabLst>
                <a:tab pos="977900" algn="l"/>
                <a:tab pos="1320800" algn="l"/>
                <a:tab pos="1435100" algn="l"/>
                <a:tab pos="1549400" algn="l"/>
              </a:tabLst>
            </a:pPr>
            <a:r>
              <a:rPr lang="en-US" sz="1000" dirty="0">
                <a:solidFill>
                  <a:schemeClr val="bg1"/>
                </a:solidFill>
                <a:latin typeface="Verdana" pitchFamily="84" charset="0"/>
              </a:rPr>
              <a:t>Recovery 			2 min</a:t>
            </a:r>
          </a:p>
          <a:p>
            <a:pPr eaLnBrk="1" hangingPunct="1">
              <a:lnSpc>
                <a:spcPct val="120000"/>
              </a:lnSpc>
              <a:spcBef>
                <a:spcPct val="20000"/>
              </a:spcBef>
              <a:tabLst>
                <a:tab pos="977900" algn="l"/>
                <a:tab pos="1320800" algn="l"/>
                <a:tab pos="1435100" algn="l"/>
                <a:tab pos="1549400" algn="l"/>
              </a:tabLst>
            </a:pPr>
            <a:r>
              <a:rPr lang="en-US" sz="1000" dirty="0">
                <a:solidFill>
                  <a:schemeClr val="bg1"/>
                </a:solidFill>
                <a:latin typeface="Verdana" pitchFamily="84" charset="0"/>
              </a:rPr>
              <a:t>Set 3 (4 laps)			4 min</a:t>
            </a:r>
          </a:p>
          <a:p>
            <a:pPr eaLnBrk="1" hangingPunct="1">
              <a:lnSpc>
                <a:spcPct val="120000"/>
              </a:lnSpc>
              <a:spcBef>
                <a:spcPct val="20000"/>
              </a:spcBef>
              <a:tabLst>
                <a:tab pos="977900" algn="l"/>
                <a:tab pos="1320800" algn="l"/>
                <a:tab pos="1435100" algn="l"/>
                <a:tab pos="1549400" algn="l"/>
              </a:tabLst>
            </a:pPr>
            <a:r>
              <a:rPr lang="en-US" sz="1000" dirty="0">
                <a:solidFill>
                  <a:schemeClr val="bg1"/>
                </a:solidFill>
                <a:latin typeface="Verdana" pitchFamily="84" charset="0"/>
              </a:rPr>
              <a:t>Recovery 			2 min</a:t>
            </a:r>
          </a:p>
          <a:p>
            <a:pPr eaLnBrk="1" hangingPunct="1">
              <a:lnSpc>
                <a:spcPct val="120000"/>
              </a:lnSpc>
              <a:spcBef>
                <a:spcPct val="20000"/>
              </a:spcBef>
              <a:tabLst>
                <a:tab pos="977900" algn="l"/>
                <a:tab pos="1320800" algn="l"/>
                <a:tab pos="1435100" algn="l"/>
                <a:tab pos="1549400" algn="l"/>
              </a:tabLst>
            </a:pPr>
            <a:r>
              <a:rPr lang="en-US" sz="1000" dirty="0">
                <a:solidFill>
                  <a:schemeClr val="bg1"/>
                </a:solidFill>
                <a:latin typeface="Verdana" pitchFamily="84" charset="0"/>
              </a:rPr>
              <a:t>Set 4 (8 laps)			10 min</a:t>
            </a:r>
          </a:p>
          <a:p>
            <a:pPr eaLnBrk="1" hangingPunct="1">
              <a:lnSpc>
                <a:spcPct val="120000"/>
              </a:lnSpc>
              <a:spcBef>
                <a:spcPct val="20000"/>
              </a:spcBef>
              <a:tabLst>
                <a:tab pos="977900" algn="l"/>
                <a:tab pos="1320800" algn="l"/>
                <a:tab pos="1435100" algn="l"/>
                <a:tab pos="1549400" algn="l"/>
              </a:tabLst>
            </a:pPr>
            <a:r>
              <a:rPr lang="en-US" sz="1000" dirty="0">
                <a:solidFill>
                  <a:schemeClr val="bg1"/>
                </a:solidFill>
                <a:latin typeface="Verdana" pitchFamily="84" charset="0"/>
              </a:rPr>
              <a:t>Total duration 	        +- 26 min</a:t>
            </a:r>
            <a:endParaRPr lang="en-US" sz="1000" dirty="0">
              <a:solidFill>
                <a:srgbClr val="6CCEFF"/>
              </a:solidFill>
              <a:latin typeface="Verdana" pitchFamily="84" charset="0"/>
            </a:endParaRPr>
          </a:p>
          <a:p>
            <a:pPr eaLnBrk="1" hangingPunct="1">
              <a:lnSpc>
                <a:spcPct val="120000"/>
              </a:lnSpc>
              <a:spcBef>
                <a:spcPct val="20000"/>
              </a:spcBef>
              <a:tabLst>
                <a:tab pos="977900" algn="l"/>
                <a:tab pos="1320800" algn="l"/>
                <a:tab pos="1435100" algn="l"/>
                <a:tab pos="1549400" algn="l"/>
              </a:tabLst>
            </a:pPr>
            <a:r>
              <a:rPr lang="en-US" sz="1000" dirty="0">
                <a:solidFill>
                  <a:srgbClr val="6CCEFF"/>
                </a:solidFill>
                <a:latin typeface="Verdana" pitchFamily="84" charset="0"/>
              </a:rPr>
              <a:t>Walking 	W  		630 m</a:t>
            </a:r>
            <a:endParaRPr lang="en-US" sz="1000" dirty="0">
              <a:latin typeface="Verdana" pitchFamily="84" charset="0"/>
            </a:endParaRPr>
          </a:p>
          <a:p>
            <a:pPr eaLnBrk="1" hangingPunct="1">
              <a:lnSpc>
                <a:spcPct val="120000"/>
              </a:lnSpc>
              <a:spcBef>
                <a:spcPct val="20000"/>
              </a:spcBef>
              <a:tabLst>
                <a:tab pos="977900" algn="l"/>
                <a:tab pos="1320800" algn="l"/>
                <a:tab pos="1435100" algn="l"/>
                <a:tab pos="1549400" algn="l"/>
              </a:tabLst>
            </a:pPr>
            <a:r>
              <a:rPr lang="en-US" sz="1000" dirty="0">
                <a:solidFill>
                  <a:srgbClr val="7FFF5B"/>
                </a:solidFill>
                <a:latin typeface="Verdana" pitchFamily="84" charset="0"/>
              </a:rPr>
              <a:t>Jogging 	J</a:t>
            </a:r>
            <a:r>
              <a:rPr lang="en-US" sz="1000" dirty="0">
                <a:latin typeface="Verdana" pitchFamily="84" charset="0"/>
              </a:rPr>
              <a:t>     	</a:t>
            </a:r>
            <a:r>
              <a:rPr lang="en-US" sz="1000" dirty="0">
                <a:solidFill>
                  <a:srgbClr val="7FFF5B"/>
                </a:solidFill>
                <a:latin typeface="Verdana" pitchFamily="84" charset="0"/>
              </a:rPr>
              <a:t>	---</a:t>
            </a:r>
            <a:endParaRPr lang="en-US" sz="1000" dirty="0">
              <a:latin typeface="Verdana" pitchFamily="84" charset="0"/>
            </a:endParaRPr>
          </a:p>
          <a:p>
            <a:pPr eaLnBrk="1" hangingPunct="1">
              <a:lnSpc>
                <a:spcPct val="120000"/>
              </a:lnSpc>
              <a:spcBef>
                <a:spcPct val="20000"/>
              </a:spcBef>
              <a:tabLst>
                <a:tab pos="977900" algn="l"/>
                <a:tab pos="1320800" algn="l"/>
                <a:tab pos="1435100" algn="l"/>
                <a:tab pos="1549400" algn="l"/>
              </a:tabLst>
            </a:pPr>
            <a:r>
              <a:rPr lang="en-US" sz="1000" dirty="0">
                <a:solidFill>
                  <a:srgbClr val="F689FF"/>
                </a:solidFill>
                <a:latin typeface="Verdana" pitchFamily="84" charset="0"/>
              </a:rPr>
              <a:t>Backwards 	BW		15 m</a:t>
            </a:r>
            <a:endParaRPr lang="en-US" sz="1000" dirty="0">
              <a:solidFill>
                <a:srgbClr val="FFEF78"/>
              </a:solidFill>
              <a:latin typeface="Verdana" pitchFamily="84" charset="0"/>
            </a:endParaRPr>
          </a:p>
          <a:p>
            <a:pPr eaLnBrk="1" hangingPunct="1">
              <a:lnSpc>
                <a:spcPct val="120000"/>
              </a:lnSpc>
              <a:spcBef>
                <a:spcPct val="20000"/>
              </a:spcBef>
              <a:tabLst>
                <a:tab pos="977900" algn="l"/>
                <a:tab pos="1320800" algn="l"/>
                <a:tab pos="1435100" algn="l"/>
                <a:tab pos="1549400" algn="l"/>
              </a:tabLst>
            </a:pPr>
            <a:r>
              <a:rPr lang="en-US" sz="1000" dirty="0">
                <a:solidFill>
                  <a:srgbClr val="FFFC61"/>
                </a:solidFill>
                <a:latin typeface="Verdana" pitchFamily="84" charset="0"/>
              </a:rPr>
              <a:t>Sideways 	SW		20 m</a:t>
            </a:r>
            <a:endParaRPr lang="en-US" sz="1000" dirty="0">
              <a:solidFill>
                <a:srgbClr val="FF7B47"/>
              </a:solidFill>
              <a:latin typeface="Verdana" pitchFamily="84" charset="0"/>
            </a:endParaRPr>
          </a:p>
          <a:p>
            <a:pPr eaLnBrk="1" hangingPunct="1">
              <a:lnSpc>
                <a:spcPct val="120000"/>
              </a:lnSpc>
              <a:spcBef>
                <a:spcPct val="20000"/>
              </a:spcBef>
              <a:tabLst>
                <a:tab pos="977900" algn="l"/>
                <a:tab pos="1320800" algn="l"/>
                <a:tab pos="1435100" algn="l"/>
                <a:tab pos="1549400" algn="l"/>
              </a:tabLst>
            </a:pPr>
            <a:r>
              <a:rPr lang="en-US" sz="1000" dirty="0">
                <a:solidFill>
                  <a:srgbClr val="FF7B47"/>
                </a:solidFill>
                <a:latin typeface="Verdana" pitchFamily="84" charset="0"/>
              </a:rPr>
              <a:t>High intensity 	HI  		480 m</a:t>
            </a:r>
          </a:p>
          <a:p>
            <a:pPr eaLnBrk="1" hangingPunct="1">
              <a:lnSpc>
                <a:spcPct val="120000"/>
              </a:lnSpc>
              <a:spcBef>
                <a:spcPct val="20000"/>
              </a:spcBef>
              <a:tabLst>
                <a:tab pos="977900" algn="l"/>
                <a:tab pos="1320800" algn="l"/>
                <a:tab pos="1435100" algn="l"/>
                <a:tab pos="1549400" algn="l"/>
              </a:tabLst>
            </a:pPr>
            <a:r>
              <a:rPr lang="en-US" sz="1000" dirty="0">
                <a:solidFill>
                  <a:srgbClr val="FF4E60"/>
                </a:solidFill>
                <a:latin typeface="Verdana" pitchFamily="84" charset="0"/>
              </a:rPr>
              <a:t>Sprint 	S		115 m</a:t>
            </a:r>
          </a:p>
          <a:p>
            <a:pPr eaLnBrk="1" hangingPunct="1">
              <a:lnSpc>
                <a:spcPct val="120000"/>
              </a:lnSpc>
              <a:spcBef>
                <a:spcPct val="20000"/>
              </a:spcBef>
              <a:tabLst>
                <a:tab pos="977900" algn="l"/>
                <a:tab pos="1320800" algn="l"/>
                <a:tab pos="1435100" algn="l"/>
                <a:tab pos="1549400" algn="l"/>
              </a:tabLst>
            </a:pPr>
            <a:r>
              <a:rPr lang="en-US" sz="1000" dirty="0">
                <a:solidFill>
                  <a:schemeClr val="bg1"/>
                </a:solidFill>
                <a:latin typeface="Verdana" pitchFamily="84" charset="0"/>
              </a:rPr>
              <a:t>Total distance 	      +- 1.260 m</a:t>
            </a:r>
          </a:p>
        </p:txBody>
      </p:sp>
      <p:grpSp>
        <p:nvGrpSpPr>
          <p:cNvPr id="3" name="Group 33"/>
          <p:cNvGrpSpPr>
            <a:grpSpLocks/>
          </p:cNvGrpSpPr>
          <p:nvPr/>
        </p:nvGrpSpPr>
        <p:grpSpPr bwMode="auto">
          <a:xfrm>
            <a:off x="6781800" y="4293096"/>
            <a:ext cx="1981200" cy="228600"/>
            <a:chOff x="4320" y="2592"/>
            <a:chExt cx="1248" cy="144"/>
          </a:xfrm>
        </p:grpSpPr>
        <p:sp>
          <p:nvSpPr>
            <p:cNvPr id="55331" name="Line 34"/>
            <p:cNvSpPr>
              <a:spLocks noChangeShapeType="1"/>
            </p:cNvSpPr>
            <p:nvPr/>
          </p:nvSpPr>
          <p:spPr bwMode="auto">
            <a:xfrm>
              <a:off x="4320" y="2736"/>
              <a:ext cx="1248" cy="0"/>
            </a:xfrm>
            <a:prstGeom prst="line">
              <a:avLst/>
            </a:prstGeom>
            <a:noFill/>
            <a:ln w="9525">
              <a:solidFill>
                <a:schemeClr val="bg1"/>
              </a:solidFill>
              <a:round/>
              <a:headEnd/>
              <a:tailEnd/>
            </a:ln>
          </p:spPr>
          <p:txBody>
            <a:bodyPr wrap="none" anchor="ctr"/>
            <a:lstStyle/>
            <a:p>
              <a:endParaRPr lang="nl-BE"/>
            </a:p>
          </p:txBody>
        </p:sp>
        <p:sp>
          <p:nvSpPr>
            <p:cNvPr id="55332" name="Line 35"/>
            <p:cNvSpPr>
              <a:spLocks noChangeShapeType="1"/>
            </p:cNvSpPr>
            <p:nvPr/>
          </p:nvSpPr>
          <p:spPr bwMode="auto">
            <a:xfrm>
              <a:off x="4320" y="2592"/>
              <a:ext cx="1248" cy="0"/>
            </a:xfrm>
            <a:prstGeom prst="line">
              <a:avLst/>
            </a:prstGeom>
            <a:noFill/>
            <a:ln w="9525">
              <a:solidFill>
                <a:schemeClr val="bg1"/>
              </a:solidFill>
              <a:round/>
              <a:headEnd/>
              <a:tailEnd/>
            </a:ln>
          </p:spPr>
          <p:txBody>
            <a:bodyPr wrap="none" anchor="ctr"/>
            <a:lstStyle/>
            <a:p>
              <a:endParaRPr lang="nl-BE"/>
            </a:p>
          </p:txBody>
        </p:sp>
      </p:grpSp>
      <p:sp>
        <p:nvSpPr>
          <p:cNvPr id="55305" name="Rectangle 39"/>
          <p:cNvSpPr>
            <a:spLocks noChangeArrowheads="1"/>
          </p:cNvSpPr>
          <p:nvPr/>
        </p:nvSpPr>
        <p:spPr bwMode="auto">
          <a:xfrm>
            <a:off x="6781800" y="609600"/>
            <a:ext cx="2209800" cy="307975"/>
          </a:xfrm>
          <a:prstGeom prst="rect">
            <a:avLst/>
          </a:prstGeom>
          <a:noFill/>
          <a:ln w="9525">
            <a:noFill/>
            <a:miter lim="800000"/>
            <a:headEnd/>
            <a:tailEnd/>
          </a:ln>
        </p:spPr>
        <p:txBody>
          <a:bodyPr>
            <a:spAutoFit/>
          </a:bodyPr>
          <a:lstStyle/>
          <a:p>
            <a:pPr algn="ctr"/>
            <a:r>
              <a:rPr lang="en-US" sz="1400" b="1" dirty="0">
                <a:solidFill>
                  <a:schemeClr val="bg1"/>
                </a:solidFill>
                <a:latin typeface="Verdana" pitchFamily="84" charset="0"/>
              </a:rPr>
              <a:t>4 sets of x laps</a:t>
            </a:r>
          </a:p>
        </p:txBody>
      </p:sp>
      <p:sp>
        <p:nvSpPr>
          <p:cNvPr id="38" name="Line 31"/>
          <p:cNvSpPr>
            <a:spLocks noChangeShapeType="1"/>
          </p:cNvSpPr>
          <p:nvPr/>
        </p:nvSpPr>
        <p:spPr bwMode="auto">
          <a:xfrm>
            <a:off x="611560" y="4149080"/>
            <a:ext cx="360040" cy="0"/>
          </a:xfrm>
          <a:prstGeom prst="line">
            <a:avLst/>
          </a:prstGeom>
          <a:noFill/>
          <a:ln w="28575">
            <a:solidFill>
              <a:srgbClr val="FF7B47"/>
            </a:solidFill>
            <a:round/>
            <a:headEnd/>
            <a:tailEnd type="stealth" w="lg" len="lg"/>
          </a:ln>
        </p:spPr>
        <p:txBody>
          <a:bodyPr wrap="none" anchor="ctr"/>
          <a:lstStyle/>
          <a:p>
            <a:endParaRPr lang="nl-BE"/>
          </a:p>
        </p:txBody>
      </p:sp>
      <p:sp>
        <p:nvSpPr>
          <p:cNvPr id="39" name="Rectangle 36"/>
          <p:cNvSpPr>
            <a:spLocks noChangeArrowheads="1"/>
          </p:cNvSpPr>
          <p:nvPr/>
        </p:nvSpPr>
        <p:spPr bwMode="auto">
          <a:xfrm>
            <a:off x="467544" y="3789040"/>
            <a:ext cx="576064" cy="338554"/>
          </a:xfrm>
          <a:prstGeom prst="rect">
            <a:avLst/>
          </a:prstGeom>
          <a:noFill/>
          <a:ln w="9525">
            <a:noFill/>
            <a:miter lim="800000"/>
            <a:headEnd/>
            <a:tailEnd/>
          </a:ln>
        </p:spPr>
        <p:txBody>
          <a:bodyPr wrap="square">
            <a:spAutoFit/>
          </a:bodyPr>
          <a:lstStyle/>
          <a:p>
            <a:pPr algn="ctr"/>
            <a:r>
              <a:rPr lang="en-US" sz="1600" dirty="0">
                <a:solidFill>
                  <a:srgbClr val="FF7B47"/>
                </a:solidFill>
                <a:latin typeface="Verdana" pitchFamily="84" charset="0"/>
              </a:rPr>
              <a:t>HI</a:t>
            </a:r>
          </a:p>
        </p:txBody>
      </p:sp>
      <p:cxnSp>
        <p:nvCxnSpPr>
          <p:cNvPr id="40" name="Rechte verbindingslijn met pijl 39"/>
          <p:cNvCxnSpPr/>
          <p:nvPr/>
        </p:nvCxnSpPr>
        <p:spPr bwMode="auto">
          <a:xfrm>
            <a:off x="611560" y="3284984"/>
            <a:ext cx="360040" cy="0"/>
          </a:xfrm>
          <a:prstGeom prst="straightConnector1">
            <a:avLst/>
          </a:prstGeom>
          <a:solidFill>
            <a:schemeClr val="accent1"/>
          </a:solidFill>
          <a:ln w="28575" cap="flat" cmpd="sng" algn="ctr">
            <a:solidFill>
              <a:srgbClr val="6CCEFF"/>
            </a:solidFill>
            <a:prstDash val="solid"/>
            <a:round/>
            <a:headEnd type="none" w="med" len="med"/>
            <a:tailEnd type="stealth" w="lg" len="lg"/>
          </a:ln>
          <a:effectLst/>
        </p:spPr>
      </p:cxnSp>
      <p:cxnSp>
        <p:nvCxnSpPr>
          <p:cNvPr id="41" name="Rechte verbindingslijn met pijl 40"/>
          <p:cNvCxnSpPr/>
          <p:nvPr/>
        </p:nvCxnSpPr>
        <p:spPr bwMode="auto">
          <a:xfrm>
            <a:off x="611560" y="3789040"/>
            <a:ext cx="360040" cy="0"/>
          </a:xfrm>
          <a:prstGeom prst="straightConnector1">
            <a:avLst/>
          </a:prstGeom>
          <a:solidFill>
            <a:schemeClr val="accent1"/>
          </a:solidFill>
          <a:ln w="28575" cap="flat" cmpd="sng" algn="ctr">
            <a:solidFill>
              <a:srgbClr val="7FFF5B"/>
            </a:solidFill>
            <a:prstDash val="solid"/>
            <a:round/>
            <a:headEnd type="none" w="med" len="med"/>
            <a:tailEnd type="stealth" w="lg" len="lg"/>
          </a:ln>
          <a:effectLst/>
        </p:spPr>
      </p:cxnSp>
      <p:sp>
        <p:nvSpPr>
          <p:cNvPr id="42" name="Rectangle 35"/>
          <p:cNvSpPr>
            <a:spLocks noChangeArrowheads="1"/>
          </p:cNvSpPr>
          <p:nvPr/>
        </p:nvSpPr>
        <p:spPr bwMode="auto">
          <a:xfrm>
            <a:off x="539552" y="2924944"/>
            <a:ext cx="388248" cy="338554"/>
          </a:xfrm>
          <a:prstGeom prst="rect">
            <a:avLst/>
          </a:prstGeom>
          <a:noFill/>
          <a:ln w="9525">
            <a:noFill/>
            <a:miter lim="800000"/>
            <a:headEnd/>
            <a:tailEnd/>
          </a:ln>
        </p:spPr>
        <p:txBody>
          <a:bodyPr wrap="square">
            <a:spAutoFit/>
          </a:bodyPr>
          <a:lstStyle/>
          <a:p>
            <a:pPr algn="ctr"/>
            <a:r>
              <a:rPr lang="en-US" sz="1600" dirty="0">
                <a:solidFill>
                  <a:srgbClr val="6CCEFF"/>
                </a:solidFill>
                <a:latin typeface="Verdana" pitchFamily="84" charset="0"/>
              </a:rPr>
              <a:t>W</a:t>
            </a:r>
          </a:p>
        </p:txBody>
      </p:sp>
      <p:sp>
        <p:nvSpPr>
          <p:cNvPr id="43" name="Rectangle 202"/>
          <p:cNvSpPr>
            <a:spLocks noChangeArrowheads="1"/>
          </p:cNvSpPr>
          <p:nvPr/>
        </p:nvSpPr>
        <p:spPr bwMode="auto">
          <a:xfrm>
            <a:off x="611560" y="3356992"/>
            <a:ext cx="276225" cy="336550"/>
          </a:xfrm>
          <a:prstGeom prst="rect">
            <a:avLst/>
          </a:prstGeom>
          <a:noFill/>
          <a:ln w="9525">
            <a:noFill/>
            <a:miter lim="800000"/>
            <a:headEnd/>
            <a:tailEnd/>
          </a:ln>
        </p:spPr>
        <p:txBody>
          <a:bodyPr wrap="square">
            <a:spAutoFit/>
          </a:bodyPr>
          <a:lstStyle/>
          <a:p>
            <a:r>
              <a:rPr lang="en-US" sz="1600" dirty="0">
                <a:solidFill>
                  <a:srgbClr val="7FFF5B"/>
                </a:solidFill>
                <a:latin typeface="Verdana" pitchFamily="84" charset="0"/>
              </a:rPr>
              <a:t>J</a:t>
            </a:r>
          </a:p>
        </p:txBody>
      </p:sp>
      <p:sp>
        <p:nvSpPr>
          <p:cNvPr id="48" name="Rectangle 65"/>
          <p:cNvSpPr>
            <a:spLocks noChangeArrowheads="1"/>
          </p:cNvSpPr>
          <p:nvPr/>
        </p:nvSpPr>
        <p:spPr bwMode="auto">
          <a:xfrm>
            <a:off x="611560" y="2492896"/>
            <a:ext cx="323850" cy="336550"/>
          </a:xfrm>
          <a:prstGeom prst="rect">
            <a:avLst/>
          </a:prstGeom>
          <a:noFill/>
          <a:ln w="9525">
            <a:noFill/>
            <a:miter lim="800000"/>
            <a:headEnd/>
            <a:tailEnd/>
          </a:ln>
        </p:spPr>
        <p:txBody>
          <a:bodyPr wrap="none">
            <a:spAutoFit/>
          </a:bodyPr>
          <a:lstStyle/>
          <a:p>
            <a:r>
              <a:rPr lang="en-US" sz="1600" dirty="0">
                <a:solidFill>
                  <a:srgbClr val="FF4E60"/>
                </a:solidFill>
                <a:latin typeface="Verdana" pitchFamily="84" charset="0"/>
              </a:rPr>
              <a:t>S</a:t>
            </a:r>
          </a:p>
        </p:txBody>
      </p:sp>
      <p:sp>
        <p:nvSpPr>
          <p:cNvPr id="50" name="Rectangle 62"/>
          <p:cNvSpPr>
            <a:spLocks noChangeArrowheads="1"/>
          </p:cNvSpPr>
          <p:nvPr/>
        </p:nvSpPr>
        <p:spPr bwMode="auto">
          <a:xfrm>
            <a:off x="539552" y="1628800"/>
            <a:ext cx="523875" cy="336550"/>
          </a:xfrm>
          <a:prstGeom prst="rect">
            <a:avLst/>
          </a:prstGeom>
          <a:noFill/>
          <a:ln w="9525">
            <a:noFill/>
            <a:miter lim="800000"/>
            <a:headEnd/>
            <a:tailEnd/>
          </a:ln>
        </p:spPr>
        <p:txBody>
          <a:bodyPr wrap="none">
            <a:spAutoFit/>
          </a:bodyPr>
          <a:lstStyle/>
          <a:p>
            <a:r>
              <a:rPr lang="en-US" sz="1600" dirty="0">
                <a:solidFill>
                  <a:srgbClr val="FFEF78"/>
                </a:solidFill>
                <a:latin typeface="Verdana" pitchFamily="84" charset="0"/>
              </a:rPr>
              <a:t>SW</a:t>
            </a:r>
            <a:endParaRPr lang="en-US" dirty="0">
              <a:solidFill>
                <a:srgbClr val="FFEF78"/>
              </a:solidFill>
              <a:latin typeface="Verdana" pitchFamily="84" charset="0"/>
            </a:endParaRPr>
          </a:p>
        </p:txBody>
      </p:sp>
      <p:sp>
        <p:nvSpPr>
          <p:cNvPr id="57" name="Rectangle 74"/>
          <p:cNvSpPr>
            <a:spLocks noChangeArrowheads="1"/>
          </p:cNvSpPr>
          <p:nvPr/>
        </p:nvSpPr>
        <p:spPr bwMode="auto">
          <a:xfrm>
            <a:off x="519733" y="2132856"/>
            <a:ext cx="523875" cy="336550"/>
          </a:xfrm>
          <a:prstGeom prst="rect">
            <a:avLst/>
          </a:prstGeom>
          <a:noFill/>
          <a:ln w="9525">
            <a:noFill/>
            <a:miter lim="800000"/>
            <a:headEnd/>
            <a:tailEnd/>
          </a:ln>
        </p:spPr>
        <p:txBody>
          <a:bodyPr wrap="none">
            <a:spAutoFit/>
          </a:bodyPr>
          <a:lstStyle/>
          <a:p>
            <a:r>
              <a:rPr lang="en-US" sz="1600" dirty="0">
                <a:solidFill>
                  <a:srgbClr val="F689FF"/>
                </a:solidFill>
                <a:latin typeface="Verdana" pitchFamily="84" charset="0"/>
              </a:rPr>
              <a:t>BW</a:t>
            </a:r>
          </a:p>
        </p:txBody>
      </p:sp>
      <p:sp>
        <p:nvSpPr>
          <p:cNvPr id="83" name="Line 43"/>
          <p:cNvSpPr>
            <a:spLocks noChangeShapeType="1"/>
          </p:cNvSpPr>
          <p:nvPr/>
        </p:nvSpPr>
        <p:spPr bwMode="auto">
          <a:xfrm rot="5400000" flipH="1" flipV="1">
            <a:off x="791580" y="1880828"/>
            <a:ext cx="0" cy="360040"/>
          </a:xfrm>
          <a:prstGeom prst="line">
            <a:avLst/>
          </a:prstGeom>
          <a:noFill/>
          <a:ln w="28575">
            <a:solidFill>
              <a:srgbClr val="FFEF78"/>
            </a:solidFill>
            <a:round/>
            <a:headEnd/>
            <a:tailEnd type="stealth" w="lg" len="lg"/>
          </a:ln>
        </p:spPr>
        <p:txBody>
          <a:bodyPr wrap="none" anchor="ctr"/>
          <a:lstStyle/>
          <a:p>
            <a:endParaRPr lang="nl-BE"/>
          </a:p>
        </p:txBody>
      </p:sp>
      <p:sp>
        <p:nvSpPr>
          <p:cNvPr id="84" name="Line 68"/>
          <p:cNvSpPr>
            <a:spLocks noChangeShapeType="1"/>
          </p:cNvSpPr>
          <p:nvPr/>
        </p:nvSpPr>
        <p:spPr bwMode="auto">
          <a:xfrm rot="5400000" flipV="1">
            <a:off x="791580" y="2312876"/>
            <a:ext cx="0" cy="360040"/>
          </a:xfrm>
          <a:prstGeom prst="line">
            <a:avLst/>
          </a:prstGeom>
          <a:noFill/>
          <a:ln w="28575">
            <a:solidFill>
              <a:srgbClr val="F689FF"/>
            </a:solidFill>
            <a:round/>
            <a:headEnd/>
            <a:tailEnd type="stealth" w="lg" len="lg"/>
          </a:ln>
        </p:spPr>
        <p:txBody>
          <a:bodyPr wrap="none" anchor="ctr"/>
          <a:lstStyle/>
          <a:p>
            <a:endParaRPr lang="nl-BE"/>
          </a:p>
        </p:txBody>
      </p:sp>
      <p:sp>
        <p:nvSpPr>
          <p:cNvPr id="85" name="Line 33"/>
          <p:cNvSpPr>
            <a:spLocks noChangeShapeType="1"/>
          </p:cNvSpPr>
          <p:nvPr/>
        </p:nvSpPr>
        <p:spPr bwMode="auto">
          <a:xfrm>
            <a:off x="611560" y="2852936"/>
            <a:ext cx="360040" cy="0"/>
          </a:xfrm>
          <a:prstGeom prst="line">
            <a:avLst/>
          </a:prstGeom>
          <a:noFill/>
          <a:ln w="28575">
            <a:solidFill>
              <a:srgbClr val="FF4E60"/>
            </a:solidFill>
            <a:round/>
            <a:headEnd/>
            <a:tailEnd type="stealth" w="lg" len="lg"/>
          </a:ln>
        </p:spPr>
        <p:txBody>
          <a:bodyPr wrap="none" anchor="ctr"/>
          <a:lstStyle/>
          <a:p>
            <a:endParaRPr lang="nl-BE"/>
          </a:p>
        </p:txBody>
      </p:sp>
      <p:cxnSp>
        <p:nvCxnSpPr>
          <p:cNvPr id="116" name="Rechte verbindingslijn met pijl 115"/>
          <p:cNvCxnSpPr/>
          <p:nvPr/>
        </p:nvCxnSpPr>
        <p:spPr bwMode="auto">
          <a:xfrm>
            <a:off x="539552" y="1412776"/>
            <a:ext cx="432048" cy="0"/>
          </a:xfrm>
          <a:prstGeom prst="straightConnector1">
            <a:avLst/>
          </a:prstGeom>
          <a:solidFill>
            <a:schemeClr val="accent1"/>
          </a:solidFill>
          <a:ln w="9525" cap="flat" cmpd="sng" algn="ctr">
            <a:solidFill>
              <a:srgbClr val="000000"/>
            </a:solidFill>
            <a:prstDash val="dash"/>
            <a:round/>
            <a:headEnd type="none" w="med" len="med"/>
            <a:tailEnd type="none"/>
          </a:ln>
          <a:effectLst/>
        </p:spPr>
      </p:cxnSp>
      <p:sp>
        <p:nvSpPr>
          <p:cNvPr id="117" name="Rectangle 65"/>
          <p:cNvSpPr>
            <a:spLocks noChangeArrowheads="1"/>
          </p:cNvSpPr>
          <p:nvPr/>
        </p:nvSpPr>
        <p:spPr bwMode="auto">
          <a:xfrm>
            <a:off x="539552" y="1052736"/>
            <a:ext cx="720080" cy="338554"/>
          </a:xfrm>
          <a:prstGeom prst="rect">
            <a:avLst/>
          </a:prstGeom>
          <a:noFill/>
          <a:ln w="9525">
            <a:noFill/>
            <a:miter lim="800000"/>
            <a:headEnd/>
            <a:tailEnd/>
          </a:ln>
        </p:spPr>
        <p:txBody>
          <a:bodyPr wrap="square">
            <a:spAutoFit/>
          </a:bodyPr>
          <a:lstStyle/>
          <a:p>
            <a:r>
              <a:rPr lang="en-US" sz="1600" dirty="0">
                <a:solidFill>
                  <a:srgbClr val="000000"/>
                </a:solidFill>
                <a:latin typeface="Verdana" pitchFamily="84" charset="0"/>
              </a:rPr>
              <a:t>Coo</a:t>
            </a:r>
          </a:p>
        </p:txBody>
      </p:sp>
      <p:cxnSp>
        <p:nvCxnSpPr>
          <p:cNvPr id="129" name="Rechte verbindingslijn met pijl 128"/>
          <p:cNvCxnSpPr/>
          <p:nvPr/>
        </p:nvCxnSpPr>
        <p:spPr bwMode="auto">
          <a:xfrm>
            <a:off x="539552" y="1484784"/>
            <a:ext cx="432048" cy="0"/>
          </a:xfrm>
          <a:prstGeom prst="straightConnector1">
            <a:avLst/>
          </a:prstGeom>
          <a:solidFill>
            <a:schemeClr val="accent1"/>
          </a:solidFill>
          <a:ln w="9525" cap="flat" cmpd="sng" algn="ctr">
            <a:solidFill>
              <a:srgbClr val="000000"/>
            </a:solidFill>
            <a:prstDash val="dash"/>
            <a:round/>
            <a:headEnd type="none" w="med" len="med"/>
            <a:tailEnd type="none"/>
          </a:ln>
          <a:effectLst/>
        </p:spPr>
      </p:cxnSp>
      <p:cxnSp>
        <p:nvCxnSpPr>
          <p:cNvPr id="130" name="Rechte verbindingslijn met pijl 129"/>
          <p:cNvCxnSpPr/>
          <p:nvPr/>
        </p:nvCxnSpPr>
        <p:spPr bwMode="auto">
          <a:xfrm>
            <a:off x="539552" y="1556792"/>
            <a:ext cx="432048" cy="0"/>
          </a:xfrm>
          <a:prstGeom prst="straightConnector1">
            <a:avLst/>
          </a:prstGeom>
          <a:solidFill>
            <a:schemeClr val="accent1"/>
          </a:solidFill>
          <a:ln w="9525" cap="flat" cmpd="sng" algn="ctr">
            <a:solidFill>
              <a:srgbClr val="000000"/>
            </a:solidFill>
            <a:prstDash val="dash"/>
            <a:round/>
            <a:headEnd type="none" w="med" len="med"/>
            <a:tailEnd type="none"/>
          </a:ln>
          <a:effectLst/>
        </p:spPr>
      </p:cxnSp>
      <p:sp>
        <p:nvSpPr>
          <p:cNvPr id="52" name="Line 33"/>
          <p:cNvSpPr>
            <a:spLocks noChangeShapeType="1"/>
          </p:cNvSpPr>
          <p:nvPr/>
        </p:nvSpPr>
        <p:spPr bwMode="auto">
          <a:xfrm>
            <a:off x="1475656" y="1700808"/>
            <a:ext cx="1152128" cy="0"/>
          </a:xfrm>
          <a:prstGeom prst="line">
            <a:avLst/>
          </a:prstGeom>
          <a:noFill/>
          <a:ln w="28575">
            <a:solidFill>
              <a:srgbClr val="FF4E60"/>
            </a:solidFill>
            <a:round/>
            <a:headEnd/>
            <a:tailEnd type="stealth" w="lg" len="lg"/>
          </a:ln>
        </p:spPr>
        <p:txBody>
          <a:bodyPr wrap="none" anchor="ctr"/>
          <a:lstStyle/>
          <a:p>
            <a:endParaRPr lang="nl-BE"/>
          </a:p>
        </p:txBody>
      </p:sp>
      <p:sp>
        <p:nvSpPr>
          <p:cNvPr id="53" name="Line 33"/>
          <p:cNvSpPr>
            <a:spLocks noChangeShapeType="1"/>
          </p:cNvSpPr>
          <p:nvPr/>
        </p:nvSpPr>
        <p:spPr bwMode="auto">
          <a:xfrm>
            <a:off x="1835696" y="2060848"/>
            <a:ext cx="792088" cy="0"/>
          </a:xfrm>
          <a:prstGeom prst="line">
            <a:avLst/>
          </a:prstGeom>
          <a:noFill/>
          <a:ln w="28575">
            <a:solidFill>
              <a:srgbClr val="FF4E60"/>
            </a:solidFill>
            <a:round/>
            <a:headEnd/>
            <a:tailEnd type="stealth" w="lg" len="lg"/>
          </a:ln>
        </p:spPr>
        <p:txBody>
          <a:bodyPr wrap="none" anchor="ctr"/>
          <a:lstStyle/>
          <a:p>
            <a:endParaRPr lang="nl-BE"/>
          </a:p>
        </p:txBody>
      </p:sp>
      <p:sp>
        <p:nvSpPr>
          <p:cNvPr id="54" name="Line 68"/>
          <p:cNvSpPr>
            <a:spLocks noChangeShapeType="1"/>
          </p:cNvSpPr>
          <p:nvPr/>
        </p:nvSpPr>
        <p:spPr bwMode="auto">
          <a:xfrm rot="5400000" flipV="1">
            <a:off x="1655676" y="1880828"/>
            <a:ext cx="0" cy="360040"/>
          </a:xfrm>
          <a:prstGeom prst="line">
            <a:avLst/>
          </a:prstGeom>
          <a:noFill/>
          <a:ln w="28575">
            <a:solidFill>
              <a:srgbClr val="F689FF"/>
            </a:solidFill>
            <a:round/>
            <a:headEnd/>
            <a:tailEnd type="stealth" w="lg" len="lg"/>
          </a:ln>
        </p:spPr>
        <p:txBody>
          <a:bodyPr wrap="none" anchor="ctr"/>
          <a:lstStyle/>
          <a:p>
            <a:endParaRPr lang="nl-BE"/>
          </a:p>
        </p:txBody>
      </p:sp>
      <p:sp>
        <p:nvSpPr>
          <p:cNvPr id="55" name="Line 43"/>
          <p:cNvSpPr>
            <a:spLocks noChangeShapeType="1"/>
          </p:cNvSpPr>
          <p:nvPr/>
        </p:nvSpPr>
        <p:spPr bwMode="auto">
          <a:xfrm rot="5400000" flipH="1" flipV="1">
            <a:off x="1655676" y="2168860"/>
            <a:ext cx="0" cy="360040"/>
          </a:xfrm>
          <a:prstGeom prst="line">
            <a:avLst/>
          </a:prstGeom>
          <a:noFill/>
          <a:ln w="28575">
            <a:solidFill>
              <a:srgbClr val="FFEF78"/>
            </a:solidFill>
            <a:round/>
            <a:headEnd/>
            <a:tailEnd type="stealth" w="lg" len="lg"/>
          </a:ln>
        </p:spPr>
        <p:txBody>
          <a:bodyPr wrap="none" anchor="ctr"/>
          <a:lstStyle/>
          <a:p>
            <a:endParaRPr lang="nl-BE"/>
          </a:p>
        </p:txBody>
      </p:sp>
      <p:sp>
        <p:nvSpPr>
          <p:cNvPr id="56" name="Line 33"/>
          <p:cNvSpPr>
            <a:spLocks noChangeShapeType="1"/>
          </p:cNvSpPr>
          <p:nvPr/>
        </p:nvSpPr>
        <p:spPr bwMode="auto">
          <a:xfrm>
            <a:off x="1835696" y="2348880"/>
            <a:ext cx="792088" cy="0"/>
          </a:xfrm>
          <a:prstGeom prst="line">
            <a:avLst/>
          </a:prstGeom>
          <a:noFill/>
          <a:ln w="28575">
            <a:solidFill>
              <a:srgbClr val="FF4E60"/>
            </a:solidFill>
            <a:round/>
            <a:headEnd/>
            <a:tailEnd type="stealth" w="lg" len="lg"/>
          </a:ln>
        </p:spPr>
        <p:txBody>
          <a:bodyPr wrap="none" anchor="ctr"/>
          <a:lstStyle/>
          <a:p>
            <a:endParaRPr lang="nl-BE"/>
          </a:p>
        </p:txBody>
      </p:sp>
      <p:sp>
        <p:nvSpPr>
          <p:cNvPr id="58" name="AutoShape 199"/>
          <p:cNvSpPr>
            <a:spLocks noChangeArrowheads="1"/>
          </p:cNvSpPr>
          <p:nvPr/>
        </p:nvSpPr>
        <p:spPr bwMode="auto">
          <a:xfrm>
            <a:off x="1200448" y="1556792"/>
            <a:ext cx="203200" cy="228600"/>
          </a:xfrm>
          <a:prstGeom prst="smileyFace">
            <a:avLst>
              <a:gd name="adj" fmla="val 4653"/>
            </a:avLst>
          </a:prstGeom>
          <a:solidFill>
            <a:srgbClr val="F689FF"/>
          </a:solidFill>
          <a:ln w="12700">
            <a:solidFill>
              <a:srgbClr val="000000"/>
            </a:solidFill>
            <a:round/>
            <a:headEnd/>
            <a:tailEnd/>
          </a:ln>
        </p:spPr>
        <p:txBody>
          <a:bodyPr rot="0" vert="horz" wrap="square" lIns="91440" tIns="45720" rIns="91440" bIns="45720" anchor="t" anchorCtr="0" upright="1">
            <a:noAutofit/>
          </a:bodyPr>
          <a:lstStyle/>
          <a:p>
            <a:endParaRPr lang="nl-NL"/>
          </a:p>
        </p:txBody>
      </p:sp>
      <p:sp>
        <p:nvSpPr>
          <p:cNvPr id="59" name="AutoShape 199"/>
          <p:cNvSpPr>
            <a:spLocks noChangeArrowheads="1"/>
          </p:cNvSpPr>
          <p:nvPr/>
        </p:nvSpPr>
        <p:spPr bwMode="auto">
          <a:xfrm>
            <a:off x="1200448" y="2204864"/>
            <a:ext cx="203200" cy="228600"/>
          </a:xfrm>
          <a:prstGeom prst="smileyFace">
            <a:avLst>
              <a:gd name="adj" fmla="val 4653"/>
            </a:avLst>
          </a:prstGeom>
          <a:solidFill>
            <a:srgbClr val="F689FF"/>
          </a:solidFill>
          <a:ln w="12700">
            <a:solidFill>
              <a:srgbClr val="000000"/>
            </a:solidFill>
            <a:round/>
            <a:headEnd/>
            <a:tailEnd/>
          </a:ln>
        </p:spPr>
        <p:txBody>
          <a:bodyPr rot="0" vert="horz" wrap="square" lIns="91440" tIns="45720" rIns="91440" bIns="45720" anchor="t" anchorCtr="0" upright="1">
            <a:noAutofit/>
          </a:bodyPr>
          <a:lstStyle/>
          <a:p>
            <a:endParaRPr lang="nl-NL"/>
          </a:p>
        </p:txBody>
      </p:sp>
      <p:sp>
        <p:nvSpPr>
          <p:cNvPr id="60" name="AutoShape 199"/>
          <p:cNvSpPr>
            <a:spLocks noChangeArrowheads="1"/>
          </p:cNvSpPr>
          <p:nvPr/>
        </p:nvSpPr>
        <p:spPr bwMode="auto">
          <a:xfrm>
            <a:off x="1200448" y="1904256"/>
            <a:ext cx="203200" cy="228600"/>
          </a:xfrm>
          <a:prstGeom prst="smileyFace">
            <a:avLst>
              <a:gd name="adj" fmla="val 4653"/>
            </a:avLst>
          </a:prstGeom>
          <a:solidFill>
            <a:srgbClr val="00CCFF"/>
          </a:solidFill>
          <a:ln w="12700">
            <a:solidFill>
              <a:srgbClr val="000000"/>
            </a:solidFill>
            <a:round/>
            <a:headEnd/>
            <a:tailEnd/>
          </a:ln>
        </p:spPr>
        <p:txBody>
          <a:bodyPr rot="0" vert="horz" wrap="square" lIns="91440" tIns="45720" rIns="91440" bIns="45720" anchor="t" anchorCtr="0" upright="1">
            <a:noAutofit/>
          </a:bodyPr>
          <a:lstStyle/>
          <a:p>
            <a:endParaRPr lang="nl-NL"/>
          </a:p>
        </p:txBody>
      </p:sp>
      <p:sp>
        <p:nvSpPr>
          <p:cNvPr id="61" name="Rectangle 65"/>
          <p:cNvSpPr>
            <a:spLocks noChangeArrowheads="1"/>
          </p:cNvSpPr>
          <p:nvPr/>
        </p:nvSpPr>
        <p:spPr bwMode="auto">
          <a:xfrm>
            <a:off x="1835696" y="1423809"/>
            <a:ext cx="720080" cy="276999"/>
          </a:xfrm>
          <a:prstGeom prst="rect">
            <a:avLst/>
          </a:prstGeom>
          <a:noFill/>
          <a:ln w="9525">
            <a:noFill/>
            <a:miter lim="800000"/>
            <a:headEnd/>
            <a:tailEnd/>
          </a:ln>
        </p:spPr>
        <p:txBody>
          <a:bodyPr wrap="square">
            <a:spAutoFit/>
          </a:bodyPr>
          <a:lstStyle/>
          <a:p>
            <a:r>
              <a:rPr lang="en-US" dirty="0">
                <a:solidFill>
                  <a:srgbClr val="000000"/>
                </a:solidFill>
                <a:latin typeface="Verdana" pitchFamily="84" charset="0"/>
              </a:rPr>
              <a:t>15m</a:t>
            </a:r>
          </a:p>
        </p:txBody>
      </p:sp>
      <p:sp>
        <p:nvSpPr>
          <p:cNvPr id="62" name="Rectangle 65"/>
          <p:cNvSpPr>
            <a:spLocks noChangeArrowheads="1"/>
          </p:cNvSpPr>
          <p:nvPr/>
        </p:nvSpPr>
        <p:spPr bwMode="auto">
          <a:xfrm>
            <a:off x="1403648" y="1783849"/>
            <a:ext cx="720080" cy="276999"/>
          </a:xfrm>
          <a:prstGeom prst="rect">
            <a:avLst/>
          </a:prstGeom>
          <a:noFill/>
          <a:ln w="9525">
            <a:noFill/>
            <a:miter lim="800000"/>
            <a:headEnd/>
            <a:tailEnd/>
          </a:ln>
        </p:spPr>
        <p:txBody>
          <a:bodyPr wrap="square">
            <a:spAutoFit/>
          </a:bodyPr>
          <a:lstStyle/>
          <a:p>
            <a:r>
              <a:rPr lang="en-US" dirty="0">
                <a:solidFill>
                  <a:srgbClr val="000000"/>
                </a:solidFill>
                <a:latin typeface="Verdana" pitchFamily="84" charset="0"/>
              </a:rPr>
              <a:t>5m</a:t>
            </a:r>
          </a:p>
        </p:txBody>
      </p:sp>
      <p:sp>
        <p:nvSpPr>
          <p:cNvPr id="63" name="Rectangle 65"/>
          <p:cNvSpPr>
            <a:spLocks noChangeArrowheads="1"/>
          </p:cNvSpPr>
          <p:nvPr/>
        </p:nvSpPr>
        <p:spPr bwMode="auto">
          <a:xfrm>
            <a:off x="1988096" y="1783849"/>
            <a:ext cx="720080" cy="276999"/>
          </a:xfrm>
          <a:prstGeom prst="rect">
            <a:avLst/>
          </a:prstGeom>
          <a:noFill/>
          <a:ln w="9525">
            <a:noFill/>
            <a:miter lim="800000"/>
            <a:headEnd/>
            <a:tailEnd/>
          </a:ln>
        </p:spPr>
        <p:txBody>
          <a:bodyPr wrap="square">
            <a:spAutoFit/>
          </a:bodyPr>
          <a:lstStyle/>
          <a:p>
            <a:r>
              <a:rPr lang="en-US" dirty="0">
                <a:solidFill>
                  <a:srgbClr val="000000"/>
                </a:solidFill>
                <a:latin typeface="Verdana" pitchFamily="84" charset="0"/>
              </a:rPr>
              <a:t>10m</a:t>
            </a:r>
          </a:p>
        </p:txBody>
      </p:sp>
      <p:sp>
        <p:nvSpPr>
          <p:cNvPr id="64" name="Line 33"/>
          <p:cNvSpPr>
            <a:spLocks noChangeShapeType="1"/>
          </p:cNvSpPr>
          <p:nvPr/>
        </p:nvSpPr>
        <p:spPr bwMode="auto">
          <a:xfrm>
            <a:off x="1475656" y="2780928"/>
            <a:ext cx="3240360" cy="0"/>
          </a:xfrm>
          <a:prstGeom prst="line">
            <a:avLst/>
          </a:prstGeom>
          <a:noFill/>
          <a:ln w="28575">
            <a:solidFill>
              <a:srgbClr val="FF7B47"/>
            </a:solidFill>
            <a:prstDash val="dashDot"/>
            <a:round/>
            <a:headEnd/>
            <a:tailEnd type="stealth" w="lg" len="lg"/>
          </a:ln>
        </p:spPr>
        <p:txBody>
          <a:bodyPr wrap="none" anchor="ctr"/>
          <a:lstStyle/>
          <a:p>
            <a:endParaRPr lang="nl-BE"/>
          </a:p>
        </p:txBody>
      </p:sp>
      <p:sp>
        <p:nvSpPr>
          <p:cNvPr id="65" name="AutoShape 199"/>
          <p:cNvSpPr>
            <a:spLocks noChangeArrowheads="1"/>
          </p:cNvSpPr>
          <p:nvPr/>
        </p:nvSpPr>
        <p:spPr bwMode="auto">
          <a:xfrm>
            <a:off x="1200448" y="2624336"/>
            <a:ext cx="203200" cy="228600"/>
          </a:xfrm>
          <a:prstGeom prst="smileyFace">
            <a:avLst>
              <a:gd name="adj" fmla="val 4653"/>
            </a:avLst>
          </a:prstGeom>
          <a:solidFill>
            <a:srgbClr val="00CCFF"/>
          </a:solidFill>
          <a:ln w="12700">
            <a:solidFill>
              <a:srgbClr val="000000"/>
            </a:solidFill>
            <a:round/>
            <a:headEnd/>
            <a:tailEnd/>
          </a:ln>
        </p:spPr>
        <p:txBody>
          <a:bodyPr rot="0" vert="horz" wrap="square" lIns="91440" tIns="45720" rIns="91440" bIns="45720" anchor="t" anchorCtr="0" upright="1">
            <a:noAutofit/>
          </a:bodyPr>
          <a:lstStyle/>
          <a:p>
            <a:endParaRPr lang="nl-NL"/>
          </a:p>
        </p:txBody>
      </p:sp>
      <p:sp>
        <p:nvSpPr>
          <p:cNvPr id="68" name="Rectangle 65"/>
          <p:cNvSpPr>
            <a:spLocks noChangeArrowheads="1"/>
          </p:cNvSpPr>
          <p:nvPr/>
        </p:nvSpPr>
        <p:spPr bwMode="auto">
          <a:xfrm>
            <a:off x="2051720" y="2431921"/>
            <a:ext cx="720080" cy="276999"/>
          </a:xfrm>
          <a:prstGeom prst="rect">
            <a:avLst/>
          </a:prstGeom>
          <a:noFill/>
          <a:ln w="9525">
            <a:noFill/>
            <a:miter lim="800000"/>
            <a:headEnd/>
            <a:tailEnd/>
          </a:ln>
        </p:spPr>
        <p:txBody>
          <a:bodyPr wrap="square">
            <a:spAutoFit/>
          </a:bodyPr>
          <a:lstStyle/>
          <a:p>
            <a:r>
              <a:rPr lang="en-US" dirty="0">
                <a:solidFill>
                  <a:srgbClr val="000000"/>
                </a:solidFill>
                <a:latin typeface="Verdana" pitchFamily="84" charset="0"/>
              </a:rPr>
              <a:t>60m</a:t>
            </a:r>
          </a:p>
        </p:txBody>
      </p:sp>
      <p:grpSp>
        <p:nvGrpSpPr>
          <p:cNvPr id="67" name="Group 33"/>
          <p:cNvGrpSpPr>
            <a:grpSpLocks/>
          </p:cNvGrpSpPr>
          <p:nvPr/>
        </p:nvGrpSpPr>
        <p:grpSpPr bwMode="auto">
          <a:xfrm>
            <a:off x="6804248" y="2780928"/>
            <a:ext cx="1981200" cy="228600"/>
            <a:chOff x="4320" y="2592"/>
            <a:chExt cx="1248" cy="144"/>
          </a:xfrm>
        </p:grpSpPr>
        <p:sp>
          <p:nvSpPr>
            <p:cNvPr id="69" name="Line 34"/>
            <p:cNvSpPr>
              <a:spLocks noChangeShapeType="1"/>
            </p:cNvSpPr>
            <p:nvPr/>
          </p:nvSpPr>
          <p:spPr bwMode="auto">
            <a:xfrm>
              <a:off x="4320" y="2736"/>
              <a:ext cx="1248" cy="0"/>
            </a:xfrm>
            <a:prstGeom prst="line">
              <a:avLst/>
            </a:prstGeom>
            <a:noFill/>
            <a:ln w="9525">
              <a:solidFill>
                <a:schemeClr val="bg1"/>
              </a:solidFill>
              <a:round/>
              <a:headEnd/>
              <a:tailEnd/>
            </a:ln>
          </p:spPr>
          <p:txBody>
            <a:bodyPr wrap="none" anchor="ctr"/>
            <a:lstStyle/>
            <a:p>
              <a:endParaRPr lang="nl-BE"/>
            </a:p>
          </p:txBody>
        </p:sp>
        <p:sp>
          <p:nvSpPr>
            <p:cNvPr id="70" name="Line 35"/>
            <p:cNvSpPr>
              <a:spLocks noChangeShapeType="1"/>
            </p:cNvSpPr>
            <p:nvPr/>
          </p:nvSpPr>
          <p:spPr bwMode="auto">
            <a:xfrm>
              <a:off x="4320" y="2592"/>
              <a:ext cx="1248" cy="0"/>
            </a:xfrm>
            <a:prstGeom prst="line">
              <a:avLst/>
            </a:prstGeom>
            <a:noFill/>
            <a:ln w="9525">
              <a:solidFill>
                <a:schemeClr val="bg1"/>
              </a:solidFill>
              <a:round/>
              <a:headEnd/>
              <a:tailEnd/>
            </a:ln>
          </p:spPr>
          <p:txBody>
            <a:bodyPr wrap="none" anchor="ctr"/>
            <a:lstStyle/>
            <a:p>
              <a:endParaRPr lang="nl-BE"/>
            </a:p>
          </p:txBody>
        </p:sp>
      </p:grpSp>
    </p:spTree>
    <p:extLst>
      <p:ext uri="{BB962C8B-B14F-4D97-AF65-F5344CB8AC3E}">
        <p14:creationId xmlns:p14="http://schemas.microsoft.com/office/powerpoint/2010/main" val="17056818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683568" y="115888"/>
            <a:ext cx="6768157" cy="1081087"/>
          </a:xfrm>
        </p:spPr>
        <p:txBody>
          <a:bodyPr/>
          <a:lstStyle/>
          <a:p>
            <a:r>
              <a:rPr kumimoji="1" lang="en-GB" altLang="ja-JP" dirty="0">
                <a:latin typeface="Arial" pitchFamily="34" charset="0"/>
                <a:ea typeface="ＭＳ Ｐゴシック" pitchFamily="34" charset="-128"/>
                <a:cs typeface="Arial" pitchFamily="34" charset="0"/>
              </a:rPr>
              <a:t>Objectives &amp; Planning</a:t>
            </a:r>
          </a:p>
        </p:txBody>
      </p:sp>
      <p:sp>
        <p:nvSpPr>
          <p:cNvPr id="4099" name="Content Placeholder 2"/>
          <p:cNvSpPr>
            <a:spLocks noGrp="1"/>
          </p:cNvSpPr>
          <p:nvPr>
            <p:ph idx="1"/>
          </p:nvPr>
        </p:nvSpPr>
        <p:spPr>
          <a:xfrm>
            <a:off x="250825" y="1339850"/>
            <a:ext cx="8642350" cy="5257800"/>
          </a:xfrm>
        </p:spPr>
        <p:txBody>
          <a:bodyPr/>
          <a:lstStyle/>
          <a:p>
            <a:r>
              <a:rPr lang="en-GB" sz="1400" b="1" dirty="0"/>
              <a:t>Healthy, Happy, Sportive and Prosperous New Year!</a:t>
            </a:r>
            <a:endParaRPr lang="en-US" sz="1400" dirty="0"/>
          </a:p>
          <a:p>
            <a:endParaRPr lang="en-US" sz="1400" dirty="0"/>
          </a:p>
          <a:p>
            <a:r>
              <a:rPr lang="en-GB" sz="1400" dirty="0"/>
              <a:t>2018 has been a special year with 2 big tournaments, U17 &amp; U20, in preparation of FWWC France 2019! The open-list had been reduced just before the start of this 2018. Even more focus and pressure on the remaining group. A final selection has been made at the end of 2018. (Don’t forget still an open list …) </a:t>
            </a:r>
          </a:p>
          <a:p>
            <a:r>
              <a:rPr lang="en-GB" sz="1400" dirty="0"/>
              <a:t>Unfortunately not all could be in the final group. For sure a disappointment for each of you not selected. But be proud the way you have grown, the progress in many domains you made, as well the difficulties you made to those who had to choose! Sure the past two years made you another person and a better referee/assistant-referee. Congrats for this! And hope to see you in future times! Sure you will support the selected ladies!</a:t>
            </a:r>
          </a:p>
          <a:p>
            <a:r>
              <a:rPr lang="en-GB" sz="1400" dirty="0"/>
              <a:t>Congratulations for the selected ladies. You made a big step, being selected. On the other hand, it’s only your ‘entry-pass’. We don’t want to see happy ladies to ‘enter’, we want to see top-confident ladies in top-shape with a lot of experience in you back-pack! </a:t>
            </a:r>
          </a:p>
          <a:p>
            <a:r>
              <a:rPr lang="en-GB" sz="1400" dirty="0"/>
              <a:t>Hope you enjoyed 1 or 2 weeks holiday … and let’s start the final preparation towards July 2019! Several seminars have been planned. Most of the referees have the opportunity to use the </a:t>
            </a:r>
            <a:r>
              <a:rPr lang="en-GB" sz="1400" dirty="0" err="1"/>
              <a:t>Statsport</a:t>
            </a:r>
            <a:r>
              <a:rPr lang="en-GB" sz="1400" dirty="0"/>
              <a:t> unit. </a:t>
            </a:r>
          </a:p>
          <a:p>
            <a:r>
              <a:rPr lang="en-GB" sz="1400" dirty="0"/>
              <a:t>In general the fitness requirements remain the same. So no extra pressure from that side </a:t>
            </a:r>
            <a:r>
              <a:rPr lang="en-GB" sz="1400" dirty="0">
                <a:sym typeface="Wingdings" pitchFamily="2" charset="2"/>
              </a:rPr>
              <a:t> You proved excellent shape last year, only some personal weaknesses have to be solved  The final target, getting each of you top-fit and healthy at the start of FWWC France 2019! </a:t>
            </a:r>
            <a:r>
              <a:rPr lang="en-GB" sz="1400" dirty="0"/>
              <a:t>(For those not selected, be ready as well. You never know in live.)</a:t>
            </a:r>
          </a:p>
          <a:p>
            <a:r>
              <a:rPr lang="en-GB" sz="1400" dirty="0"/>
              <a:t>Don’t forget keep informing us adequately!</a:t>
            </a:r>
          </a:p>
          <a:p>
            <a:endParaRPr lang="en-GB" sz="1400" dirty="0"/>
          </a:p>
          <a:p>
            <a:r>
              <a:rPr lang="en-GB" sz="1400" dirty="0"/>
              <a:t>The focus in January is a combination of endurance ‘build-up’ and preparation for the upcoming FIFA fitness tests in many confederations and member associations. In general the January training should give a good base.</a:t>
            </a:r>
            <a:endParaRPr lang="en-US" sz="1400" dirty="0"/>
          </a:p>
          <a:p>
            <a:r>
              <a:rPr lang="en-GB" sz="1400" i="1" dirty="0"/>
              <a:t>(For the UEFA referees, the preparation makes it still possible to prepare your Winter Course.)</a:t>
            </a:r>
            <a:endParaRPr lang="en-US" sz="1400" dirty="0"/>
          </a:p>
          <a:p>
            <a:pPr marL="457200" indent="-457200">
              <a:buFontTx/>
              <a:buChar char="•"/>
            </a:pPr>
            <a:endParaRPr kumimoji="1" lang="en-GB" altLang="ja-JP" sz="1400" dirty="0">
              <a:solidFill>
                <a:srgbClr val="2A4BEE"/>
              </a:solidFill>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35597988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1"/>
          <p:cNvSpPr txBox="1">
            <a:spLocks noChangeArrowheads="1"/>
          </p:cNvSpPr>
          <p:nvPr/>
        </p:nvSpPr>
        <p:spPr bwMode="auto">
          <a:xfrm>
            <a:off x="179512" y="136525"/>
            <a:ext cx="8712968" cy="366713"/>
          </a:xfrm>
          <a:prstGeom prst="rect">
            <a:avLst/>
          </a:prstGeom>
          <a:noFill/>
          <a:ln w="9525">
            <a:noFill/>
            <a:miter lim="800000"/>
            <a:headEnd/>
            <a:tailEnd/>
          </a:ln>
        </p:spPr>
        <p:txBody>
          <a:bodyPr wrap="square">
            <a:spAutoFit/>
          </a:bodyPr>
          <a:lstStyle/>
          <a:p>
            <a:pPr algn="ctr"/>
            <a:r>
              <a:rPr lang="en-US" sz="1800" b="1" dirty="0">
                <a:latin typeface="Verdana" pitchFamily="84" charset="0"/>
              </a:rPr>
              <a:t>Saturday: Game</a:t>
            </a:r>
          </a:p>
        </p:txBody>
      </p:sp>
      <p:pic>
        <p:nvPicPr>
          <p:cNvPr id="7" name="Content Placeholder 6" descr="A group of people posing for the camera&#13;&#10;&#13;&#10;Description automatically generated">
            <a:extLst>
              <a:ext uri="{FF2B5EF4-FFF2-40B4-BE49-F238E27FC236}">
                <a16:creationId xmlns:a16="http://schemas.microsoft.com/office/drawing/2014/main" id="{D42DEDE3-F10E-E149-9973-B5833ABC34D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5616" y="1339850"/>
            <a:ext cx="6696743" cy="5257800"/>
          </a:xfrm>
        </p:spPr>
      </p:pic>
    </p:spTree>
    <p:extLst>
      <p:ext uri="{BB962C8B-B14F-4D97-AF65-F5344CB8AC3E}">
        <p14:creationId xmlns:p14="http://schemas.microsoft.com/office/powerpoint/2010/main" val="862510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8" name="Text Box 41"/>
          <p:cNvSpPr txBox="1">
            <a:spLocks noChangeArrowheads="1"/>
          </p:cNvSpPr>
          <p:nvPr/>
        </p:nvSpPr>
        <p:spPr bwMode="auto">
          <a:xfrm>
            <a:off x="142875" y="136525"/>
            <a:ext cx="8839200" cy="366713"/>
          </a:xfrm>
          <a:prstGeom prst="rect">
            <a:avLst/>
          </a:prstGeom>
          <a:noFill/>
          <a:ln w="9525">
            <a:noFill/>
            <a:miter lim="800000"/>
            <a:headEnd/>
            <a:tailEnd/>
          </a:ln>
        </p:spPr>
        <p:txBody>
          <a:bodyPr>
            <a:spAutoFit/>
          </a:bodyPr>
          <a:lstStyle/>
          <a:p>
            <a:r>
              <a:rPr lang="en-US" sz="1800" b="1" dirty="0">
                <a:latin typeface="Verdana" pitchFamily="84" charset="0"/>
              </a:rPr>
              <a:t>     Sunday: Active Recovery - Light Intensity </a:t>
            </a:r>
            <a:r>
              <a:rPr lang="en-US" altLang="ja-JP" sz="1800" b="1" dirty="0">
                <a:latin typeface="Verdana" pitchFamily="84" charset="0"/>
              </a:rPr>
              <a:t>exercise </a:t>
            </a:r>
            <a:endParaRPr lang="en-US" sz="1800" b="1" dirty="0">
              <a:latin typeface="Verdana" pitchFamily="84" charset="0"/>
            </a:endParaRPr>
          </a:p>
        </p:txBody>
      </p:sp>
      <p:sp>
        <p:nvSpPr>
          <p:cNvPr id="22537" name="Rectangle 40"/>
          <p:cNvSpPr>
            <a:spLocks noGrp="1" noChangeArrowheads="1"/>
          </p:cNvSpPr>
          <p:nvPr>
            <p:ph type="subTitle" idx="1"/>
          </p:nvPr>
        </p:nvSpPr>
        <p:spPr>
          <a:xfrm>
            <a:off x="142875" y="4724400"/>
            <a:ext cx="8839200" cy="2133600"/>
          </a:xfrm>
          <a:noFill/>
        </p:spPr>
        <p:txBody>
          <a:bodyPr/>
          <a:lstStyle/>
          <a:p>
            <a:pPr algn="l" eaLnBrk="1" hangingPunct="1">
              <a:lnSpc>
                <a:spcPct val="120000"/>
              </a:lnSpc>
            </a:pPr>
            <a:r>
              <a:rPr lang="en-GB" sz="1200" b="1" dirty="0">
                <a:latin typeface="Verdana"/>
                <a:cs typeface="Verdana"/>
              </a:rPr>
              <a:t>Active recovery (AR)</a:t>
            </a:r>
            <a:endParaRPr lang="en-US" sz="1200" dirty="0">
              <a:latin typeface="Verdana"/>
              <a:cs typeface="Verdana"/>
            </a:endParaRPr>
          </a:p>
          <a:p>
            <a:pPr marL="171450" lvl="0" indent="-171450" algn="l">
              <a:buFontTx/>
              <a:buChar char="•"/>
            </a:pPr>
            <a:r>
              <a:rPr lang="en-GB" sz="1200" dirty="0">
                <a:latin typeface="Verdana"/>
                <a:cs typeface="Verdana"/>
              </a:rPr>
              <a:t>10’ warm up (walking &amp; jogging on a treadmill between 09 &amp; 12 km/</a:t>
            </a:r>
            <a:r>
              <a:rPr lang="en-GB" sz="1200" dirty="0" err="1">
                <a:latin typeface="Verdana"/>
                <a:cs typeface="Verdana"/>
              </a:rPr>
              <a:t>hr</a:t>
            </a:r>
            <a:r>
              <a:rPr lang="en-GB" sz="1200" dirty="0">
                <a:latin typeface="Verdana"/>
                <a:cs typeface="Verdana"/>
              </a:rPr>
              <a:t>, followed by mobilisation exercises)</a:t>
            </a:r>
          </a:p>
          <a:p>
            <a:pPr marL="171450" lvl="0" indent="-171450" algn="l">
              <a:buFontTx/>
              <a:buChar char="•"/>
            </a:pPr>
            <a:r>
              <a:rPr lang="en-GB" sz="1200" dirty="0">
                <a:latin typeface="Verdana"/>
                <a:cs typeface="Verdana"/>
              </a:rPr>
              <a:t>30’ non-weight bearing exercises (70-75% </a:t>
            </a:r>
            <a:r>
              <a:rPr lang="en-GB" sz="1200" dirty="0" err="1">
                <a:latin typeface="Verdana"/>
                <a:cs typeface="Verdana"/>
              </a:rPr>
              <a:t>HRmax</a:t>
            </a:r>
            <a:r>
              <a:rPr lang="en-GB" sz="1200" dirty="0">
                <a:latin typeface="Verdana"/>
                <a:cs typeface="Verdana"/>
              </a:rPr>
              <a:t>), such as:</a:t>
            </a:r>
            <a:r>
              <a:rPr lang="en-US" sz="1200" dirty="0">
                <a:latin typeface="Verdana"/>
                <a:cs typeface="Verdana"/>
              </a:rPr>
              <a:t> </a:t>
            </a:r>
            <a:r>
              <a:rPr lang="en-GB" sz="1200" dirty="0">
                <a:latin typeface="Verdana"/>
                <a:cs typeface="Verdana"/>
              </a:rPr>
              <a:t>15’ cycling (80-90 cycles/min)</a:t>
            </a:r>
            <a:r>
              <a:rPr lang="en-US" sz="1200" dirty="0">
                <a:latin typeface="Verdana"/>
                <a:cs typeface="Verdana"/>
              </a:rPr>
              <a:t>; </a:t>
            </a:r>
            <a:r>
              <a:rPr lang="en-GB" sz="1200" dirty="0">
                <a:latin typeface="Verdana"/>
                <a:cs typeface="Verdana"/>
              </a:rPr>
              <a:t>5’ rowing (33-38 cycles/min)</a:t>
            </a:r>
            <a:r>
              <a:rPr lang="en-US" sz="1200" dirty="0">
                <a:latin typeface="Verdana"/>
                <a:cs typeface="Verdana"/>
              </a:rPr>
              <a:t>; </a:t>
            </a:r>
            <a:r>
              <a:rPr lang="en-GB" sz="1200" dirty="0">
                <a:latin typeface="Verdana"/>
                <a:cs typeface="Verdana"/>
              </a:rPr>
              <a:t>10’ gliding / stepping (65-75 cycles/min)</a:t>
            </a:r>
          </a:p>
          <a:p>
            <a:pPr marL="171450" lvl="0" indent="-171450" algn="l">
              <a:buFontTx/>
              <a:buChar char="•"/>
            </a:pPr>
            <a:r>
              <a:rPr lang="en-GB" sz="1200" dirty="0">
                <a:latin typeface="Verdana"/>
                <a:cs typeface="Verdana"/>
              </a:rPr>
              <a:t>10’ CORE exercises </a:t>
            </a:r>
            <a:r>
              <a:rPr lang="en-GB" sz="1200" i="1" dirty="0">
                <a:latin typeface="Verdana"/>
                <a:cs typeface="Verdana"/>
              </a:rPr>
              <a:t>(should be done on a daily bases)</a:t>
            </a:r>
            <a:endParaRPr lang="en-US" sz="1200" dirty="0">
              <a:latin typeface="Verdana"/>
              <a:cs typeface="Verdana"/>
            </a:endParaRPr>
          </a:p>
          <a:p>
            <a:pPr marL="171450" lvl="0" indent="-171450" algn="l">
              <a:buFontTx/>
              <a:buChar char="•"/>
            </a:pPr>
            <a:r>
              <a:rPr lang="en-GB" sz="1200" dirty="0">
                <a:latin typeface="Verdana"/>
                <a:cs typeface="Verdana"/>
              </a:rPr>
              <a:t>10’ extensive stretching, followed by</a:t>
            </a:r>
            <a:r>
              <a:rPr lang="en-US" sz="1200" dirty="0">
                <a:latin typeface="Verdana"/>
                <a:cs typeface="Verdana"/>
              </a:rPr>
              <a:t> </a:t>
            </a:r>
            <a:r>
              <a:rPr lang="en-GB" sz="1200" dirty="0">
                <a:latin typeface="Verdana"/>
                <a:cs typeface="Verdana"/>
              </a:rPr>
              <a:t>Sauna, Jacuzzi, massage, …</a:t>
            </a:r>
          </a:p>
          <a:p>
            <a:pPr marL="171450" lvl="0" indent="-171450" algn="l">
              <a:buFontTx/>
              <a:buChar char="•"/>
            </a:pPr>
            <a:endParaRPr lang="en-US" sz="1200" dirty="0">
              <a:latin typeface="Verdana"/>
              <a:cs typeface="Verdana"/>
            </a:endParaRPr>
          </a:p>
          <a:p>
            <a:pPr lvl="0" algn="l"/>
            <a:r>
              <a:rPr lang="en-GB" sz="1200" dirty="0">
                <a:latin typeface="Verdana"/>
                <a:cs typeface="Verdana"/>
              </a:rPr>
              <a:t>Total duration:  +/-60 min</a:t>
            </a:r>
            <a:r>
              <a:rPr lang="en-GB" sz="1200" dirty="0"/>
              <a:t> </a:t>
            </a:r>
            <a:endParaRPr lang="en-US" sz="1200" dirty="0">
              <a:latin typeface="Verdana" pitchFamily="84" charset="0"/>
            </a:endParaRPr>
          </a:p>
          <a:p>
            <a:pPr algn="l" eaLnBrk="1" hangingPunct="1">
              <a:spcBef>
                <a:spcPct val="30000"/>
              </a:spcBef>
              <a:defRPr/>
            </a:pPr>
            <a:r>
              <a:rPr lang="en-GB" sz="800" dirty="0">
                <a:latin typeface="Verdana" panose="020B0604030504040204" pitchFamily="34" charset="0"/>
                <a:ea typeface="Verdana" panose="020B0604030504040204" pitchFamily="34" charset="0"/>
                <a:cs typeface="Verdana" panose="020B0604030504040204" pitchFamily="34" charset="0"/>
              </a:rPr>
              <a:t>During these LI-sessions or Active recovery, the energy system is aerobically and the impact on the joints should be low. This kind of training should help you to recover better after an intense training or game. The tempo should be an ‘comfortable jog/run’.</a:t>
            </a:r>
          </a:p>
          <a:p>
            <a:pPr algn="l" eaLnBrk="1" hangingPunct="1">
              <a:lnSpc>
                <a:spcPct val="120000"/>
              </a:lnSpc>
            </a:pPr>
            <a:endParaRPr lang="en-US" sz="1200" dirty="0">
              <a:latin typeface="Verdana" pitchFamily="84" charset="0"/>
            </a:endParaRPr>
          </a:p>
          <a:p>
            <a:pPr algn="l" eaLnBrk="1" hangingPunct="1">
              <a:lnSpc>
                <a:spcPct val="120000"/>
              </a:lnSpc>
            </a:pPr>
            <a:r>
              <a:rPr lang="en-US" sz="1200" dirty="0">
                <a:latin typeface="Verdana" pitchFamily="84" charset="0"/>
              </a:rPr>
              <a:t>.</a:t>
            </a:r>
          </a:p>
        </p:txBody>
      </p:sp>
      <p:grpSp>
        <p:nvGrpSpPr>
          <p:cNvPr id="3" name="Group 43"/>
          <p:cNvGrpSpPr>
            <a:grpSpLocks/>
          </p:cNvGrpSpPr>
          <p:nvPr/>
        </p:nvGrpSpPr>
        <p:grpSpPr bwMode="auto">
          <a:xfrm>
            <a:off x="6781800" y="4057650"/>
            <a:ext cx="1981200" cy="228600"/>
            <a:chOff x="4320" y="2592"/>
            <a:chExt cx="1248" cy="144"/>
          </a:xfrm>
        </p:grpSpPr>
        <p:sp>
          <p:nvSpPr>
            <p:cNvPr id="22550" name="Line 44"/>
            <p:cNvSpPr>
              <a:spLocks noChangeShapeType="1"/>
            </p:cNvSpPr>
            <p:nvPr/>
          </p:nvSpPr>
          <p:spPr bwMode="auto">
            <a:xfrm>
              <a:off x="4320" y="2736"/>
              <a:ext cx="1248" cy="0"/>
            </a:xfrm>
            <a:prstGeom prst="line">
              <a:avLst/>
            </a:prstGeom>
            <a:noFill/>
            <a:ln w="9525">
              <a:solidFill>
                <a:schemeClr val="bg1"/>
              </a:solidFill>
              <a:round/>
              <a:headEnd/>
              <a:tailEnd/>
            </a:ln>
          </p:spPr>
          <p:txBody>
            <a:bodyPr wrap="none" anchor="ctr"/>
            <a:lstStyle/>
            <a:p>
              <a:endParaRPr lang="nl-BE"/>
            </a:p>
          </p:txBody>
        </p:sp>
        <p:sp>
          <p:nvSpPr>
            <p:cNvPr id="22551" name="Line 45"/>
            <p:cNvSpPr>
              <a:spLocks noChangeShapeType="1"/>
            </p:cNvSpPr>
            <p:nvPr/>
          </p:nvSpPr>
          <p:spPr bwMode="auto">
            <a:xfrm>
              <a:off x="4320" y="2592"/>
              <a:ext cx="1248" cy="0"/>
            </a:xfrm>
            <a:prstGeom prst="line">
              <a:avLst/>
            </a:prstGeom>
            <a:noFill/>
            <a:ln w="9525">
              <a:solidFill>
                <a:schemeClr val="bg1"/>
              </a:solidFill>
              <a:round/>
              <a:headEnd/>
              <a:tailEnd/>
            </a:ln>
          </p:spPr>
          <p:txBody>
            <a:bodyPr wrap="none" anchor="ctr"/>
            <a:lstStyle/>
            <a:p>
              <a:endParaRPr lang="nl-BE"/>
            </a:p>
          </p:txBody>
        </p:sp>
      </p:grpSp>
      <p:grpSp>
        <p:nvGrpSpPr>
          <p:cNvPr id="4" name="Group 46"/>
          <p:cNvGrpSpPr>
            <a:grpSpLocks/>
          </p:cNvGrpSpPr>
          <p:nvPr/>
        </p:nvGrpSpPr>
        <p:grpSpPr bwMode="auto">
          <a:xfrm>
            <a:off x="6781800" y="2138363"/>
            <a:ext cx="1981200" cy="228600"/>
            <a:chOff x="4320" y="2592"/>
            <a:chExt cx="1248" cy="144"/>
          </a:xfrm>
        </p:grpSpPr>
        <p:sp>
          <p:nvSpPr>
            <p:cNvPr id="22548" name="Line 47"/>
            <p:cNvSpPr>
              <a:spLocks noChangeShapeType="1"/>
            </p:cNvSpPr>
            <p:nvPr/>
          </p:nvSpPr>
          <p:spPr bwMode="auto">
            <a:xfrm>
              <a:off x="4320" y="2736"/>
              <a:ext cx="1248" cy="0"/>
            </a:xfrm>
            <a:prstGeom prst="line">
              <a:avLst/>
            </a:prstGeom>
            <a:noFill/>
            <a:ln w="9525">
              <a:solidFill>
                <a:schemeClr val="bg1"/>
              </a:solidFill>
              <a:round/>
              <a:headEnd/>
              <a:tailEnd/>
            </a:ln>
          </p:spPr>
          <p:txBody>
            <a:bodyPr wrap="none" anchor="ctr"/>
            <a:lstStyle/>
            <a:p>
              <a:endParaRPr lang="nl-BE"/>
            </a:p>
          </p:txBody>
        </p:sp>
        <p:sp>
          <p:nvSpPr>
            <p:cNvPr id="22549" name="Line 48"/>
            <p:cNvSpPr>
              <a:spLocks noChangeShapeType="1"/>
            </p:cNvSpPr>
            <p:nvPr/>
          </p:nvSpPr>
          <p:spPr bwMode="auto">
            <a:xfrm>
              <a:off x="4320" y="2592"/>
              <a:ext cx="1248" cy="0"/>
            </a:xfrm>
            <a:prstGeom prst="line">
              <a:avLst/>
            </a:prstGeom>
            <a:noFill/>
            <a:ln w="9525">
              <a:solidFill>
                <a:schemeClr val="bg1"/>
              </a:solidFill>
              <a:round/>
              <a:headEnd/>
              <a:tailEnd/>
            </a:ln>
          </p:spPr>
          <p:txBody>
            <a:bodyPr wrap="none" anchor="ctr"/>
            <a:lstStyle/>
            <a:p>
              <a:endParaRPr lang="nl-BE"/>
            </a:p>
          </p:txBody>
        </p:sp>
      </p:grpSp>
      <p:sp>
        <p:nvSpPr>
          <p:cNvPr id="22542" name="Rectangle 49"/>
          <p:cNvSpPr>
            <a:spLocks noChangeArrowheads="1"/>
          </p:cNvSpPr>
          <p:nvPr/>
        </p:nvSpPr>
        <p:spPr bwMode="auto">
          <a:xfrm>
            <a:off x="6781800" y="609600"/>
            <a:ext cx="2209800" cy="274638"/>
          </a:xfrm>
          <a:prstGeom prst="rect">
            <a:avLst/>
          </a:prstGeom>
          <a:noFill/>
          <a:ln w="9525">
            <a:noFill/>
            <a:miter lim="800000"/>
            <a:headEnd/>
            <a:tailEnd/>
          </a:ln>
        </p:spPr>
        <p:txBody>
          <a:bodyPr>
            <a:spAutoFit/>
          </a:bodyPr>
          <a:lstStyle/>
          <a:p>
            <a:pPr algn="ctr"/>
            <a:r>
              <a:rPr lang="en-US" b="1" dirty="0">
                <a:solidFill>
                  <a:schemeClr val="bg1"/>
                </a:solidFill>
                <a:latin typeface="Verdana" pitchFamily="84" charset="0"/>
              </a:rPr>
              <a:t>1 set of 30 min</a:t>
            </a:r>
          </a:p>
        </p:txBody>
      </p:sp>
      <p:pic>
        <p:nvPicPr>
          <p:cNvPr id="5" name="Afbeelding 4" descr="Screen Shot 2017-12-31 at 17.52.3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9832" y="620688"/>
            <a:ext cx="2379790" cy="1616968"/>
          </a:xfrm>
          <a:prstGeom prst="rect">
            <a:avLst/>
          </a:prstGeom>
        </p:spPr>
      </p:pic>
      <p:pic>
        <p:nvPicPr>
          <p:cNvPr id="6" name="Afbeelding 5" descr="Screen Shot 2017-12-31 at 17.53.1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9832" y="2276873"/>
            <a:ext cx="2381138" cy="1440159"/>
          </a:xfrm>
          <a:prstGeom prst="rect">
            <a:avLst/>
          </a:prstGeom>
        </p:spPr>
      </p:pic>
      <p:pic>
        <p:nvPicPr>
          <p:cNvPr id="8" name="Afbeelding 7" descr="Screen Shot 2017-12-31 at 17.57.49.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2240" y="1844824"/>
            <a:ext cx="2088232" cy="2902074"/>
          </a:xfrm>
          <a:prstGeom prst="rect">
            <a:avLst/>
          </a:prstGeom>
        </p:spPr>
      </p:pic>
      <p:pic>
        <p:nvPicPr>
          <p:cNvPr id="9" name="Afbeelding 8" descr="Screen Shot 2017-12-31 at 18.02.17.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528" y="620688"/>
            <a:ext cx="2589999" cy="3384376"/>
          </a:xfrm>
          <a:prstGeom prst="rect">
            <a:avLst/>
          </a:prstGeom>
        </p:spPr>
      </p:pic>
      <p:pic>
        <p:nvPicPr>
          <p:cNvPr id="7" name="Afbeelding 6" descr="Screen Shot 2017-12-31 at 17.56.26.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80112" y="620688"/>
            <a:ext cx="1824360" cy="1565248"/>
          </a:xfrm>
          <a:prstGeom prst="rect">
            <a:avLst/>
          </a:prstGeom>
        </p:spPr>
      </p:pic>
    </p:spTree>
    <p:extLst>
      <p:ext uri="{BB962C8B-B14F-4D97-AF65-F5344CB8AC3E}">
        <p14:creationId xmlns:p14="http://schemas.microsoft.com/office/powerpoint/2010/main" val="41206834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BCC574E5-598D-4C19-A93D-1F2ADF65AC13}" type="slidenum">
              <a:rPr lang="en-GB" smtClean="0"/>
              <a:pPr/>
              <a:t>32</a:t>
            </a:fld>
            <a:endParaRPr lang="en-GB"/>
          </a:p>
        </p:txBody>
      </p:sp>
      <p:sp>
        <p:nvSpPr>
          <p:cNvPr id="7" name="Footer Placeholder 13"/>
          <p:cNvSpPr>
            <a:spLocks noGrp="1"/>
          </p:cNvSpPr>
          <p:nvPr>
            <p:ph type="ftr" sz="quarter" idx="14"/>
          </p:nvPr>
        </p:nvSpPr>
        <p:spPr>
          <a:xfrm>
            <a:off x="576263" y="6573838"/>
            <a:ext cx="7883525" cy="179387"/>
          </a:xfrm>
        </p:spPr>
        <p:txBody>
          <a:bodyPr/>
          <a:lstStyle/>
          <a:p>
            <a:r>
              <a:rPr lang="en-GB" dirty="0"/>
              <a:t>FIFA Women Referees Fitness Programme</a:t>
            </a:r>
          </a:p>
        </p:txBody>
      </p:sp>
      <p:sp>
        <p:nvSpPr>
          <p:cNvPr id="8" name="Rectangle 4"/>
          <p:cNvSpPr txBox="1">
            <a:spLocks noChangeArrowheads="1"/>
          </p:cNvSpPr>
          <p:nvPr/>
        </p:nvSpPr>
        <p:spPr>
          <a:xfrm>
            <a:off x="6012160" y="2358596"/>
            <a:ext cx="3131840" cy="3878715"/>
          </a:xfrm>
          <a:prstGeom prst="rect">
            <a:avLst/>
          </a:prstGeom>
        </p:spPr>
        <p:txBody>
          <a:bodyPr vert="horz" lIns="0" tIns="0" rIns="0" bIns="0" rtlCol="0" anchor="ctr" anchorCtr="0">
            <a:noAutofit/>
          </a:bodyPr>
          <a:lstStyle>
            <a:lvl1pPr algn="l" defTabSz="914400" rtl="0" eaLnBrk="1" latinLnBrk="0" hangingPunct="1">
              <a:lnSpc>
                <a:spcPts val="3200"/>
              </a:lnSpc>
              <a:spcBef>
                <a:spcPct val="0"/>
              </a:spcBef>
              <a:buNone/>
              <a:defRPr sz="3200" b="1" kern="1200" baseline="0">
                <a:solidFill>
                  <a:schemeClr val="bg1"/>
                </a:solidFill>
                <a:latin typeface="+mj-lt"/>
                <a:ea typeface="+mj-ea"/>
                <a:cs typeface="+mj-cs"/>
              </a:defRPr>
            </a:lvl1pPr>
          </a:lstStyle>
          <a:p>
            <a:br>
              <a:rPr lang="en-GB" sz="2400" dirty="0"/>
            </a:br>
            <a:br>
              <a:rPr lang="en-GB" sz="2400" dirty="0"/>
            </a:br>
            <a:r>
              <a:rPr lang="en-GB" sz="3400" i="1" dirty="0"/>
              <a:t>Week 3</a:t>
            </a:r>
            <a:br>
              <a:rPr lang="en-GB" sz="2400" dirty="0"/>
            </a:br>
            <a:br>
              <a:rPr lang="en-GB" sz="2400" dirty="0"/>
            </a:br>
            <a:r>
              <a:rPr lang="en-GB" sz="2400" i="1" dirty="0"/>
              <a:t>Fitness team</a:t>
            </a:r>
            <a:br>
              <a:rPr lang="en-GB" sz="2400" dirty="0"/>
            </a:br>
            <a:br>
              <a:rPr lang="en-GB" sz="2400" dirty="0"/>
            </a:br>
            <a:br>
              <a:rPr lang="en-GB" sz="2400" dirty="0"/>
            </a:br>
            <a:endParaRPr lang="en-GB" sz="2400" dirty="0"/>
          </a:p>
        </p:txBody>
      </p:sp>
      <p:pic>
        <p:nvPicPr>
          <p:cNvPr id="6" name="Picture Placeholder 5" descr="A person wearing glasses and looking at the camera&#13;&#10;&#13;&#10;Description automatically generated">
            <a:extLst>
              <a:ext uri="{FF2B5EF4-FFF2-40B4-BE49-F238E27FC236}">
                <a16:creationId xmlns:a16="http://schemas.microsoft.com/office/drawing/2014/main" id="{75941094-02D3-F94E-98F0-B1410C35A2E8}"/>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6896" b="6896"/>
          <a:stretch>
            <a:fillRect/>
          </a:stretch>
        </p:blipFill>
        <p:spPr/>
      </p:pic>
    </p:spTree>
    <p:extLst>
      <p:ext uri="{BB962C8B-B14F-4D97-AF65-F5344CB8AC3E}">
        <p14:creationId xmlns:p14="http://schemas.microsoft.com/office/powerpoint/2010/main" val="4464873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kumimoji="1" lang="en-GB" altLang="ja-JP" dirty="0">
                <a:latin typeface="Arial" pitchFamily="34" charset="0"/>
                <a:ea typeface="ＭＳ Ｐゴシック" pitchFamily="34" charset="-128"/>
                <a:cs typeface="Arial" pitchFamily="34" charset="0"/>
              </a:rPr>
              <a:t>Week 3</a:t>
            </a:r>
          </a:p>
        </p:txBody>
      </p:sp>
      <p:sp>
        <p:nvSpPr>
          <p:cNvPr id="4099" name="Content Placeholder 2"/>
          <p:cNvSpPr>
            <a:spLocks noGrp="1"/>
          </p:cNvSpPr>
          <p:nvPr>
            <p:ph idx="1"/>
          </p:nvPr>
        </p:nvSpPr>
        <p:spPr/>
        <p:txBody>
          <a:bodyPr/>
          <a:lstStyle/>
          <a:p>
            <a:pPr marL="0" indent="0">
              <a:buNone/>
            </a:pPr>
            <a:r>
              <a:rPr lang="en-GB" dirty="0">
                <a:latin typeface="Verdana"/>
                <a:cs typeface="Verdana"/>
              </a:rPr>
              <a:t>Normal week with game on Saturday.</a:t>
            </a:r>
          </a:p>
          <a:p>
            <a:pPr marL="0" indent="0">
              <a:buNone/>
            </a:pPr>
            <a:endParaRPr kumimoji="1" lang="en-GB" altLang="ja-JP" dirty="0">
              <a:latin typeface="Verdana"/>
              <a:ea typeface="ＭＳ Ｐゴシック" pitchFamily="34" charset="-128"/>
              <a:cs typeface="Verdana"/>
            </a:endParaRPr>
          </a:p>
          <a:p>
            <a:pPr>
              <a:buFontTx/>
              <a:buChar char="•"/>
            </a:pPr>
            <a:r>
              <a:rPr kumimoji="1" lang="en-GB" altLang="ja-JP" sz="1600" dirty="0">
                <a:latin typeface="Verdana"/>
                <a:ea typeface="ＭＳ Ｐゴシック" pitchFamily="34" charset="-128"/>
                <a:cs typeface="Verdana"/>
              </a:rPr>
              <a:t>Monday		CORE</a:t>
            </a:r>
          </a:p>
          <a:p>
            <a:pPr lvl="1" indent="-457200">
              <a:buFontTx/>
              <a:buChar char="•"/>
            </a:pPr>
            <a:r>
              <a:rPr kumimoji="1" lang="en-GB" altLang="ja-JP" sz="1400" dirty="0">
                <a:latin typeface="Verdana"/>
                <a:ea typeface="ＭＳ Ｐゴシック" pitchFamily="34" charset="-128"/>
                <a:cs typeface="Verdana"/>
              </a:rPr>
              <a:t>Extra CORE &amp; basic strength exercises		total time: 50 min</a:t>
            </a:r>
          </a:p>
          <a:p>
            <a:pPr>
              <a:buFontTx/>
              <a:buChar char="•"/>
            </a:pPr>
            <a:r>
              <a:rPr kumimoji="1" lang="en-GB" altLang="ja-JP" sz="1600" dirty="0">
                <a:latin typeface="Verdana"/>
                <a:ea typeface="ＭＳ Ｐゴシック" pitchFamily="34" charset="-128"/>
                <a:cs typeface="Verdana"/>
              </a:rPr>
              <a:t>Tuesday		S / </a:t>
            </a:r>
            <a:r>
              <a:rPr kumimoji="1" lang="en-GB" altLang="ja-JP" sz="1600" dirty="0" err="1">
                <a:latin typeface="Verdana"/>
                <a:ea typeface="ＭＳ Ｐゴシック" pitchFamily="34" charset="-128"/>
                <a:cs typeface="Verdana"/>
              </a:rPr>
              <a:t>Agi&amp;Coo</a:t>
            </a:r>
            <a:r>
              <a:rPr kumimoji="1" lang="en-GB" altLang="ja-JP" sz="1600" dirty="0">
                <a:latin typeface="Verdana"/>
                <a:ea typeface="ＭＳ Ｐゴシック" pitchFamily="34" charset="-128"/>
                <a:cs typeface="Verdana"/>
              </a:rPr>
              <a:t> / MI-(HI)</a:t>
            </a:r>
          </a:p>
          <a:p>
            <a:pPr lvl="1" indent="-457200">
              <a:buFontTx/>
              <a:buChar char="•"/>
            </a:pPr>
            <a:r>
              <a:rPr kumimoji="1" lang="en-GB" altLang="ja-JP" sz="1400" dirty="0">
                <a:latin typeface="Verdana"/>
                <a:ea typeface="ＭＳ Ｐゴシック" pitchFamily="34" charset="-128"/>
                <a:cs typeface="Verdana"/>
              </a:rPr>
              <a:t>Speed – reactive ex.</a:t>
            </a:r>
          </a:p>
          <a:p>
            <a:pPr lvl="1" indent="-457200">
              <a:buFontTx/>
              <a:buChar char="•"/>
            </a:pPr>
            <a:r>
              <a:rPr kumimoji="1" lang="en-GB" altLang="ja-JP" sz="1400" dirty="0">
                <a:latin typeface="Verdana"/>
                <a:ea typeface="ＭＳ Ｐゴシック" pitchFamily="34" charset="-128"/>
                <a:cs typeface="Verdana"/>
              </a:rPr>
              <a:t>Agility &amp; Coo </a:t>
            </a:r>
            <a:r>
              <a:rPr kumimoji="1" lang="en-GB" altLang="ja-JP" sz="1400" dirty="0" err="1">
                <a:latin typeface="Verdana"/>
                <a:ea typeface="ＭＳ Ｐゴシック" pitchFamily="34" charset="-128"/>
                <a:cs typeface="Verdana"/>
              </a:rPr>
              <a:t>icw</a:t>
            </a:r>
            <a:r>
              <a:rPr kumimoji="1" lang="en-GB" altLang="ja-JP" sz="1400" dirty="0">
                <a:latin typeface="Verdana"/>
                <a:ea typeface="ＭＳ Ｐゴシック" pitchFamily="34" charset="-128"/>
                <a:cs typeface="Verdana"/>
              </a:rPr>
              <a:t> Speed</a:t>
            </a:r>
          </a:p>
          <a:p>
            <a:pPr lvl="1" indent="-457200">
              <a:buFontTx/>
              <a:buChar char="•"/>
            </a:pPr>
            <a:r>
              <a:rPr kumimoji="1" lang="en-GB" altLang="ja-JP" sz="1400" dirty="0">
                <a:latin typeface="Verdana"/>
                <a:ea typeface="ＭＳ Ｐゴシック" pitchFamily="34" charset="-128"/>
                <a:cs typeface="Verdana"/>
              </a:rPr>
              <a:t>MI (-HI)-endurance run / jogging		total time: 90 min</a:t>
            </a:r>
          </a:p>
          <a:p>
            <a:pPr marL="457200" indent="-457200">
              <a:buFontTx/>
              <a:buChar char="•"/>
            </a:pPr>
            <a:r>
              <a:rPr kumimoji="1" lang="en-GB" altLang="ja-JP" sz="1600" dirty="0">
                <a:latin typeface="Verdana"/>
                <a:ea typeface="ＭＳ Ｐゴシック" pitchFamily="34" charset="-128"/>
                <a:cs typeface="Verdana"/>
              </a:rPr>
              <a:t>Wednesday		Rest</a:t>
            </a:r>
          </a:p>
          <a:p>
            <a:pPr marL="457200" indent="-457200">
              <a:buFontTx/>
              <a:buChar char="•"/>
            </a:pPr>
            <a:r>
              <a:rPr kumimoji="1" lang="en-GB" altLang="ja-JP" sz="1600" dirty="0">
                <a:latin typeface="Verdana"/>
                <a:ea typeface="ＭＳ Ｐゴシック" pitchFamily="34" charset="-128"/>
                <a:cs typeface="Verdana"/>
              </a:rPr>
              <a:t>Thursday		Strength / S / HI</a:t>
            </a:r>
          </a:p>
          <a:p>
            <a:pPr lvl="1" indent="-457200">
              <a:buFontTx/>
              <a:buChar char="•"/>
            </a:pPr>
            <a:r>
              <a:rPr kumimoji="1" lang="en-GB" altLang="ja-JP" sz="1400" dirty="0">
                <a:latin typeface="Verdana"/>
                <a:ea typeface="ＭＳ Ｐゴシック" pitchFamily="34" charset="-128"/>
                <a:cs typeface="Verdana"/>
              </a:rPr>
              <a:t>Strength</a:t>
            </a:r>
          </a:p>
          <a:p>
            <a:pPr lvl="1" indent="-457200">
              <a:buFontTx/>
              <a:buChar char="•"/>
            </a:pPr>
            <a:r>
              <a:rPr kumimoji="1" lang="en-GB" altLang="ja-JP" sz="1400" dirty="0">
                <a:latin typeface="Verdana"/>
                <a:ea typeface="ＭＳ Ｐゴシック" pitchFamily="34" charset="-128"/>
                <a:cs typeface="Verdana"/>
              </a:rPr>
              <a:t>Extra Speed!</a:t>
            </a:r>
          </a:p>
          <a:p>
            <a:pPr lvl="1" indent="-457200">
              <a:buFontTx/>
              <a:buChar char="•"/>
            </a:pPr>
            <a:r>
              <a:rPr kumimoji="1" lang="en-GB" altLang="ja-JP" sz="1400" dirty="0">
                <a:latin typeface="Verdana"/>
                <a:ea typeface="ＭＳ Ｐゴシック" pitchFamily="34" charset="-128"/>
                <a:cs typeface="Verdana"/>
              </a:rPr>
              <a:t>HI-endurance run 				total time: 90 min</a:t>
            </a:r>
          </a:p>
          <a:p>
            <a:pPr marL="457200" indent="-457200">
              <a:buFontTx/>
              <a:buChar char="•"/>
            </a:pPr>
            <a:r>
              <a:rPr kumimoji="1" lang="en-GB" altLang="ja-JP" sz="1600" dirty="0">
                <a:latin typeface="Verdana"/>
                <a:ea typeface="ＭＳ Ｐゴシック" pitchFamily="34" charset="-128"/>
                <a:cs typeface="Verdana"/>
              </a:rPr>
              <a:t>Friday		S</a:t>
            </a:r>
          </a:p>
          <a:p>
            <a:pPr lvl="1" indent="-457200">
              <a:buFontTx/>
              <a:buChar char="•"/>
            </a:pPr>
            <a:r>
              <a:rPr kumimoji="1" lang="en-GB" altLang="ja-JP" sz="1400" dirty="0">
                <a:latin typeface="Verdana"/>
                <a:ea typeface="ＭＳ Ｐゴシック" pitchFamily="34" charset="-128"/>
                <a:cs typeface="Verdana"/>
              </a:rPr>
              <a:t>Speed work in preparation for the game		total time: 60 min</a:t>
            </a:r>
          </a:p>
          <a:p>
            <a:pPr marL="457200" indent="-457200">
              <a:buFontTx/>
              <a:buChar char="•"/>
            </a:pPr>
            <a:r>
              <a:rPr kumimoji="1" lang="en-GB" altLang="ja-JP" sz="1600" dirty="0">
                <a:latin typeface="Verdana"/>
                <a:ea typeface="ＭＳ Ｐゴシック" pitchFamily="34" charset="-128"/>
                <a:cs typeface="Verdana"/>
              </a:rPr>
              <a:t>Saturday		GAME</a:t>
            </a:r>
            <a:r>
              <a:rPr kumimoji="1" lang="en-GB" altLang="ja-JP" sz="1400" dirty="0">
                <a:latin typeface="Verdana"/>
                <a:ea typeface="ＭＳ Ｐゴシック" pitchFamily="34" charset="-128"/>
                <a:cs typeface="Verdana"/>
              </a:rPr>
              <a:t>	</a:t>
            </a:r>
            <a:r>
              <a:rPr kumimoji="1" lang="en-GB" altLang="ja-JP" sz="1600" dirty="0">
                <a:latin typeface="Verdana"/>
                <a:ea typeface="ＭＳ Ｐゴシック" pitchFamily="34" charset="-128"/>
                <a:cs typeface="Verdana"/>
              </a:rPr>
              <a:t>		</a:t>
            </a:r>
          </a:p>
          <a:p>
            <a:pPr marL="457200" indent="-457200">
              <a:buFontTx/>
              <a:buChar char="•"/>
            </a:pPr>
            <a:r>
              <a:rPr kumimoji="1" lang="en-GB" altLang="ja-JP" sz="1600" dirty="0">
                <a:latin typeface="Verdana"/>
                <a:ea typeface="ＭＳ Ｐゴシック" pitchFamily="34" charset="-128"/>
                <a:cs typeface="Verdana"/>
              </a:rPr>
              <a:t>Sunday		AR</a:t>
            </a:r>
          </a:p>
          <a:p>
            <a:pPr lvl="1" indent="-457200">
              <a:buFontTx/>
              <a:buChar char="•"/>
            </a:pPr>
            <a:r>
              <a:rPr kumimoji="1" lang="en-GB" altLang="ja-JP" sz="1400" dirty="0">
                <a:latin typeface="Verdana"/>
                <a:ea typeface="ＭＳ Ｐゴシック" pitchFamily="34" charset="-128"/>
                <a:cs typeface="Verdana"/>
              </a:rPr>
              <a:t>Active recovery				total time: 60 min</a:t>
            </a:r>
          </a:p>
          <a:p>
            <a:pPr lvl="1" indent="-457200">
              <a:buFontTx/>
              <a:buChar char="•"/>
            </a:pPr>
            <a:endParaRPr kumimoji="1" lang="en-GB" altLang="ja-JP" dirty="0">
              <a:latin typeface="Verdana"/>
              <a:ea typeface="ＭＳ Ｐゴシック" pitchFamily="34" charset="-128"/>
              <a:cs typeface="Verdana"/>
            </a:endParaRPr>
          </a:p>
          <a:p>
            <a:pPr marL="457200" indent="-457200">
              <a:buFontTx/>
              <a:buChar char="•"/>
            </a:pPr>
            <a:endParaRPr kumimoji="1" lang="en-GB" altLang="ja-JP" dirty="0">
              <a:solidFill>
                <a:srgbClr val="2A4BEE"/>
              </a:solidFill>
              <a:latin typeface="Verdana"/>
              <a:ea typeface="ＭＳ Ｐゴシック" pitchFamily="34" charset="-128"/>
              <a:cs typeface="Verdana"/>
            </a:endParaRPr>
          </a:p>
          <a:p>
            <a:pPr marL="457200" indent="-457200">
              <a:buFontTx/>
              <a:buChar char="•"/>
            </a:pPr>
            <a:endParaRPr kumimoji="1" lang="en-GB" altLang="ja-JP" dirty="0">
              <a:solidFill>
                <a:srgbClr val="2A4BEE"/>
              </a:solidFill>
              <a:latin typeface="Verdana"/>
              <a:ea typeface="ＭＳ Ｐゴシック" pitchFamily="34" charset="-128"/>
              <a:cs typeface="Verdana"/>
            </a:endParaRPr>
          </a:p>
        </p:txBody>
      </p:sp>
    </p:spTree>
    <p:extLst>
      <p:ext uri="{BB962C8B-B14F-4D97-AF65-F5344CB8AC3E}">
        <p14:creationId xmlns:p14="http://schemas.microsoft.com/office/powerpoint/2010/main" val="9227362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8" name="Text Box 41"/>
          <p:cNvSpPr txBox="1">
            <a:spLocks noChangeArrowheads="1"/>
          </p:cNvSpPr>
          <p:nvPr/>
        </p:nvSpPr>
        <p:spPr bwMode="auto">
          <a:xfrm>
            <a:off x="142875" y="136525"/>
            <a:ext cx="8839200" cy="366713"/>
          </a:xfrm>
          <a:prstGeom prst="rect">
            <a:avLst/>
          </a:prstGeom>
          <a:noFill/>
          <a:ln w="9525">
            <a:noFill/>
            <a:miter lim="800000"/>
            <a:headEnd/>
            <a:tailEnd/>
          </a:ln>
        </p:spPr>
        <p:txBody>
          <a:bodyPr>
            <a:spAutoFit/>
          </a:bodyPr>
          <a:lstStyle/>
          <a:p>
            <a:r>
              <a:rPr lang="en-US" b="1" dirty="0">
                <a:latin typeface="Verdana" pitchFamily="84" charset="0"/>
              </a:rPr>
              <a:t>	</a:t>
            </a:r>
            <a:r>
              <a:rPr lang="en-US" sz="1800" b="1" dirty="0">
                <a:latin typeface="Verdana" pitchFamily="84" charset="0"/>
              </a:rPr>
              <a:t>Sunday: CORE &amp; basic strength exercises</a:t>
            </a:r>
          </a:p>
        </p:txBody>
      </p:sp>
      <p:sp>
        <p:nvSpPr>
          <p:cNvPr id="22537" name="Rectangle 40"/>
          <p:cNvSpPr>
            <a:spLocks noGrp="1" noChangeArrowheads="1"/>
          </p:cNvSpPr>
          <p:nvPr>
            <p:ph type="subTitle" idx="1"/>
          </p:nvPr>
        </p:nvSpPr>
        <p:spPr>
          <a:xfrm>
            <a:off x="142875" y="2348880"/>
            <a:ext cx="8839200" cy="4365104"/>
          </a:xfrm>
          <a:noFill/>
        </p:spPr>
        <p:txBody>
          <a:bodyPr/>
          <a:lstStyle/>
          <a:p>
            <a:pPr algn="l" eaLnBrk="1" hangingPunct="1">
              <a:lnSpc>
                <a:spcPct val="120000"/>
              </a:lnSpc>
            </a:pPr>
            <a:r>
              <a:rPr lang="en-GB" sz="1200" b="1" i="1" dirty="0">
                <a:latin typeface="Verdana"/>
                <a:cs typeface="Verdana"/>
              </a:rPr>
              <a:t>Perform minimal the exercises below, you can do additional exercises if you like …</a:t>
            </a:r>
          </a:p>
          <a:p>
            <a:pPr marL="171450" indent="-171450" algn="l" eaLnBrk="1" hangingPunct="1">
              <a:lnSpc>
                <a:spcPct val="120000"/>
              </a:lnSpc>
              <a:buFontTx/>
              <a:buChar char="•"/>
            </a:pPr>
            <a:r>
              <a:rPr lang="en-GB" sz="1200" b="1" i="1" dirty="0">
                <a:latin typeface="Verdana"/>
                <a:cs typeface="Verdana"/>
              </a:rPr>
              <a:t>Lying on your Stomach with Arms Crossing and Legs Lift (back muscles)</a:t>
            </a:r>
          </a:p>
          <a:p>
            <a:pPr marL="628650" lvl="1" indent="-171450" algn="l">
              <a:lnSpc>
                <a:spcPct val="120000"/>
              </a:lnSpc>
              <a:buFontTx/>
              <a:buChar char="•"/>
            </a:pPr>
            <a:r>
              <a:rPr lang="en-GB" sz="1000" dirty="0">
                <a:latin typeface="Verdana"/>
                <a:cs typeface="Verdana"/>
              </a:rPr>
              <a:t>Lie on your stomach. Lift your arms and legs up (+/- 15 cm above the ground).</a:t>
            </a:r>
            <a:endParaRPr lang="en-US" sz="1000" dirty="0">
              <a:latin typeface="Verdana"/>
              <a:cs typeface="Verdana"/>
            </a:endParaRPr>
          </a:p>
          <a:p>
            <a:pPr marL="628650" lvl="1" indent="-171450" algn="l">
              <a:lnSpc>
                <a:spcPct val="120000"/>
              </a:lnSpc>
              <a:buFontTx/>
              <a:buChar char="•"/>
            </a:pPr>
            <a:r>
              <a:rPr lang="en-GB" sz="1000" dirty="0">
                <a:latin typeface="Verdana"/>
                <a:cs typeface="Verdana"/>
              </a:rPr>
              <a:t>Exercise: Alternately cross your arms.</a:t>
            </a:r>
            <a:endParaRPr lang="en-US" sz="1000" dirty="0">
              <a:latin typeface="Verdana"/>
              <a:cs typeface="Verdana"/>
            </a:endParaRPr>
          </a:p>
          <a:p>
            <a:pPr marL="628650" lvl="1" indent="-171450" algn="l">
              <a:lnSpc>
                <a:spcPct val="120000"/>
              </a:lnSpc>
              <a:buFontTx/>
              <a:buChar char="•"/>
            </a:pPr>
            <a:r>
              <a:rPr lang="en-GB" sz="1000" dirty="0">
                <a:latin typeface="Verdana"/>
                <a:cs typeface="Verdana"/>
              </a:rPr>
              <a:t>Note that you always look to the ground!</a:t>
            </a:r>
            <a:endParaRPr lang="en-US" sz="1000" dirty="0">
              <a:latin typeface="Verdana"/>
              <a:cs typeface="Verdana"/>
            </a:endParaRPr>
          </a:p>
          <a:p>
            <a:pPr marL="628650" lvl="1" indent="-171450" algn="l">
              <a:lnSpc>
                <a:spcPct val="120000"/>
              </a:lnSpc>
              <a:buFontTx/>
              <a:buChar char="•"/>
            </a:pPr>
            <a:r>
              <a:rPr lang="en-GB" sz="1000" b="1" dirty="0">
                <a:solidFill>
                  <a:srgbClr val="3A19FF"/>
                </a:solidFill>
                <a:latin typeface="Verdana"/>
                <a:cs typeface="Verdana"/>
              </a:rPr>
              <a:t>2 x 30 sec</a:t>
            </a:r>
            <a:endParaRPr lang="en-US" sz="1000" dirty="0">
              <a:solidFill>
                <a:srgbClr val="3A19FF"/>
              </a:solidFill>
              <a:latin typeface="Verdana"/>
              <a:cs typeface="Verdana"/>
            </a:endParaRPr>
          </a:p>
          <a:p>
            <a:pPr marL="171450" lvl="0" indent="-171450" algn="l">
              <a:buFontTx/>
              <a:buChar char="•"/>
            </a:pPr>
            <a:r>
              <a:rPr lang="en-GB" sz="1200" b="1" i="1" dirty="0">
                <a:latin typeface="Verdana"/>
                <a:cs typeface="Verdana"/>
              </a:rPr>
              <a:t>Cross country Skiing (m. quadriceps)</a:t>
            </a:r>
          </a:p>
          <a:p>
            <a:pPr marL="628650" lvl="1" indent="-171450" algn="l">
              <a:buFontTx/>
              <a:buChar char="•"/>
            </a:pPr>
            <a:r>
              <a:rPr lang="en-GB" sz="1000" dirty="0">
                <a:latin typeface="Verdana"/>
                <a:cs typeface="Verdana"/>
              </a:rPr>
              <a:t>Balance on one leg. Weight on the mid part of your foot.</a:t>
            </a:r>
            <a:endParaRPr lang="en-US" sz="1000" dirty="0">
              <a:latin typeface="Verdana"/>
              <a:cs typeface="Verdana"/>
            </a:endParaRPr>
          </a:p>
          <a:p>
            <a:pPr marL="628650" lvl="1" indent="-171450" algn="l">
              <a:buFontTx/>
              <a:buChar char="•"/>
            </a:pPr>
            <a:r>
              <a:rPr lang="en-GB" sz="1000" dirty="0">
                <a:latin typeface="Verdana"/>
                <a:cs typeface="Verdana"/>
              </a:rPr>
              <a:t>Exercise: Flex and extend the knee of the supporting leg and swing the arms in opposite direction in the same rhythm.</a:t>
            </a:r>
            <a:endParaRPr lang="en-US" sz="1000" dirty="0">
              <a:latin typeface="Verdana"/>
              <a:cs typeface="Verdana"/>
            </a:endParaRPr>
          </a:p>
          <a:p>
            <a:pPr marL="628650" lvl="1" indent="-171450" algn="l">
              <a:buFontTx/>
              <a:buChar char="•"/>
            </a:pPr>
            <a:r>
              <a:rPr lang="en-GB" sz="1000" dirty="0">
                <a:latin typeface="Verdana"/>
                <a:cs typeface="Verdana"/>
              </a:rPr>
              <a:t>Do not let your knee cave inward.</a:t>
            </a:r>
            <a:endParaRPr lang="en-US" sz="1000" dirty="0">
              <a:latin typeface="Verdana"/>
              <a:cs typeface="Verdana"/>
            </a:endParaRPr>
          </a:p>
          <a:p>
            <a:pPr marL="628650" lvl="1" indent="-171450" algn="l">
              <a:buFontTx/>
              <a:buChar char="•"/>
            </a:pPr>
            <a:r>
              <a:rPr lang="en-GB" sz="1000" b="1" dirty="0">
                <a:solidFill>
                  <a:srgbClr val="3A19FF"/>
                </a:solidFill>
                <a:latin typeface="Verdana"/>
                <a:cs typeface="Verdana"/>
              </a:rPr>
              <a:t>2 x 30 sec </a:t>
            </a:r>
            <a:r>
              <a:rPr lang="en-GB" sz="1000" b="1" dirty="0">
                <a:latin typeface="Verdana"/>
                <a:cs typeface="Verdana"/>
              </a:rPr>
              <a:t>(each leg)</a:t>
            </a:r>
            <a:endParaRPr lang="en-US" sz="1000" dirty="0">
              <a:latin typeface="Verdana"/>
              <a:cs typeface="Verdana"/>
            </a:endParaRPr>
          </a:p>
          <a:p>
            <a:pPr marL="171450" lvl="0" indent="-171450" algn="l">
              <a:buFontTx/>
              <a:buChar char="•"/>
            </a:pPr>
            <a:r>
              <a:rPr lang="en-GB" sz="1200" b="1" i="1" dirty="0">
                <a:latin typeface="Verdana"/>
                <a:cs typeface="Verdana"/>
              </a:rPr>
              <a:t>Push-ups with Knee and Diagonal Hand Support (m. </a:t>
            </a:r>
            <a:r>
              <a:rPr lang="en-GB" sz="1200" b="1" i="1" dirty="0" err="1">
                <a:latin typeface="Verdana"/>
                <a:cs typeface="Verdana"/>
              </a:rPr>
              <a:t>pectoralis</a:t>
            </a:r>
            <a:r>
              <a:rPr lang="en-GB" sz="1200" b="1" i="1" dirty="0">
                <a:latin typeface="Verdana"/>
                <a:cs typeface="Verdana"/>
              </a:rPr>
              <a:t>)</a:t>
            </a:r>
            <a:endParaRPr lang="en-US" sz="1200" dirty="0">
              <a:latin typeface="Verdana"/>
              <a:cs typeface="Verdana"/>
            </a:endParaRPr>
          </a:p>
          <a:p>
            <a:pPr marL="628650" lvl="1" indent="-171450" algn="l">
              <a:buFontTx/>
              <a:buChar char="•"/>
            </a:pPr>
            <a:r>
              <a:rPr lang="en-GB" sz="1000" dirty="0">
                <a:latin typeface="Verdana"/>
                <a:cs typeface="Verdana"/>
              </a:rPr>
              <a:t>Lie on your stomach. Place your hands diagonally. (Additionally you can put you on your knees)</a:t>
            </a:r>
            <a:endParaRPr lang="en-US" sz="1000" dirty="0">
              <a:latin typeface="Verdana"/>
              <a:cs typeface="Verdana"/>
            </a:endParaRPr>
          </a:p>
          <a:p>
            <a:pPr marL="628650" lvl="1" indent="-171450" algn="l">
              <a:buFontTx/>
              <a:buChar char="•"/>
            </a:pPr>
            <a:r>
              <a:rPr lang="en-GB" sz="1000" dirty="0">
                <a:latin typeface="Verdana"/>
                <a:cs typeface="Verdana"/>
              </a:rPr>
              <a:t>Exercise: Push your body up and perform push-ups. </a:t>
            </a:r>
            <a:endParaRPr lang="en-US" sz="1000" dirty="0">
              <a:latin typeface="Verdana"/>
              <a:cs typeface="Verdana"/>
            </a:endParaRPr>
          </a:p>
          <a:p>
            <a:pPr marL="628650" lvl="1" indent="-171450" algn="l">
              <a:buFontTx/>
              <a:buChar char="•"/>
            </a:pPr>
            <a:r>
              <a:rPr lang="en-GB" sz="1000" dirty="0">
                <a:latin typeface="Verdana"/>
                <a:cs typeface="Verdana"/>
              </a:rPr>
              <a:t>The body should be completely straight. Noise to the ground. </a:t>
            </a:r>
            <a:endParaRPr lang="en-US" sz="1000" dirty="0">
              <a:latin typeface="Verdana"/>
              <a:cs typeface="Verdana"/>
            </a:endParaRPr>
          </a:p>
          <a:p>
            <a:pPr marL="628650" lvl="1" indent="-171450" algn="l">
              <a:buFontTx/>
              <a:buChar char="•"/>
            </a:pPr>
            <a:r>
              <a:rPr lang="en-GB" sz="1000" b="1" dirty="0">
                <a:solidFill>
                  <a:srgbClr val="3A19FF"/>
                </a:solidFill>
                <a:latin typeface="Verdana"/>
                <a:cs typeface="Verdana"/>
              </a:rPr>
              <a:t>2 x 20 reps </a:t>
            </a:r>
            <a:r>
              <a:rPr lang="en-GB" sz="1000" b="1" dirty="0">
                <a:latin typeface="Verdana"/>
                <a:cs typeface="Verdana"/>
              </a:rPr>
              <a:t>(each side)</a:t>
            </a:r>
            <a:endParaRPr lang="en-US" sz="1000" dirty="0">
              <a:latin typeface="Verdana"/>
              <a:cs typeface="Verdana"/>
            </a:endParaRPr>
          </a:p>
          <a:p>
            <a:pPr marL="171450" lvl="0" indent="-171450" algn="l">
              <a:buFontTx/>
              <a:buChar char="•"/>
            </a:pPr>
            <a:r>
              <a:rPr lang="en-GB" sz="1200" b="1" i="1" dirty="0">
                <a:latin typeface="Verdana"/>
                <a:cs typeface="Verdana"/>
              </a:rPr>
              <a:t>Sit-ups on Swiss ball (m. </a:t>
            </a:r>
            <a:r>
              <a:rPr lang="en-GB" sz="1200" b="1" i="1" dirty="0" err="1">
                <a:latin typeface="Verdana"/>
                <a:cs typeface="Verdana"/>
              </a:rPr>
              <a:t>abdominis</a:t>
            </a:r>
            <a:r>
              <a:rPr lang="en-GB" sz="1200" b="1" i="1" dirty="0">
                <a:latin typeface="Verdana"/>
                <a:cs typeface="Verdana"/>
              </a:rPr>
              <a:t>)</a:t>
            </a:r>
            <a:endParaRPr lang="en-US" sz="1200" dirty="0">
              <a:latin typeface="Verdana"/>
              <a:cs typeface="Verdana"/>
            </a:endParaRPr>
          </a:p>
          <a:p>
            <a:pPr marL="628650" lvl="1" indent="-171450" algn="l">
              <a:buFontTx/>
              <a:buChar char="•"/>
            </a:pPr>
            <a:r>
              <a:rPr lang="en-GB" sz="1000" dirty="0">
                <a:latin typeface="Verdana"/>
                <a:cs typeface="Verdana"/>
              </a:rPr>
              <a:t>Lie on your back on the ball. Place your hands in your neck.</a:t>
            </a:r>
            <a:endParaRPr lang="en-US" sz="1000" dirty="0">
              <a:latin typeface="Verdana"/>
              <a:cs typeface="Verdana"/>
            </a:endParaRPr>
          </a:p>
          <a:p>
            <a:pPr marL="628650" lvl="1" indent="-171450" algn="l">
              <a:buFontTx/>
              <a:buChar char="•"/>
            </a:pPr>
            <a:r>
              <a:rPr lang="en-GB" sz="1000" dirty="0">
                <a:latin typeface="Verdana"/>
                <a:cs typeface="Verdana"/>
              </a:rPr>
              <a:t>Exercise: bring your upper body slowly up and down.</a:t>
            </a:r>
            <a:endParaRPr lang="en-US" sz="1000" dirty="0">
              <a:latin typeface="Verdana"/>
              <a:cs typeface="Verdana"/>
            </a:endParaRPr>
          </a:p>
          <a:p>
            <a:pPr marL="628650" lvl="1" indent="-171450" algn="l">
              <a:buFontTx/>
              <a:buChar char="•"/>
            </a:pPr>
            <a:r>
              <a:rPr lang="en-GB" sz="1000" dirty="0">
                <a:latin typeface="Verdana"/>
                <a:cs typeface="Verdana"/>
              </a:rPr>
              <a:t>Keep looking upwards!</a:t>
            </a:r>
            <a:endParaRPr lang="en-US" sz="1000" dirty="0">
              <a:latin typeface="Verdana"/>
              <a:cs typeface="Verdana"/>
            </a:endParaRPr>
          </a:p>
          <a:p>
            <a:pPr marL="628650" lvl="1" indent="-171450" algn="l">
              <a:buFontTx/>
              <a:buChar char="•"/>
            </a:pPr>
            <a:r>
              <a:rPr lang="en-GB" sz="1000" b="1" dirty="0">
                <a:solidFill>
                  <a:srgbClr val="3A19FF"/>
                </a:solidFill>
                <a:latin typeface="Verdana"/>
                <a:cs typeface="Verdana"/>
              </a:rPr>
              <a:t>2 x 20 reps </a:t>
            </a:r>
            <a:endParaRPr lang="en-US" sz="1000" dirty="0">
              <a:solidFill>
                <a:srgbClr val="3A19FF"/>
              </a:solidFill>
              <a:latin typeface="Verdana"/>
              <a:cs typeface="Verdana"/>
            </a:endParaRPr>
          </a:p>
          <a:p>
            <a:pPr algn="l"/>
            <a:r>
              <a:rPr lang="en-GB" sz="1200" dirty="0">
                <a:latin typeface="Verdana"/>
                <a:cs typeface="Verdana"/>
              </a:rPr>
              <a:t> </a:t>
            </a:r>
            <a:r>
              <a:rPr lang="en-GB" sz="1200" b="1" dirty="0">
                <a:solidFill>
                  <a:srgbClr val="FF0000"/>
                </a:solidFill>
                <a:latin typeface="Verdana"/>
                <a:cs typeface="Verdana"/>
              </a:rPr>
              <a:t>NOTE: increase every week with 1 set more (week 1= 2 sets; week 2 = 3 sets; …)</a:t>
            </a:r>
            <a:endParaRPr lang="en-US" sz="1200" b="1" dirty="0">
              <a:solidFill>
                <a:srgbClr val="FF0000"/>
              </a:solidFill>
              <a:latin typeface="Verdana"/>
              <a:cs typeface="Verdana"/>
            </a:endParaRPr>
          </a:p>
          <a:p>
            <a:pPr algn="l" eaLnBrk="1" hangingPunct="1">
              <a:lnSpc>
                <a:spcPct val="120000"/>
              </a:lnSpc>
            </a:pPr>
            <a:endParaRPr lang="en-US" sz="1200" dirty="0">
              <a:latin typeface="Verdana"/>
              <a:cs typeface="Verdana"/>
            </a:endParaRPr>
          </a:p>
          <a:p>
            <a:pPr algn="l" eaLnBrk="1" hangingPunct="1">
              <a:lnSpc>
                <a:spcPct val="120000"/>
              </a:lnSpc>
            </a:pPr>
            <a:endParaRPr lang="en-US" sz="1200" dirty="0">
              <a:latin typeface="Verdana"/>
              <a:cs typeface="Verdana"/>
            </a:endParaRPr>
          </a:p>
          <a:p>
            <a:pPr algn="l" eaLnBrk="1" hangingPunct="1">
              <a:lnSpc>
                <a:spcPct val="120000"/>
              </a:lnSpc>
            </a:pPr>
            <a:r>
              <a:rPr lang="en-US" sz="1200" dirty="0">
                <a:latin typeface="Verdana"/>
                <a:cs typeface="Verdana"/>
              </a:rPr>
              <a:t>.</a:t>
            </a:r>
          </a:p>
        </p:txBody>
      </p:sp>
      <p:grpSp>
        <p:nvGrpSpPr>
          <p:cNvPr id="3" name="Group 43"/>
          <p:cNvGrpSpPr>
            <a:grpSpLocks/>
          </p:cNvGrpSpPr>
          <p:nvPr/>
        </p:nvGrpSpPr>
        <p:grpSpPr bwMode="auto">
          <a:xfrm>
            <a:off x="6781800" y="4057650"/>
            <a:ext cx="1981200" cy="228600"/>
            <a:chOff x="4320" y="2592"/>
            <a:chExt cx="1248" cy="144"/>
          </a:xfrm>
        </p:grpSpPr>
        <p:sp>
          <p:nvSpPr>
            <p:cNvPr id="22550" name="Line 44"/>
            <p:cNvSpPr>
              <a:spLocks noChangeShapeType="1"/>
            </p:cNvSpPr>
            <p:nvPr/>
          </p:nvSpPr>
          <p:spPr bwMode="auto">
            <a:xfrm>
              <a:off x="4320" y="2736"/>
              <a:ext cx="1248" cy="0"/>
            </a:xfrm>
            <a:prstGeom prst="line">
              <a:avLst/>
            </a:prstGeom>
            <a:noFill/>
            <a:ln w="9525">
              <a:solidFill>
                <a:schemeClr val="bg1"/>
              </a:solidFill>
              <a:round/>
              <a:headEnd/>
              <a:tailEnd/>
            </a:ln>
          </p:spPr>
          <p:txBody>
            <a:bodyPr wrap="none" anchor="ctr"/>
            <a:lstStyle/>
            <a:p>
              <a:endParaRPr lang="nl-BE"/>
            </a:p>
          </p:txBody>
        </p:sp>
        <p:sp>
          <p:nvSpPr>
            <p:cNvPr id="22551" name="Line 45"/>
            <p:cNvSpPr>
              <a:spLocks noChangeShapeType="1"/>
            </p:cNvSpPr>
            <p:nvPr/>
          </p:nvSpPr>
          <p:spPr bwMode="auto">
            <a:xfrm>
              <a:off x="4320" y="2592"/>
              <a:ext cx="1248" cy="0"/>
            </a:xfrm>
            <a:prstGeom prst="line">
              <a:avLst/>
            </a:prstGeom>
            <a:noFill/>
            <a:ln w="9525">
              <a:solidFill>
                <a:schemeClr val="bg1"/>
              </a:solidFill>
              <a:round/>
              <a:headEnd/>
              <a:tailEnd/>
            </a:ln>
          </p:spPr>
          <p:txBody>
            <a:bodyPr wrap="none" anchor="ctr"/>
            <a:lstStyle/>
            <a:p>
              <a:endParaRPr lang="nl-BE"/>
            </a:p>
          </p:txBody>
        </p:sp>
      </p:grpSp>
      <p:grpSp>
        <p:nvGrpSpPr>
          <p:cNvPr id="4" name="Group 46"/>
          <p:cNvGrpSpPr>
            <a:grpSpLocks/>
          </p:cNvGrpSpPr>
          <p:nvPr/>
        </p:nvGrpSpPr>
        <p:grpSpPr bwMode="auto">
          <a:xfrm>
            <a:off x="6781800" y="2192288"/>
            <a:ext cx="1981200" cy="228600"/>
            <a:chOff x="4320" y="2592"/>
            <a:chExt cx="1248" cy="144"/>
          </a:xfrm>
        </p:grpSpPr>
        <p:sp>
          <p:nvSpPr>
            <p:cNvPr id="22548" name="Line 47"/>
            <p:cNvSpPr>
              <a:spLocks noChangeShapeType="1"/>
            </p:cNvSpPr>
            <p:nvPr/>
          </p:nvSpPr>
          <p:spPr bwMode="auto">
            <a:xfrm>
              <a:off x="4320" y="2736"/>
              <a:ext cx="1248" cy="0"/>
            </a:xfrm>
            <a:prstGeom prst="line">
              <a:avLst/>
            </a:prstGeom>
            <a:noFill/>
            <a:ln w="9525">
              <a:solidFill>
                <a:schemeClr val="bg1"/>
              </a:solidFill>
              <a:round/>
              <a:headEnd/>
              <a:tailEnd/>
            </a:ln>
          </p:spPr>
          <p:txBody>
            <a:bodyPr wrap="none" anchor="ctr"/>
            <a:lstStyle/>
            <a:p>
              <a:endParaRPr lang="nl-BE"/>
            </a:p>
          </p:txBody>
        </p:sp>
        <p:sp>
          <p:nvSpPr>
            <p:cNvPr id="22549" name="Line 48"/>
            <p:cNvSpPr>
              <a:spLocks noChangeShapeType="1"/>
            </p:cNvSpPr>
            <p:nvPr/>
          </p:nvSpPr>
          <p:spPr bwMode="auto">
            <a:xfrm>
              <a:off x="4320" y="2592"/>
              <a:ext cx="1248" cy="0"/>
            </a:xfrm>
            <a:prstGeom prst="line">
              <a:avLst/>
            </a:prstGeom>
            <a:noFill/>
            <a:ln w="9525">
              <a:solidFill>
                <a:schemeClr val="bg1"/>
              </a:solidFill>
              <a:round/>
              <a:headEnd/>
              <a:tailEnd/>
            </a:ln>
          </p:spPr>
          <p:txBody>
            <a:bodyPr wrap="none" anchor="ctr"/>
            <a:lstStyle/>
            <a:p>
              <a:endParaRPr lang="nl-BE"/>
            </a:p>
          </p:txBody>
        </p:sp>
      </p:grpSp>
      <p:sp>
        <p:nvSpPr>
          <p:cNvPr id="22542" name="Rectangle 49"/>
          <p:cNvSpPr>
            <a:spLocks noChangeArrowheads="1"/>
          </p:cNvSpPr>
          <p:nvPr/>
        </p:nvSpPr>
        <p:spPr bwMode="auto">
          <a:xfrm>
            <a:off x="6781800" y="663525"/>
            <a:ext cx="2209800" cy="274638"/>
          </a:xfrm>
          <a:prstGeom prst="rect">
            <a:avLst/>
          </a:prstGeom>
          <a:noFill/>
          <a:ln w="9525">
            <a:noFill/>
            <a:miter lim="800000"/>
            <a:headEnd/>
            <a:tailEnd/>
          </a:ln>
        </p:spPr>
        <p:txBody>
          <a:bodyPr>
            <a:spAutoFit/>
          </a:bodyPr>
          <a:lstStyle/>
          <a:p>
            <a:pPr algn="ctr"/>
            <a:r>
              <a:rPr lang="en-US" b="1" dirty="0">
                <a:solidFill>
                  <a:schemeClr val="bg1"/>
                </a:solidFill>
                <a:latin typeface="Verdana" pitchFamily="84" charset="0"/>
              </a:rPr>
              <a:t>1 set of 30 min</a:t>
            </a:r>
          </a:p>
        </p:txBody>
      </p:sp>
      <p:pic>
        <p:nvPicPr>
          <p:cNvPr id="5" name="Afbeelding 4" descr="Screen Shot 2017-12-31 at 17.52.3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8094" y="674613"/>
            <a:ext cx="2331528" cy="1584176"/>
          </a:xfrm>
          <a:prstGeom prst="rect">
            <a:avLst/>
          </a:prstGeom>
        </p:spPr>
      </p:pic>
      <p:pic>
        <p:nvPicPr>
          <p:cNvPr id="6" name="Afbeelding 5" descr="Screen Shot 2017-12-31 at 17.53.1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674613"/>
            <a:ext cx="2619254" cy="1584176"/>
          </a:xfrm>
          <a:prstGeom prst="rect">
            <a:avLst/>
          </a:prstGeom>
        </p:spPr>
      </p:pic>
      <p:pic>
        <p:nvPicPr>
          <p:cNvPr id="8" name="Afbeelding 7" descr="Screen Shot 2017-12-31 at 17.57.49.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4328" y="674613"/>
            <a:ext cx="1152128" cy="1601145"/>
          </a:xfrm>
          <a:prstGeom prst="rect">
            <a:avLst/>
          </a:prstGeom>
        </p:spPr>
      </p:pic>
      <p:pic>
        <p:nvPicPr>
          <p:cNvPr id="7" name="Afbeelding 6" descr="Screen Shot 2017-12-31 at 17.56.26.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80112" y="674613"/>
            <a:ext cx="1824360" cy="1565248"/>
          </a:xfrm>
          <a:prstGeom prst="rect">
            <a:avLst/>
          </a:prstGeom>
        </p:spPr>
      </p:pic>
    </p:spTree>
    <p:extLst>
      <p:ext uri="{BB962C8B-B14F-4D97-AF65-F5344CB8AC3E}">
        <p14:creationId xmlns:p14="http://schemas.microsoft.com/office/powerpoint/2010/main" val="7969814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8" name="Text Box 41"/>
          <p:cNvSpPr txBox="1">
            <a:spLocks noChangeArrowheads="1"/>
          </p:cNvSpPr>
          <p:nvPr/>
        </p:nvSpPr>
        <p:spPr bwMode="auto">
          <a:xfrm>
            <a:off x="142875" y="136525"/>
            <a:ext cx="8839200" cy="366713"/>
          </a:xfrm>
          <a:prstGeom prst="rect">
            <a:avLst/>
          </a:prstGeom>
          <a:noFill/>
          <a:ln w="9525">
            <a:noFill/>
            <a:miter lim="800000"/>
            <a:headEnd/>
            <a:tailEnd/>
          </a:ln>
        </p:spPr>
        <p:txBody>
          <a:bodyPr>
            <a:spAutoFit/>
          </a:bodyPr>
          <a:lstStyle/>
          <a:p>
            <a:r>
              <a:rPr lang="en-US" b="1" dirty="0">
                <a:latin typeface="Verdana" pitchFamily="84" charset="0"/>
              </a:rPr>
              <a:t>	Tuesday: </a:t>
            </a:r>
            <a:r>
              <a:rPr lang="en-US" sz="1800" b="1" dirty="0">
                <a:latin typeface="Verdana" pitchFamily="84" charset="0"/>
              </a:rPr>
              <a:t>Speed – reactive exercises</a:t>
            </a:r>
          </a:p>
        </p:txBody>
      </p:sp>
      <p:sp>
        <p:nvSpPr>
          <p:cNvPr id="22537" name="Rectangle 40"/>
          <p:cNvSpPr>
            <a:spLocks noGrp="1" noChangeArrowheads="1"/>
          </p:cNvSpPr>
          <p:nvPr>
            <p:ph type="subTitle" idx="1"/>
          </p:nvPr>
        </p:nvSpPr>
        <p:spPr>
          <a:xfrm>
            <a:off x="323528" y="692696"/>
            <a:ext cx="6336704" cy="6165304"/>
          </a:xfrm>
          <a:noFill/>
        </p:spPr>
        <p:txBody>
          <a:bodyPr/>
          <a:lstStyle/>
          <a:p>
            <a:pPr lvl="0" algn="l"/>
            <a:r>
              <a:rPr lang="en-GB" b="1" dirty="0">
                <a:latin typeface="Verdana"/>
                <a:cs typeface="Verdana"/>
              </a:rPr>
              <a:t>‘Reactive exercises’ </a:t>
            </a:r>
            <a:endParaRPr lang="en-GB" sz="1200" b="1" dirty="0">
              <a:latin typeface="Verdana"/>
              <a:cs typeface="Verdana"/>
            </a:endParaRPr>
          </a:p>
          <a:p>
            <a:pPr marL="285750" lvl="0" indent="-285750" algn="l">
              <a:buFontTx/>
              <a:buChar char="•"/>
            </a:pPr>
            <a:r>
              <a:rPr lang="en-GB" sz="1600" dirty="0">
                <a:latin typeface="Verdana"/>
                <a:cs typeface="Verdana"/>
              </a:rPr>
              <a:t>‘Superstars’ (10x) + sprint </a:t>
            </a:r>
            <a:endParaRPr lang="en-US" sz="1600" dirty="0">
              <a:latin typeface="Verdana"/>
              <a:cs typeface="Verdana"/>
            </a:endParaRPr>
          </a:p>
          <a:p>
            <a:pPr marL="742950" lvl="1" indent="-285750" algn="l">
              <a:buFontTx/>
              <a:buChar char="•"/>
            </a:pPr>
            <a:r>
              <a:rPr lang="en-GB" sz="1400" dirty="0">
                <a:latin typeface="Verdana"/>
                <a:cs typeface="Verdana"/>
              </a:rPr>
              <a:t>3x 5 m; 3x 10 m </a:t>
            </a:r>
            <a:endParaRPr lang="en-US" sz="1400" dirty="0">
              <a:latin typeface="Verdana"/>
              <a:cs typeface="Verdana"/>
            </a:endParaRPr>
          </a:p>
          <a:p>
            <a:pPr marL="742950" lvl="1" indent="-285750" algn="l">
              <a:buFontTx/>
              <a:buChar char="•"/>
            </a:pPr>
            <a:r>
              <a:rPr lang="en-GB" sz="1400" dirty="0">
                <a:latin typeface="Verdana"/>
                <a:cs typeface="Verdana"/>
              </a:rPr>
              <a:t>‘Superstars’: </a:t>
            </a:r>
            <a:endParaRPr lang="en-US" sz="1400" dirty="0">
              <a:latin typeface="Verdana"/>
              <a:cs typeface="Verdana"/>
            </a:endParaRPr>
          </a:p>
          <a:p>
            <a:pPr marL="1200150" lvl="2" indent="-285750" algn="l">
              <a:buFontTx/>
              <a:buChar char="•"/>
            </a:pPr>
            <a:r>
              <a:rPr lang="en-GB" sz="1200" dirty="0">
                <a:latin typeface="Verdana"/>
                <a:cs typeface="Verdana"/>
              </a:rPr>
              <a:t>Feet and hands on the ground position</a:t>
            </a:r>
            <a:endParaRPr lang="en-US" sz="1200" dirty="0">
              <a:latin typeface="Verdana"/>
              <a:cs typeface="Verdana"/>
            </a:endParaRPr>
          </a:p>
          <a:p>
            <a:pPr marL="1200150" lvl="2" indent="-285750" algn="l">
              <a:buFontTx/>
              <a:buChar char="•"/>
            </a:pPr>
            <a:r>
              <a:rPr lang="en-GB" sz="1200" dirty="0">
                <a:latin typeface="Verdana"/>
                <a:cs typeface="Verdana"/>
              </a:rPr>
              <a:t>Move your feet as fast as possible forwards &amp; backwards on the ground (hands stay on the ground)</a:t>
            </a:r>
            <a:endParaRPr lang="en-US" sz="1200" dirty="0">
              <a:latin typeface="Verdana"/>
              <a:cs typeface="Verdana"/>
            </a:endParaRPr>
          </a:p>
          <a:p>
            <a:pPr marL="1200150" lvl="2" indent="-285750" algn="l">
              <a:buFontTx/>
              <a:buChar char="•"/>
            </a:pPr>
            <a:r>
              <a:rPr lang="en-GB" sz="1200" dirty="0">
                <a:latin typeface="Verdana"/>
                <a:cs typeface="Verdana"/>
              </a:rPr>
              <a:t>It gives the impression you ‘sprint’ on the spot.</a:t>
            </a:r>
            <a:endParaRPr lang="en-US" sz="1200" dirty="0">
              <a:latin typeface="Verdana"/>
              <a:cs typeface="Verdana"/>
            </a:endParaRPr>
          </a:p>
          <a:p>
            <a:pPr marL="285750" lvl="0" indent="-285750" algn="l">
              <a:buFontTx/>
              <a:buChar char="•"/>
            </a:pPr>
            <a:r>
              <a:rPr lang="en-GB" sz="1600" dirty="0">
                <a:latin typeface="Verdana"/>
                <a:cs typeface="Verdana"/>
              </a:rPr>
              <a:t>‘Squat position’ + high knees + sprint</a:t>
            </a:r>
            <a:endParaRPr lang="en-US" sz="1600" dirty="0">
              <a:latin typeface="Verdana"/>
              <a:cs typeface="Verdana"/>
            </a:endParaRPr>
          </a:p>
          <a:p>
            <a:pPr marL="742950" lvl="1" indent="-285750" algn="l">
              <a:buFontTx/>
              <a:buChar char="•"/>
            </a:pPr>
            <a:r>
              <a:rPr lang="en-GB" sz="1400" dirty="0">
                <a:latin typeface="Verdana"/>
                <a:cs typeface="Verdana"/>
              </a:rPr>
              <a:t>2x 15 m; 2x 20 m</a:t>
            </a:r>
            <a:endParaRPr lang="en-US" sz="1400" dirty="0">
              <a:latin typeface="Verdana"/>
              <a:cs typeface="Verdana"/>
            </a:endParaRPr>
          </a:p>
          <a:p>
            <a:pPr marL="742950" lvl="1" indent="-285750" algn="l">
              <a:buFontTx/>
              <a:buChar char="•"/>
            </a:pPr>
            <a:r>
              <a:rPr lang="en-GB" sz="1400" dirty="0">
                <a:latin typeface="Verdana"/>
                <a:cs typeface="Verdana"/>
              </a:rPr>
              <a:t>‘Squat position’: Put yourself with your back straight to the wall; knees 90°; hold this position for 20 sec (you feel the tension in your quadriceps)</a:t>
            </a:r>
            <a:endParaRPr lang="en-US" sz="1400" dirty="0">
              <a:latin typeface="Verdana"/>
              <a:cs typeface="Verdana"/>
            </a:endParaRPr>
          </a:p>
          <a:p>
            <a:pPr marL="742950" lvl="1" indent="-285750" algn="l">
              <a:buFontTx/>
              <a:buChar char="•"/>
            </a:pPr>
            <a:r>
              <a:rPr lang="en-GB" sz="1400" dirty="0">
                <a:latin typeface="Verdana"/>
                <a:cs typeface="Verdana"/>
              </a:rPr>
              <a:t>Immediately after the 20 sec ‘squat position’, high knees on the spot for 3 sec + full sprint</a:t>
            </a:r>
            <a:endParaRPr lang="en-US" sz="1400" dirty="0">
              <a:latin typeface="Verdana"/>
              <a:cs typeface="Verdana"/>
            </a:endParaRPr>
          </a:p>
          <a:p>
            <a:pPr marL="285750" lvl="0" indent="-285750" algn="l">
              <a:buFontTx/>
              <a:buChar char="•"/>
            </a:pPr>
            <a:r>
              <a:rPr lang="en-GB" sz="1600" dirty="0">
                <a:latin typeface="Verdana"/>
                <a:cs typeface="Verdana"/>
              </a:rPr>
              <a:t>Total of 115 m at full speed.</a:t>
            </a:r>
            <a:endParaRPr lang="en-US" sz="1600" dirty="0">
              <a:latin typeface="Verdana"/>
              <a:cs typeface="Verdana"/>
            </a:endParaRPr>
          </a:p>
          <a:p>
            <a:pPr marL="628650" lvl="1" indent="-171450" algn="l">
              <a:buFontTx/>
              <a:buChar char="•"/>
            </a:pPr>
            <a:endParaRPr lang="en-US" sz="1400" dirty="0">
              <a:latin typeface="Verdana"/>
              <a:cs typeface="Verdana"/>
            </a:endParaRPr>
          </a:p>
          <a:p>
            <a:pPr marL="171450" lvl="0" indent="-171450" algn="l">
              <a:buFontTx/>
              <a:buChar char="•"/>
            </a:pPr>
            <a:r>
              <a:rPr lang="en-GB" sz="1600" i="1" dirty="0">
                <a:latin typeface="Verdana"/>
                <a:cs typeface="Verdana"/>
              </a:rPr>
              <a:t>NOTE:</a:t>
            </a:r>
            <a:endParaRPr lang="en-US" sz="1600" dirty="0">
              <a:latin typeface="Verdana"/>
              <a:cs typeface="Verdana"/>
            </a:endParaRPr>
          </a:p>
          <a:p>
            <a:pPr marL="628650" lvl="1" indent="-171450" algn="l">
              <a:buFontTx/>
              <a:buChar char="•"/>
            </a:pPr>
            <a:r>
              <a:rPr lang="en-GB" sz="1400" i="1" dirty="0">
                <a:latin typeface="Verdana"/>
                <a:cs typeface="Verdana"/>
              </a:rPr>
              <a:t>Perform each sprint at maximal speed!</a:t>
            </a:r>
            <a:endParaRPr lang="en-US" sz="1400" dirty="0">
              <a:latin typeface="Verdana"/>
              <a:cs typeface="Verdana"/>
            </a:endParaRPr>
          </a:p>
          <a:p>
            <a:pPr marL="628650" lvl="1" indent="-171450" algn="l">
              <a:buFontTx/>
              <a:buChar char="•"/>
            </a:pPr>
            <a:r>
              <a:rPr lang="en-GB" sz="1400" i="1" dirty="0">
                <a:latin typeface="Verdana"/>
                <a:cs typeface="Verdana"/>
              </a:rPr>
              <a:t>Pay attention to your sprinting technique!</a:t>
            </a:r>
            <a:endParaRPr lang="en-US" sz="1400" dirty="0">
              <a:latin typeface="Verdana"/>
              <a:cs typeface="Verdana"/>
            </a:endParaRPr>
          </a:p>
          <a:p>
            <a:pPr marL="1085850" lvl="2" indent="-171450" algn="l">
              <a:buFontTx/>
              <a:buChar char="•"/>
            </a:pPr>
            <a:r>
              <a:rPr lang="en-GB" sz="1200" i="1" dirty="0">
                <a:latin typeface="Verdana"/>
                <a:cs typeface="Verdana"/>
              </a:rPr>
              <a:t>Active arm action in line with the body</a:t>
            </a:r>
            <a:endParaRPr lang="en-US" sz="1200" dirty="0">
              <a:latin typeface="Verdana"/>
              <a:cs typeface="Verdana"/>
            </a:endParaRPr>
          </a:p>
          <a:p>
            <a:pPr marL="1085850" lvl="2" indent="-171450" algn="l">
              <a:buFontTx/>
              <a:buChar char="•"/>
            </a:pPr>
            <a:r>
              <a:rPr lang="en-GB" sz="1200" i="1" dirty="0">
                <a:latin typeface="Verdana"/>
                <a:cs typeface="Verdana"/>
              </a:rPr>
              <a:t>Foot positioning (straight forwards)</a:t>
            </a:r>
            <a:endParaRPr lang="en-US" sz="1200" dirty="0">
              <a:latin typeface="Verdana"/>
              <a:cs typeface="Verdana"/>
            </a:endParaRPr>
          </a:p>
          <a:p>
            <a:pPr marL="1085850" lvl="2" indent="-171450" algn="l">
              <a:buFontTx/>
              <a:buChar char="•"/>
            </a:pPr>
            <a:r>
              <a:rPr lang="en-GB" sz="1200" i="1" dirty="0">
                <a:latin typeface="Verdana"/>
                <a:cs typeface="Verdana"/>
              </a:rPr>
              <a:t>Lean a little forward with the body</a:t>
            </a:r>
            <a:r>
              <a:rPr lang="en-US" sz="1200" dirty="0">
                <a:latin typeface="Verdana"/>
                <a:cs typeface="Verdana"/>
              </a:rPr>
              <a:t> </a:t>
            </a:r>
          </a:p>
          <a:p>
            <a:pPr marL="1085850" lvl="2" indent="-171450" algn="l">
              <a:buFontTx/>
              <a:buChar char="•"/>
            </a:pPr>
            <a:r>
              <a:rPr lang="en-GB" sz="1200" i="1" dirty="0">
                <a:latin typeface="Verdana"/>
                <a:cs typeface="Verdana"/>
              </a:rPr>
              <a:t>…</a:t>
            </a:r>
            <a:endParaRPr lang="en-US" sz="1200" dirty="0">
              <a:latin typeface="Verdana"/>
              <a:cs typeface="Verdana"/>
            </a:endParaRPr>
          </a:p>
          <a:p>
            <a:pPr marL="628650" lvl="1" indent="-171450" algn="l">
              <a:buFontTx/>
              <a:buChar char="•"/>
            </a:pPr>
            <a:r>
              <a:rPr lang="en-GB" sz="1400" i="1" dirty="0">
                <a:latin typeface="Verdana"/>
                <a:cs typeface="Verdana"/>
              </a:rPr>
              <a:t>Take your time for a full recovery by walking back to start.</a:t>
            </a:r>
            <a:endParaRPr lang="en-US" sz="1400" dirty="0">
              <a:latin typeface="Verdana"/>
              <a:cs typeface="Verdana"/>
            </a:endParaRPr>
          </a:p>
          <a:p>
            <a:pPr marL="171450" lvl="0" indent="-171450" algn="l">
              <a:buFontTx/>
              <a:buChar char="•"/>
            </a:pPr>
            <a:endParaRPr lang="en-US" sz="1200" dirty="0">
              <a:latin typeface="Verdana"/>
              <a:cs typeface="Verdana"/>
            </a:endParaRPr>
          </a:p>
          <a:p>
            <a:pPr algn="l" eaLnBrk="1" hangingPunct="1">
              <a:lnSpc>
                <a:spcPct val="120000"/>
              </a:lnSpc>
            </a:pPr>
            <a:endParaRPr lang="en-US" sz="1200" dirty="0">
              <a:latin typeface="Verdana"/>
              <a:cs typeface="Verdana"/>
            </a:endParaRPr>
          </a:p>
        </p:txBody>
      </p:sp>
      <p:grpSp>
        <p:nvGrpSpPr>
          <p:cNvPr id="3" name="Group 43"/>
          <p:cNvGrpSpPr>
            <a:grpSpLocks/>
          </p:cNvGrpSpPr>
          <p:nvPr/>
        </p:nvGrpSpPr>
        <p:grpSpPr bwMode="auto">
          <a:xfrm>
            <a:off x="6781800" y="4057650"/>
            <a:ext cx="1981200" cy="228600"/>
            <a:chOff x="4320" y="2592"/>
            <a:chExt cx="1248" cy="144"/>
          </a:xfrm>
        </p:grpSpPr>
        <p:sp>
          <p:nvSpPr>
            <p:cNvPr id="22550" name="Line 44"/>
            <p:cNvSpPr>
              <a:spLocks noChangeShapeType="1"/>
            </p:cNvSpPr>
            <p:nvPr/>
          </p:nvSpPr>
          <p:spPr bwMode="auto">
            <a:xfrm>
              <a:off x="4320" y="2736"/>
              <a:ext cx="1248" cy="0"/>
            </a:xfrm>
            <a:prstGeom prst="line">
              <a:avLst/>
            </a:prstGeom>
            <a:noFill/>
            <a:ln w="9525">
              <a:solidFill>
                <a:schemeClr val="bg1"/>
              </a:solidFill>
              <a:round/>
              <a:headEnd/>
              <a:tailEnd/>
            </a:ln>
          </p:spPr>
          <p:txBody>
            <a:bodyPr wrap="none" anchor="ctr"/>
            <a:lstStyle/>
            <a:p>
              <a:endParaRPr lang="nl-BE"/>
            </a:p>
          </p:txBody>
        </p:sp>
        <p:sp>
          <p:nvSpPr>
            <p:cNvPr id="22551" name="Line 45"/>
            <p:cNvSpPr>
              <a:spLocks noChangeShapeType="1"/>
            </p:cNvSpPr>
            <p:nvPr/>
          </p:nvSpPr>
          <p:spPr bwMode="auto">
            <a:xfrm>
              <a:off x="4320" y="2592"/>
              <a:ext cx="1248" cy="0"/>
            </a:xfrm>
            <a:prstGeom prst="line">
              <a:avLst/>
            </a:prstGeom>
            <a:noFill/>
            <a:ln w="9525">
              <a:solidFill>
                <a:schemeClr val="bg1"/>
              </a:solidFill>
              <a:round/>
              <a:headEnd/>
              <a:tailEnd/>
            </a:ln>
          </p:spPr>
          <p:txBody>
            <a:bodyPr wrap="none" anchor="ctr"/>
            <a:lstStyle/>
            <a:p>
              <a:endParaRPr lang="nl-BE"/>
            </a:p>
          </p:txBody>
        </p:sp>
      </p:grpSp>
      <p:grpSp>
        <p:nvGrpSpPr>
          <p:cNvPr id="4" name="Group 46"/>
          <p:cNvGrpSpPr>
            <a:grpSpLocks/>
          </p:cNvGrpSpPr>
          <p:nvPr/>
        </p:nvGrpSpPr>
        <p:grpSpPr bwMode="auto">
          <a:xfrm>
            <a:off x="6781800" y="2192288"/>
            <a:ext cx="1981200" cy="228600"/>
            <a:chOff x="4320" y="2592"/>
            <a:chExt cx="1248" cy="144"/>
          </a:xfrm>
        </p:grpSpPr>
        <p:sp>
          <p:nvSpPr>
            <p:cNvPr id="22548" name="Line 47"/>
            <p:cNvSpPr>
              <a:spLocks noChangeShapeType="1"/>
            </p:cNvSpPr>
            <p:nvPr/>
          </p:nvSpPr>
          <p:spPr bwMode="auto">
            <a:xfrm>
              <a:off x="4320" y="2736"/>
              <a:ext cx="1248" cy="0"/>
            </a:xfrm>
            <a:prstGeom prst="line">
              <a:avLst/>
            </a:prstGeom>
            <a:noFill/>
            <a:ln w="9525">
              <a:solidFill>
                <a:schemeClr val="bg1"/>
              </a:solidFill>
              <a:round/>
              <a:headEnd/>
              <a:tailEnd/>
            </a:ln>
          </p:spPr>
          <p:txBody>
            <a:bodyPr wrap="none" anchor="ctr"/>
            <a:lstStyle/>
            <a:p>
              <a:endParaRPr lang="nl-BE"/>
            </a:p>
          </p:txBody>
        </p:sp>
        <p:sp>
          <p:nvSpPr>
            <p:cNvPr id="22549" name="Line 48"/>
            <p:cNvSpPr>
              <a:spLocks noChangeShapeType="1"/>
            </p:cNvSpPr>
            <p:nvPr/>
          </p:nvSpPr>
          <p:spPr bwMode="auto">
            <a:xfrm>
              <a:off x="4320" y="2592"/>
              <a:ext cx="1248" cy="0"/>
            </a:xfrm>
            <a:prstGeom prst="line">
              <a:avLst/>
            </a:prstGeom>
            <a:noFill/>
            <a:ln w="9525">
              <a:solidFill>
                <a:schemeClr val="bg1"/>
              </a:solidFill>
              <a:round/>
              <a:headEnd/>
              <a:tailEnd/>
            </a:ln>
          </p:spPr>
          <p:txBody>
            <a:bodyPr wrap="none" anchor="ctr"/>
            <a:lstStyle/>
            <a:p>
              <a:endParaRPr lang="nl-BE"/>
            </a:p>
          </p:txBody>
        </p:sp>
      </p:grpSp>
      <p:sp>
        <p:nvSpPr>
          <p:cNvPr id="22542" name="Rectangle 49"/>
          <p:cNvSpPr>
            <a:spLocks noChangeArrowheads="1"/>
          </p:cNvSpPr>
          <p:nvPr/>
        </p:nvSpPr>
        <p:spPr bwMode="auto">
          <a:xfrm>
            <a:off x="6781800" y="663525"/>
            <a:ext cx="2209800" cy="274638"/>
          </a:xfrm>
          <a:prstGeom prst="rect">
            <a:avLst/>
          </a:prstGeom>
          <a:noFill/>
          <a:ln w="9525">
            <a:noFill/>
            <a:miter lim="800000"/>
            <a:headEnd/>
            <a:tailEnd/>
          </a:ln>
        </p:spPr>
        <p:txBody>
          <a:bodyPr>
            <a:spAutoFit/>
          </a:bodyPr>
          <a:lstStyle/>
          <a:p>
            <a:pPr algn="ctr"/>
            <a:r>
              <a:rPr lang="en-US" b="1" dirty="0">
                <a:solidFill>
                  <a:schemeClr val="bg1"/>
                </a:solidFill>
                <a:latin typeface="Verdana" pitchFamily="84" charset="0"/>
              </a:rPr>
              <a:t>1 set of 30 min</a:t>
            </a:r>
          </a:p>
        </p:txBody>
      </p:sp>
      <p:pic>
        <p:nvPicPr>
          <p:cNvPr id="2" name="Afbeelding 1" descr="Screen Shot 2018-01-01 at 12.22.2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7880" y="659904"/>
            <a:ext cx="1734520" cy="2409056"/>
          </a:xfrm>
          <a:prstGeom prst="rect">
            <a:avLst/>
          </a:prstGeom>
        </p:spPr>
      </p:pic>
      <p:pic>
        <p:nvPicPr>
          <p:cNvPr id="9" name="Afbeelding 8" descr="Screen Shot 2018-01-01 at 12.19.2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8304" y="3102365"/>
            <a:ext cx="1619672" cy="3639003"/>
          </a:xfrm>
          <a:prstGeom prst="rect">
            <a:avLst/>
          </a:prstGeom>
        </p:spPr>
      </p:pic>
    </p:spTree>
    <p:extLst>
      <p:ext uri="{BB962C8B-B14F-4D97-AF65-F5344CB8AC3E}">
        <p14:creationId xmlns:p14="http://schemas.microsoft.com/office/powerpoint/2010/main" val="33225234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00"/>
          <p:cNvSpPr>
            <a:spLocks noChangeAspect="1" noChangeArrowheads="1"/>
          </p:cNvSpPr>
          <p:nvPr/>
        </p:nvSpPr>
        <p:spPr bwMode="auto">
          <a:xfrm>
            <a:off x="152400" y="609600"/>
            <a:ext cx="6492875" cy="4038600"/>
          </a:xfrm>
          <a:prstGeom prst="rect">
            <a:avLst/>
          </a:prstGeom>
          <a:solidFill>
            <a:srgbClr val="006000"/>
          </a:solidFill>
          <a:ln w="28575" algn="ctr">
            <a:noFill/>
            <a:miter lim="800000"/>
            <a:headEnd/>
            <a:tailEnd/>
          </a:ln>
        </p:spPr>
        <p:txBody>
          <a:bodyPr lIns="74295" tIns="8890" rIns="74295" bIns="8890"/>
          <a:lstStyle/>
          <a:p>
            <a:endParaRPr lang="ja-JP" sz="2400">
              <a:solidFill>
                <a:srgbClr val="FFFC61"/>
              </a:solidFill>
              <a:latin typeface="Times New Roman" pitchFamily="84" charset="0"/>
            </a:endParaRPr>
          </a:p>
        </p:txBody>
      </p:sp>
      <p:grpSp>
        <p:nvGrpSpPr>
          <p:cNvPr id="50179" name="Group 130"/>
          <p:cNvGrpSpPr>
            <a:grpSpLocks noChangeAspect="1"/>
          </p:cNvGrpSpPr>
          <p:nvPr/>
        </p:nvGrpSpPr>
        <p:grpSpPr bwMode="auto">
          <a:xfrm>
            <a:off x="395288" y="922338"/>
            <a:ext cx="6024562" cy="3459162"/>
            <a:chOff x="2543" y="9426"/>
            <a:chExt cx="6236" cy="3855"/>
          </a:xfrm>
        </p:grpSpPr>
        <p:sp>
          <p:nvSpPr>
            <p:cNvPr id="50232" name="Line 131"/>
            <p:cNvSpPr>
              <a:spLocks noChangeAspect="1" noChangeShapeType="1"/>
            </p:cNvSpPr>
            <p:nvPr/>
          </p:nvSpPr>
          <p:spPr bwMode="auto">
            <a:xfrm>
              <a:off x="5660" y="9426"/>
              <a:ext cx="1" cy="3855"/>
            </a:xfrm>
            <a:prstGeom prst="line">
              <a:avLst/>
            </a:prstGeom>
            <a:noFill/>
            <a:ln w="19050">
              <a:solidFill>
                <a:srgbClr val="FFFFFF"/>
              </a:solidFill>
              <a:round/>
              <a:headEnd/>
              <a:tailEnd/>
            </a:ln>
          </p:spPr>
          <p:txBody>
            <a:bodyPr lIns="74295" tIns="8890" rIns="74295" bIns="8890"/>
            <a:lstStyle/>
            <a:p>
              <a:endParaRPr lang="nl-BE"/>
            </a:p>
          </p:txBody>
        </p:sp>
        <p:sp>
          <p:nvSpPr>
            <p:cNvPr id="50233" name="Oval 132"/>
            <p:cNvSpPr>
              <a:spLocks noChangeAspect="1" noChangeArrowheads="1"/>
            </p:cNvSpPr>
            <p:nvPr/>
          </p:nvSpPr>
          <p:spPr bwMode="auto">
            <a:xfrm>
              <a:off x="5632" y="11325"/>
              <a:ext cx="57" cy="57"/>
            </a:xfrm>
            <a:prstGeom prst="ellipse">
              <a:avLst/>
            </a:prstGeom>
            <a:solidFill>
              <a:srgbClr val="FFFFFF"/>
            </a:solidFill>
            <a:ln w="19050">
              <a:solidFill>
                <a:srgbClr val="FFFFFF"/>
              </a:solidFill>
              <a:round/>
              <a:headEnd/>
              <a:tailEnd/>
            </a:ln>
          </p:spPr>
          <p:txBody>
            <a:bodyPr lIns="74295" tIns="8890" rIns="74295" bIns="8890"/>
            <a:lstStyle/>
            <a:p>
              <a:endParaRPr lang="ja-JP" sz="2400">
                <a:solidFill>
                  <a:srgbClr val="FFFC61"/>
                </a:solidFill>
                <a:latin typeface="Times New Roman" pitchFamily="84" charset="0"/>
              </a:endParaRPr>
            </a:p>
          </p:txBody>
        </p:sp>
        <p:sp>
          <p:nvSpPr>
            <p:cNvPr id="50234" name="Oval 133"/>
            <p:cNvSpPr>
              <a:spLocks noChangeAspect="1" noChangeArrowheads="1"/>
            </p:cNvSpPr>
            <p:nvPr/>
          </p:nvSpPr>
          <p:spPr bwMode="auto">
            <a:xfrm>
              <a:off x="5142" y="10835"/>
              <a:ext cx="1037" cy="1037"/>
            </a:xfrm>
            <a:prstGeom prst="ellipse">
              <a:avLst/>
            </a:prstGeom>
            <a:noFill/>
            <a:ln w="19050">
              <a:solidFill>
                <a:srgbClr val="FFFFFF"/>
              </a:solidFill>
              <a:round/>
              <a:headEnd/>
              <a:tailEnd/>
            </a:ln>
          </p:spPr>
          <p:txBody>
            <a:bodyPr lIns="74295" tIns="8890" rIns="74295" bIns="8890"/>
            <a:lstStyle/>
            <a:p>
              <a:endParaRPr lang="ja-JP" sz="2400">
                <a:solidFill>
                  <a:srgbClr val="FFFC61"/>
                </a:solidFill>
                <a:latin typeface="Times New Roman" pitchFamily="84" charset="0"/>
              </a:endParaRPr>
            </a:p>
          </p:txBody>
        </p:sp>
        <p:sp>
          <p:nvSpPr>
            <p:cNvPr id="50235" name="Rectangle 134"/>
            <p:cNvSpPr>
              <a:spLocks noChangeAspect="1" noChangeArrowheads="1"/>
            </p:cNvSpPr>
            <p:nvPr/>
          </p:nvSpPr>
          <p:spPr bwMode="auto">
            <a:xfrm>
              <a:off x="2684" y="9426"/>
              <a:ext cx="5953" cy="3855"/>
            </a:xfrm>
            <a:prstGeom prst="rect">
              <a:avLst/>
            </a:prstGeom>
            <a:noFill/>
            <a:ln w="19050">
              <a:solidFill>
                <a:srgbClr val="FFFFFF"/>
              </a:solidFill>
              <a:miter lim="800000"/>
              <a:headEnd/>
              <a:tailEnd/>
            </a:ln>
          </p:spPr>
          <p:txBody>
            <a:bodyPr lIns="74295" tIns="8890" rIns="74295" bIns="8890"/>
            <a:lstStyle/>
            <a:p>
              <a:endParaRPr lang="ja-JP" sz="2400">
                <a:solidFill>
                  <a:srgbClr val="FFFC61"/>
                </a:solidFill>
                <a:latin typeface="Times New Roman" pitchFamily="84" charset="0"/>
              </a:endParaRPr>
            </a:p>
          </p:txBody>
        </p:sp>
        <p:sp>
          <p:nvSpPr>
            <p:cNvPr id="50236" name="Rectangle 135"/>
            <p:cNvSpPr>
              <a:spLocks noChangeAspect="1" noChangeArrowheads="1"/>
            </p:cNvSpPr>
            <p:nvPr/>
          </p:nvSpPr>
          <p:spPr bwMode="auto">
            <a:xfrm>
              <a:off x="2543" y="11147"/>
              <a:ext cx="142" cy="414"/>
            </a:xfrm>
            <a:prstGeom prst="rect">
              <a:avLst/>
            </a:prstGeom>
            <a:solidFill>
              <a:srgbClr val="808080"/>
            </a:solidFill>
            <a:ln w="19050">
              <a:solidFill>
                <a:srgbClr val="FFFFFF"/>
              </a:solidFill>
              <a:miter lim="800000"/>
              <a:headEnd/>
              <a:tailEnd/>
            </a:ln>
          </p:spPr>
          <p:txBody>
            <a:bodyPr lIns="74295" tIns="8890" rIns="74295" bIns="8890"/>
            <a:lstStyle/>
            <a:p>
              <a:endParaRPr lang="ja-JP" sz="2400">
                <a:solidFill>
                  <a:srgbClr val="FFFC61"/>
                </a:solidFill>
                <a:latin typeface="Times New Roman" pitchFamily="84" charset="0"/>
              </a:endParaRPr>
            </a:p>
          </p:txBody>
        </p:sp>
        <p:sp>
          <p:nvSpPr>
            <p:cNvPr id="50237" name="Rectangle 136"/>
            <p:cNvSpPr>
              <a:spLocks noChangeAspect="1" noChangeArrowheads="1"/>
            </p:cNvSpPr>
            <p:nvPr/>
          </p:nvSpPr>
          <p:spPr bwMode="auto">
            <a:xfrm>
              <a:off x="8637" y="11147"/>
              <a:ext cx="142" cy="414"/>
            </a:xfrm>
            <a:prstGeom prst="rect">
              <a:avLst/>
            </a:prstGeom>
            <a:solidFill>
              <a:srgbClr val="808080"/>
            </a:solidFill>
            <a:ln w="19050">
              <a:solidFill>
                <a:srgbClr val="FFFFFF"/>
              </a:solidFill>
              <a:miter lim="800000"/>
              <a:headEnd/>
              <a:tailEnd/>
            </a:ln>
          </p:spPr>
          <p:txBody>
            <a:bodyPr lIns="74295" tIns="8890" rIns="74295" bIns="8890"/>
            <a:lstStyle/>
            <a:p>
              <a:endParaRPr lang="ja-JP" sz="2400">
                <a:solidFill>
                  <a:srgbClr val="FFFC61"/>
                </a:solidFill>
                <a:latin typeface="Times New Roman" pitchFamily="84" charset="0"/>
              </a:endParaRPr>
            </a:p>
          </p:txBody>
        </p:sp>
        <p:sp>
          <p:nvSpPr>
            <p:cNvPr id="50238" name="Rectangle 137"/>
            <p:cNvSpPr>
              <a:spLocks noChangeAspect="1" noChangeArrowheads="1"/>
            </p:cNvSpPr>
            <p:nvPr/>
          </p:nvSpPr>
          <p:spPr bwMode="auto">
            <a:xfrm>
              <a:off x="2684" y="10835"/>
              <a:ext cx="312" cy="1037"/>
            </a:xfrm>
            <a:prstGeom prst="rect">
              <a:avLst/>
            </a:prstGeom>
            <a:noFill/>
            <a:ln w="19050">
              <a:solidFill>
                <a:srgbClr val="FFFFFF"/>
              </a:solidFill>
              <a:miter lim="800000"/>
              <a:headEnd/>
              <a:tailEnd/>
            </a:ln>
          </p:spPr>
          <p:txBody>
            <a:bodyPr lIns="74295" tIns="8890" rIns="74295" bIns="8890"/>
            <a:lstStyle/>
            <a:p>
              <a:endParaRPr lang="ja-JP" sz="2400">
                <a:solidFill>
                  <a:srgbClr val="FFFC61"/>
                </a:solidFill>
                <a:latin typeface="Times New Roman" pitchFamily="84" charset="0"/>
              </a:endParaRPr>
            </a:p>
          </p:txBody>
        </p:sp>
        <p:sp>
          <p:nvSpPr>
            <p:cNvPr id="50239" name="Rectangle 138"/>
            <p:cNvSpPr>
              <a:spLocks noChangeAspect="1" noChangeArrowheads="1"/>
            </p:cNvSpPr>
            <p:nvPr/>
          </p:nvSpPr>
          <p:spPr bwMode="auto">
            <a:xfrm>
              <a:off x="8325" y="10835"/>
              <a:ext cx="312" cy="1037"/>
            </a:xfrm>
            <a:prstGeom prst="rect">
              <a:avLst/>
            </a:prstGeom>
            <a:noFill/>
            <a:ln w="19050">
              <a:solidFill>
                <a:srgbClr val="FFFFFF"/>
              </a:solidFill>
              <a:miter lim="800000"/>
              <a:headEnd/>
              <a:tailEnd/>
            </a:ln>
          </p:spPr>
          <p:txBody>
            <a:bodyPr lIns="74295" tIns="8890" rIns="74295" bIns="8890"/>
            <a:lstStyle/>
            <a:p>
              <a:endParaRPr lang="ja-JP" sz="2400">
                <a:solidFill>
                  <a:srgbClr val="FFFC61"/>
                </a:solidFill>
                <a:latin typeface="Times New Roman" pitchFamily="84" charset="0"/>
              </a:endParaRPr>
            </a:p>
          </p:txBody>
        </p:sp>
        <p:sp>
          <p:nvSpPr>
            <p:cNvPr id="50240" name="Oval 139"/>
            <p:cNvSpPr>
              <a:spLocks noChangeAspect="1" noChangeArrowheads="1"/>
            </p:cNvSpPr>
            <p:nvPr/>
          </p:nvSpPr>
          <p:spPr bwMode="auto">
            <a:xfrm>
              <a:off x="3279" y="11325"/>
              <a:ext cx="57" cy="57"/>
            </a:xfrm>
            <a:prstGeom prst="ellipse">
              <a:avLst/>
            </a:prstGeom>
            <a:solidFill>
              <a:srgbClr val="FFFFFF"/>
            </a:solidFill>
            <a:ln w="19050">
              <a:solidFill>
                <a:srgbClr val="FFFFFF"/>
              </a:solidFill>
              <a:round/>
              <a:headEnd/>
              <a:tailEnd/>
            </a:ln>
          </p:spPr>
          <p:txBody>
            <a:bodyPr lIns="74295" tIns="8890" rIns="74295" bIns="8890"/>
            <a:lstStyle/>
            <a:p>
              <a:endParaRPr lang="ja-JP" sz="2400">
                <a:solidFill>
                  <a:srgbClr val="FFFC61"/>
                </a:solidFill>
                <a:latin typeface="Times New Roman" pitchFamily="84" charset="0"/>
              </a:endParaRPr>
            </a:p>
          </p:txBody>
        </p:sp>
        <p:sp>
          <p:nvSpPr>
            <p:cNvPr id="50241" name="Arc 140"/>
            <p:cNvSpPr>
              <a:spLocks noChangeAspect="1"/>
            </p:cNvSpPr>
            <p:nvPr/>
          </p:nvSpPr>
          <p:spPr bwMode="auto">
            <a:xfrm>
              <a:off x="3307" y="10937"/>
              <a:ext cx="519" cy="833"/>
            </a:xfrm>
            <a:custGeom>
              <a:avLst/>
              <a:gdLst>
                <a:gd name="T0" fmla="*/ 0 w 21600"/>
                <a:gd name="T1" fmla="*/ 0 h 34673"/>
                <a:gd name="T2" fmla="*/ 0 w 21600"/>
                <a:gd name="T3" fmla="*/ 0 h 34673"/>
                <a:gd name="T4" fmla="*/ 0 w 21600"/>
                <a:gd name="T5" fmla="*/ 0 h 34673"/>
                <a:gd name="T6" fmla="*/ 0 60000 65536"/>
                <a:gd name="T7" fmla="*/ 0 60000 65536"/>
                <a:gd name="T8" fmla="*/ 0 60000 65536"/>
                <a:gd name="T9" fmla="*/ 0 w 21600"/>
                <a:gd name="T10" fmla="*/ 0 h 34673"/>
                <a:gd name="T11" fmla="*/ 21600 w 21600"/>
                <a:gd name="T12" fmla="*/ 34673 h 34673"/>
              </a:gdLst>
              <a:ahLst/>
              <a:cxnLst>
                <a:cxn ang="T6">
                  <a:pos x="T0" y="T1"/>
                </a:cxn>
                <a:cxn ang="T7">
                  <a:pos x="T2" y="T3"/>
                </a:cxn>
                <a:cxn ang="T8">
                  <a:pos x="T4" y="T5"/>
                </a:cxn>
              </a:cxnLst>
              <a:rect l="T9" t="T10" r="T11" b="T12"/>
              <a:pathLst>
                <a:path w="21600" h="34673" fill="none" extrusionOk="0">
                  <a:moveTo>
                    <a:pt x="12858" y="-1"/>
                  </a:moveTo>
                  <a:cubicBezTo>
                    <a:pt x="18356" y="4073"/>
                    <a:pt x="21600" y="10512"/>
                    <a:pt x="21600" y="17356"/>
                  </a:cubicBezTo>
                  <a:cubicBezTo>
                    <a:pt x="21600" y="24176"/>
                    <a:pt x="18378" y="30596"/>
                    <a:pt x="12910" y="34672"/>
                  </a:cubicBezTo>
                </a:path>
                <a:path w="21600" h="34673" stroke="0" extrusionOk="0">
                  <a:moveTo>
                    <a:pt x="12858" y="-1"/>
                  </a:moveTo>
                  <a:cubicBezTo>
                    <a:pt x="18356" y="4073"/>
                    <a:pt x="21600" y="10512"/>
                    <a:pt x="21600" y="17356"/>
                  </a:cubicBezTo>
                  <a:cubicBezTo>
                    <a:pt x="21600" y="24176"/>
                    <a:pt x="18378" y="30596"/>
                    <a:pt x="12910" y="34672"/>
                  </a:cubicBezTo>
                  <a:lnTo>
                    <a:pt x="0" y="17356"/>
                  </a:lnTo>
                  <a:close/>
                </a:path>
              </a:pathLst>
            </a:custGeom>
            <a:noFill/>
            <a:ln w="19050">
              <a:solidFill>
                <a:srgbClr val="FFFFFF"/>
              </a:solidFill>
              <a:round/>
              <a:headEnd/>
              <a:tailEnd/>
            </a:ln>
          </p:spPr>
          <p:txBody>
            <a:bodyPr lIns="74295" tIns="8890" rIns="74295" bIns="8890"/>
            <a:lstStyle/>
            <a:p>
              <a:endParaRPr lang="ja-JP" sz="2400">
                <a:solidFill>
                  <a:srgbClr val="FFFC61"/>
                </a:solidFill>
                <a:latin typeface="Times New Roman" pitchFamily="84" charset="0"/>
              </a:endParaRPr>
            </a:p>
          </p:txBody>
        </p:sp>
        <p:sp>
          <p:nvSpPr>
            <p:cNvPr id="50242" name="Rectangle 141"/>
            <p:cNvSpPr>
              <a:spLocks noChangeAspect="1" noChangeArrowheads="1"/>
            </p:cNvSpPr>
            <p:nvPr/>
          </p:nvSpPr>
          <p:spPr bwMode="auto">
            <a:xfrm>
              <a:off x="2684" y="10211"/>
              <a:ext cx="935" cy="2285"/>
            </a:xfrm>
            <a:prstGeom prst="rect">
              <a:avLst/>
            </a:prstGeom>
            <a:noFill/>
            <a:ln w="19050">
              <a:solidFill>
                <a:srgbClr val="FFFFFF"/>
              </a:solidFill>
              <a:miter lim="800000"/>
              <a:headEnd/>
              <a:tailEnd/>
            </a:ln>
          </p:spPr>
          <p:txBody>
            <a:bodyPr lIns="74295" tIns="8890" rIns="74295" bIns="8890"/>
            <a:lstStyle/>
            <a:p>
              <a:endParaRPr lang="ja-JP" sz="2400">
                <a:solidFill>
                  <a:srgbClr val="FFFC61"/>
                </a:solidFill>
                <a:latin typeface="Times New Roman" pitchFamily="84" charset="0"/>
              </a:endParaRPr>
            </a:p>
          </p:txBody>
        </p:sp>
        <p:sp>
          <p:nvSpPr>
            <p:cNvPr id="50243" name="Oval 142"/>
            <p:cNvSpPr>
              <a:spLocks noChangeAspect="1" noChangeArrowheads="1"/>
            </p:cNvSpPr>
            <p:nvPr/>
          </p:nvSpPr>
          <p:spPr bwMode="auto">
            <a:xfrm flipH="1">
              <a:off x="7985" y="11325"/>
              <a:ext cx="57" cy="57"/>
            </a:xfrm>
            <a:prstGeom prst="ellipse">
              <a:avLst/>
            </a:prstGeom>
            <a:solidFill>
              <a:srgbClr val="FFFFFF"/>
            </a:solidFill>
            <a:ln w="19050">
              <a:solidFill>
                <a:srgbClr val="FFFFFF"/>
              </a:solidFill>
              <a:round/>
              <a:headEnd/>
              <a:tailEnd/>
            </a:ln>
          </p:spPr>
          <p:txBody>
            <a:bodyPr lIns="74295" tIns="8890" rIns="74295" bIns="8890"/>
            <a:lstStyle/>
            <a:p>
              <a:endParaRPr lang="ja-JP" sz="2400">
                <a:solidFill>
                  <a:srgbClr val="FFFC61"/>
                </a:solidFill>
                <a:latin typeface="Times New Roman" pitchFamily="84" charset="0"/>
              </a:endParaRPr>
            </a:p>
          </p:txBody>
        </p:sp>
        <p:sp>
          <p:nvSpPr>
            <p:cNvPr id="50244" name="Arc 143"/>
            <p:cNvSpPr>
              <a:spLocks noChangeAspect="1"/>
            </p:cNvSpPr>
            <p:nvPr/>
          </p:nvSpPr>
          <p:spPr bwMode="auto">
            <a:xfrm flipH="1">
              <a:off x="7495" y="10937"/>
              <a:ext cx="519" cy="833"/>
            </a:xfrm>
            <a:custGeom>
              <a:avLst/>
              <a:gdLst>
                <a:gd name="T0" fmla="*/ 0 w 21600"/>
                <a:gd name="T1" fmla="*/ 0 h 34673"/>
                <a:gd name="T2" fmla="*/ 0 w 21600"/>
                <a:gd name="T3" fmla="*/ 0 h 34673"/>
                <a:gd name="T4" fmla="*/ 0 w 21600"/>
                <a:gd name="T5" fmla="*/ 0 h 34673"/>
                <a:gd name="T6" fmla="*/ 0 60000 65536"/>
                <a:gd name="T7" fmla="*/ 0 60000 65536"/>
                <a:gd name="T8" fmla="*/ 0 60000 65536"/>
                <a:gd name="T9" fmla="*/ 0 w 21600"/>
                <a:gd name="T10" fmla="*/ 0 h 34673"/>
                <a:gd name="T11" fmla="*/ 21600 w 21600"/>
                <a:gd name="T12" fmla="*/ 34673 h 34673"/>
              </a:gdLst>
              <a:ahLst/>
              <a:cxnLst>
                <a:cxn ang="T6">
                  <a:pos x="T0" y="T1"/>
                </a:cxn>
                <a:cxn ang="T7">
                  <a:pos x="T2" y="T3"/>
                </a:cxn>
                <a:cxn ang="T8">
                  <a:pos x="T4" y="T5"/>
                </a:cxn>
              </a:cxnLst>
              <a:rect l="T9" t="T10" r="T11" b="T12"/>
              <a:pathLst>
                <a:path w="21600" h="34673" fill="none" extrusionOk="0">
                  <a:moveTo>
                    <a:pt x="12858" y="-1"/>
                  </a:moveTo>
                  <a:cubicBezTo>
                    <a:pt x="18356" y="4073"/>
                    <a:pt x="21600" y="10512"/>
                    <a:pt x="21600" y="17356"/>
                  </a:cubicBezTo>
                  <a:cubicBezTo>
                    <a:pt x="21600" y="24176"/>
                    <a:pt x="18378" y="30596"/>
                    <a:pt x="12910" y="34672"/>
                  </a:cubicBezTo>
                </a:path>
                <a:path w="21600" h="34673" stroke="0" extrusionOk="0">
                  <a:moveTo>
                    <a:pt x="12858" y="-1"/>
                  </a:moveTo>
                  <a:cubicBezTo>
                    <a:pt x="18356" y="4073"/>
                    <a:pt x="21600" y="10512"/>
                    <a:pt x="21600" y="17356"/>
                  </a:cubicBezTo>
                  <a:cubicBezTo>
                    <a:pt x="21600" y="24176"/>
                    <a:pt x="18378" y="30596"/>
                    <a:pt x="12910" y="34672"/>
                  </a:cubicBezTo>
                  <a:lnTo>
                    <a:pt x="0" y="17356"/>
                  </a:lnTo>
                  <a:close/>
                </a:path>
              </a:pathLst>
            </a:custGeom>
            <a:noFill/>
            <a:ln w="19050">
              <a:solidFill>
                <a:srgbClr val="FFFFFF"/>
              </a:solidFill>
              <a:round/>
              <a:headEnd/>
              <a:tailEnd/>
            </a:ln>
          </p:spPr>
          <p:txBody>
            <a:bodyPr lIns="74295" tIns="8890" rIns="74295" bIns="8890"/>
            <a:lstStyle/>
            <a:p>
              <a:endParaRPr lang="ja-JP" sz="2400">
                <a:solidFill>
                  <a:srgbClr val="FFFC61"/>
                </a:solidFill>
                <a:latin typeface="Times New Roman" pitchFamily="84" charset="0"/>
              </a:endParaRPr>
            </a:p>
          </p:txBody>
        </p:sp>
        <p:sp>
          <p:nvSpPr>
            <p:cNvPr id="50245" name="Rectangle 144"/>
            <p:cNvSpPr>
              <a:spLocks noChangeAspect="1" noChangeArrowheads="1"/>
            </p:cNvSpPr>
            <p:nvPr/>
          </p:nvSpPr>
          <p:spPr bwMode="auto">
            <a:xfrm flipH="1">
              <a:off x="7702" y="10211"/>
              <a:ext cx="935" cy="2285"/>
            </a:xfrm>
            <a:prstGeom prst="rect">
              <a:avLst/>
            </a:prstGeom>
            <a:noFill/>
            <a:ln w="19050">
              <a:solidFill>
                <a:srgbClr val="FFFFFF"/>
              </a:solidFill>
              <a:miter lim="800000"/>
              <a:headEnd/>
              <a:tailEnd/>
            </a:ln>
          </p:spPr>
          <p:txBody>
            <a:bodyPr lIns="74295" tIns="8890" rIns="74295" bIns="8890"/>
            <a:lstStyle/>
            <a:p>
              <a:endParaRPr lang="ja-JP" sz="2400">
                <a:solidFill>
                  <a:srgbClr val="FFFC61"/>
                </a:solidFill>
                <a:latin typeface="Times New Roman" pitchFamily="84" charset="0"/>
              </a:endParaRPr>
            </a:p>
          </p:txBody>
        </p:sp>
        <p:sp>
          <p:nvSpPr>
            <p:cNvPr id="50246" name="Arc 145"/>
            <p:cNvSpPr>
              <a:spLocks noChangeAspect="1"/>
            </p:cNvSpPr>
            <p:nvPr/>
          </p:nvSpPr>
          <p:spPr bwMode="auto">
            <a:xfrm flipH="1" flipV="1">
              <a:off x="8580" y="9426"/>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rot="10800000" lIns="74295" tIns="8890" rIns="74295" bIns="8890"/>
            <a:lstStyle/>
            <a:p>
              <a:endParaRPr lang="ja-JP" sz="2400">
                <a:solidFill>
                  <a:srgbClr val="FFFC61"/>
                </a:solidFill>
                <a:latin typeface="Times New Roman" pitchFamily="84" charset="0"/>
              </a:endParaRPr>
            </a:p>
          </p:txBody>
        </p:sp>
        <p:sp>
          <p:nvSpPr>
            <p:cNvPr id="50247" name="Arc 146"/>
            <p:cNvSpPr>
              <a:spLocks noChangeAspect="1"/>
            </p:cNvSpPr>
            <p:nvPr/>
          </p:nvSpPr>
          <p:spPr bwMode="auto">
            <a:xfrm flipH="1">
              <a:off x="8580" y="13224"/>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lIns="74295" tIns="8890" rIns="74295" bIns="8890"/>
            <a:lstStyle/>
            <a:p>
              <a:endParaRPr lang="ja-JP" sz="2400">
                <a:solidFill>
                  <a:srgbClr val="FFFC61"/>
                </a:solidFill>
                <a:latin typeface="Times New Roman" pitchFamily="84" charset="0"/>
              </a:endParaRPr>
            </a:p>
          </p:txBody>
        </p:sp>
        <p:sp>
          <p:nvSpPr>
            <p:cNvPr id="50248" name="Arc 147"/>
            <p:cNvSpPr>
              <a:spLocks noChangeAspect="1"/>
            </p:cNvSpPr>
            <p:nvPr/>
          </p:nvSpPr>
          <p:spPr bwMode="auto">
            <a:xfrm flipV="1">
              <a:off x="2684" y="9426"/>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rot="10800000" lIns="74295" tIns="8890" rIns="74295" bIns="8890"/>
            <a:lstStyle/>
            <a:p>
              <a:endParaRPr lang="ja-JP" sz="2400">
                <a:solidFill>
                  <a:srgbClr val="FFFC61"/>
                </a:solidFill>
                <a:latin typeface="Times New Roman" pitchFamily="84" charset="0"/>
              </a:endParaRPr>
            </a:p>
          </p:txBody>
        </p:sp>
        <p:sp>
          <p:nvSpPr>
            <p:cNvPr id="50249" name="Arc 148"/>
            <p:cNvSpPr>
              <a:spLocks noChangeAspect="1"/>
            </p:cNvSpPr>
            <p:nvPr/>
          </p:nvSpPr>
          <p:spPr bwMode="auto">
            <a:xfrm>
              <a:off x="2684" y="13224"/>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lIns="74295" tIns="8890" rIns="74295" bIns="8890"/>
            <a:lstStyle/>
            <a:p>
              <a:endParaRPr lang="ja-JP" sz="2400">
                <a:solidFill>
                  <a:srgbClr val="FFFC61"/>
                </a:solidFill>
                <a:latin typeface="Times New Roman" pitchFamily="84" charset="0"/>
              </a:endParaRPr>
            </a:p>
          </p:txBody>
        </p:sp>
        <p:sp>
          <p:nvSpPr>
            <p:cNvPr id="50250" name="Line 149"/>
            <p:cNvSpPr>
              <a:spLocks noChangeAspect="1" noChangeShapeType="1"/>
            </p:cNvSpPr>
            <p:nvPr/>
          </p:nvSpPr>
          <p:spPr bwMode="auto">
            <a:xfrm flipH="1">
              <a:off x="2626" y="12705"/>
              <a:ext cx="57" cy="1"/>
            </a:xfrm>
            <a:prstGeom prst="line">
              <a:avLst/>
            </a:prstGeom>
            <a:noFill/>
            <a:ln w="19050">
              <a:solidFill>
                <a:srgbClr val="FFFFFF"/>
              </a:solidFill>
              <a:round/>
              <a:headEnd/>
              <a:tailEnd/>
            </a:ln>
          </p:spPr>
          <p:txBody>
            <a:bodyPr lIns="74295" tIns="8890" rIns="74295" bIns="8890"/>
            <a:lstStyle/>
            <a:p>
              <a:endParaRPr lang="nl-BE"/>
            </a:p>
          </p:txBody>
        </p:sp>
        <p:sp>
          <p:nvSpPr>
            <p:cNvPr id="50251" name="Line 150"/>
            <p:cNvSpPr>
              <a:spLocks noChangeAspect="1" noChangeShapeType="1"/>
            </p:cNvSpPr>
            <p:nvPr/>
          </p:nvSpPr>
          <p:spPr bwMode="auto">
            <a:xfrm flipH="1">
              <a:off x="2626" y="10002"/>
              <a:ext cx="57" cy="1"/>
            </a:xfrm>
            <a:prstGeom prst="line">
              <a:avLst/>
            </a:prstGeom>
            <a:noFill/>
            <a:ln w="19050">
              <a:solidFill>
                <a:srgbClr val="FFFFFF"/>
              </a:solidFill>
              <a:round/>
              <a:headEnd/>
              <a:tailEnd/>
            </a:ln>
          </p:spPr>
          <p:txBody>
            <a:bodyPr lIns="74295" tIns="8890" rIns="74295" bIns="8890"/>
            <a:lstStyle/>
            <a:p>
              <a:endParaRPr lang="nl-BE"/>
            </a:p>
          </p:txBody>
        </p:sp>
        <p:sp>
          <p:nvSpPr>
            <p:cNvPr id="50252" name="Line 151"/>
            <p:cNvSpPr>
              <a:spLocks noChangeAspect="1" noChangeShapeType="1"/>
            </p:cNvSpPr>
            <p:nvPr/>
          </p:nvSpPr>
          <p:spPr bwMode="auto">
            <a:xfrm>
              <a:off x="8638" y="12705"/>
              <a:ext cx="57" cy="1"/>
            </a:xfrm>
            <a:prstGeom prst="line">
              <a:avLst/>
            </a:prstGeom>
            <a:noFill/>
            <a:ln w="19050">
              <a:solidFill>
                <a:srgbClr val="FFFFFF"/>
              </a:solidFill>
              <a:round/>
              <a:headEnd/>
              <a:tailEnd/>
            </a:ln>
          </p:spPr>
          <p:txBody>
            <a:bodyPr lIns="74295" tIns="8890" rIns="74295" bIns="8890"/>
            <a:lstStyle/>
            <a:p>
              <a:endParaRPr lang="nl-BE"/>
            </a:p>
          </p:txBody>
        </p:sp>
        <p:sp>
          <p:nvSpPr>
            <p:cNvPr id="50253" name="Line 152"/>
            <p:cNvSpPr>
              <a:spLocks noChangeAspect="1" noChangeShapeType="1"/>
            </p:cNvSpPr>
            <p:nvPr/>
          </p:nvSpPr>
          <p:spPr bwMode="auto">
            <a:xfrm>
              <a:off x="8638" y="10002"/>
              <a:ext cx="57" cy="1"/>
            </a:xfrm>
            <a:prstGeom prst="line">
              <a:avLst/>
            </a:prstGeom>
            <a:noFill/>
            <a:ln w="19050">
              <a:solidFill>
                <a:srgbClr val="FFFFFF"/>
              </a:solidFill>
              <a:round/>
              <a:headEnd/>
              <a:tailEnd/>
            </a:ln>
          </p:spPr>
          <p:txBody>
            <a:bodyPr lIns="74295" tIns="8890" rIns="74295" bIns="8890"/>
            <a:lstStyle/>
            <a:p>
              <a:endParaRPr lang="nl-BE"/>
            </a:p>
          </p:txBody>
        </p:sp>
      </p:grpSp>
      <p:sp>
        <p:nvSpPr>
          <p:cNvPr id="50180" name="Rectangle 28"/>
          <p:cNvSpPr>
            <a:spLocks noGrp="1" noChangeArrowheads="1"/>
          </p:cNvSpPr>
          <p:nvPr>
            <p:ph type="subTitle" idx="1"/>
          </p:nvPr>
        </p:nvSpPr>
        <p:spPr>
          <a:xfrm>
            <a:off x="152400" y="4724400"/>
            <a:ext cx="8839200" cy="2133600"/>
          </a:xfrm>
          <a:noFill/>
        </p:spPr>
        <p:txBody>
          <a:bodyPr/>
          <a:lstStyle/>
          <a:p>
            <a:pPr algn="l" eaLnBrk="1" hangingPunct="1">
              <a:lnSpc>
                <a:spcPct val="120000"/>
              </a:lnSpc>
              <a:tabLst>
                <a:tab pos="400050" algn="l"/>
              </a:tabLst>
            </a:pPr>
            <a:r>
              <a:rPr lang="en-US" sz="1200" b="1" dirty="0">
                <a:latin typeface="Verdana" pitchFamily="84" charset="0"/>
              </a:rPr>
              <a:t>Set 1:</a:t>
            </a:r>
            <a:r>
              <a:rPr lang="en-US" sz="1200" dirty="0">
                <a:latin typeface="Verdana" pitchFamily="84" charset="0"/>
              </a:rPr>
              <a:t> </a:t>
            </a:r>
            <a:r>
              <a:rPr lang="en-GB" sz="1200" dirty="0">
                <a:latin typeface="Verdana"/>
                <a:cs typeface="Verdana"/>
              </a:rPr>
              <a:t>5 different sprinting exercises make 1 set; walk back slowly after every sprint; start each run on every 60 sec</a:t>
            </a:r>
            <a:r>
              <a:rPr lang="en-US" sz="1200" dirty="0">
                <a:latin typeface="Verdana"/>
                <a:cs typeface="Verdana"/>
              </a:rPr>
              <a:t>		</a:t>
            </a:r>
            <a:r>
              <a:rPr lang="en-GB" sz="1000" dirty="0">
                <a:latin typeface="Verdana"/>
                <a:cs typeface="Verdana"/>
              </a:rPr>
              <a:t>1. Walk + sprint	2. Sideways R &amp; L + sprint	(side-stepping)</a:t>
            </a:r>
          </a:p>
          <a:p>
            <a:pPr algn="l" eaLnBrk="1" hangingPunct="1">
              <a:lnSpc>
                <a:spcPct val="120000"/>
              </a:lnSpc>
              <a:tabLst>
                <a:tab pos="400050" algn="l"/>
              </a:tabLst>
            </a:pPr>
            <a:r>
              <a:rPr lang="en-GB" sz="1000" dirty="0">
                <a:latin typeface="Verdana"/>
                <a:cs typeface="Verdana"/>
              </a:rPr>
              <a:t>		3. High Knees + sprint</a:t>
            </a:r>
            <a:r>
              <a:rPr lang="en-US" sz="1000" dirty="0">
                <a:latin typeface="Verdana"/>
                <a:cs typeface="Verdana"/>
              </a:rPr>
              <a:t>	</a:t>
            </a:r>
            <a:r>
              <a:rPr lang="en-GB" sz="1000" dirty="0">
                <a:latin typeface="Verdana"/>
                <a:cs typeface="Verdana"/>
              </a:rPr>
              <a:t>4. Zigzag shuffle L &amp; R + sprint</a:t>
            </a:r>
            <a:r>
              <a:rPr lang="en-US" sz="1000" dirty="0">
                <a:latin typeface="Verdana"/>
                <a:cs typeface="Verdana"/>
              </a:rPr>
              <a:t>	</a:t>
            </a:r>
            <a:r>
              <a:rPr lang="en-GB" sz="1000" dirty="0">
                <a:latin typeface="Verdana"/>
                <a:cs typeface="Verdana"/>
              </a:rPr>
              <a:t>5. Backwards/turn + sprint</a:t>
            </a:r>
            <a:endParaRPr lang="en-US" sz="1000" b="1" dirty="0">
              <a:latin typeface="Verdana" pitchFamily="84" charset="0"/>
            </a:endParaRPr>
          </a:p>
          <a:p>
            <a:pPr algn="l" eaLnBrk="1" hangingPunct="1">
              <a:lnSpc>
                <a:spcPct val="120000"/>
              </a:lnSpc>
              <a:tabLst>
                <a:tab pos="400050" algn="l"/>
              </a:tabLst>
            </a:pPr>
            <a:r>
              <a:rPr lang="en-US" sz="1200" b="1" dirty="0">
                <a:latin typeface="Verdana" pitchFamily="84" charset="0"/>
              </a:rPr>
              <a:t>Recovery:</a:t>
            </a:r>
            <a:r>
              <a:rPr lang="en-US" sz="1200" dirty="0">
                <a:latin typeface="Verdana" pitchFamily="84" charset="0"/>
              </a:rPr>
              <a:t> 5 min</a:t>
            </a:r>
            <a:endParaRPr lang="en-US" sz="1200" b="1" dirty="0">
              <a:latin typeface="Verdana" pitchFamily="84" charset="0"/>
            </a:endParaRPr>
          </a:p>
          <a:p>
            <a:pPr algn="l" eaLnBrk="1" hangingPunct="1">
              <a:lnSpc>
                <a:spcPct val="120000"/>
              </a:lnSpc>
              <a:tabLst>
                <a:tab pos="400050" algn="l"/>
              </a:tabLst>
            </a:pPr>
            <a:r>
              <a:rPr lang="en-US" sz="1200" b="1" dirty="0">
                <a:latin typeface="Verdana" pitchFamily="84" charset="0"/>
              </a:rPr>
              <a:t>Set 2: </a:t>
            </a:r>
            <a:r>
              <a:rPr lang="en-US" sz="1200" dirty="0">
                <a:latin typeface="Verdana" pitchFamily="84" charset="0"/>
              </a:rPr>
              <a:t>Same exercise, again 5 sprints. </a:t>
            </a:r>
          </a:p>
          <a:p>
            <a:pPr algn="l" eaLnBrk="1" hangingPunct="1">
              <a:lnSpc>
                <a:spcPct val="120000"/>
              </a:lnSpc>
              <a:tabLst>
                <a:tab pos="400050" algn="l"/>
              </a:tabLst>
            </a:pPr>
            <a:r>
              <a:rPr lang="en-US" sz="1200" b="1" dirty="0">
                <a:latin typeface="Verdana" pitchFamily="84" charset="0"/>
              </a:rPr>
              <a:t>Eventually: Set 3: </a:t>
            </a:r>
            <a:r>
              <a:rPr lang="en-US" sz="1200" dirty="0">
                <a:latin typeface="Verdana" pitchFamily="84" charset="0"/>
              </a:rPr>
              <a:t>Same exercise, again 5 sprints. (3x 80m = 240m sprint)</a:t>
            </a:r>
          </a:p>
          <a:p>
            <a:pPr algn="l" eaLnBrk="1" hangingPunct="1">
              <a:lnSpc>
                <a:spcPct val="120000"/>
              </a:lnSpc>
              <a:tabLst>
                <a:tab pos="400050" algn="l"/>
              </a:tabLst>
            </a:pPr>
            <a:r>
              <a:rPr lang="en-US" sz="1200" i="1" dirty="0">
                <a:latin typeface="Verdana" pitchFamily="84" charset="0"/>
              </a:rPr>
              <a:t>After every sprint, a very slow walk back to the start position is a good way of determining the recovery (e.g. 20” for 10m; 30” for 15m and 40” for 30m)</a:t>
            </a:r>
          </a:p>
        </p:txBody>
      </p:sp>
      <p:sp>
        <p:nvSpPr>
          <p:cNvPr id="50181" name="Text Box 29"/>
          <p:cNvSpPr txBox="1">
            <a:spLocks noChangeArrowheads="1"/>
          </p:cNvSpPr>
          <p:nvPr/>
        </p:nvSpPr>
        <p:spPr bwMode="auto">
          <a:xfrm>
            <a:off x="152400" y="136525"/>
            <a:ext cx="8839200" cy="366713"/>
          </a:xfrm>
          <a:prstGeom prst="rect">
            <a:avLst/>
          </a:prstGeom>
          <a:noFill/>
          <a:ln w="9525">
            <a:noFill/>
            <a:miter lim="800000"/>
            <a:headEnd/>
            <a:tailEnd/>
          </a:ln>
        </p:spPr>
        <p:txBody>
          <a:bodyPr>
            <a:spAutoFit/>
          </a:bodyPr>
          <a:lstStyle/>
          <a:p>
            <a:r>
              <a:rPr lang="en-US" sz="1800" b="1" dirty="0">
                <a:latin typeface="Verdana" pitchFamily="84" charset="0"/>
              </a:rPr>
              <a:t>	Tuesday: Speed &amp; Agility </a:t>
            </a:r>
            <a:r>
              <a:rPr lang="en-US" altLang="ja-JP" sz="1800" b="1" dirty="0">
                <a:latin typeface="Verdana" pitchFamily="84" charset="0"/>
              </a:rPr>
              <a:t>exercise</a:t>
            </a:r>
            <a:endParaRPr lang="en-US" sz="1800" b="1" dirty="0">
              <a:latin typeface="Verdana" pitchFamily="84" charset="0"/>
            </a:endParaRPr>
          </a:p>
        </p:txBody>
      </p:sp>
      <p:sp>
        <p:nvSpPr>
          <p:cNvPr id="50182" name="Rectangle 30"/>
          <p:cNvSpPr>
            <a:spLocks noChangeArrowheads="1"/>
          </p:cNvSpPr>
          <p:nvPr/>
        </p:nvSpPr>
        <p:spPr bwMode="auto">
          <a:xfrm>
            <a:off x="6705600" y="609600"/>
            <a:ext cx="2286000" cy="4038600"/>
          </a:xfrm>
          <a:prstGeom prst="rect">
            <a:avLst/>
          </a:prstGeom>
          <a:solidFill>
            <a:srgbClr val="006000"/>
          </a:solidFill>
          <a:ln w="9525">
            <a:noFill/>
            <a:miter lim="800000"/>
            <a:headEnd/>
            <a:tailEnd/>
          </a:ln>
        </p:spPr>
        <p:txBody>
          <a:bodyPr/>
          <a:lstStyle/>
          <a:p>
            <a:pPr algn="ctr" eaLnBrk="1" hangingPunct="1">
              <a:lnSpc>
                <a:spcPct val="120000"/>
              </a:lnSpc>
              <a:spcBef>
                <a:spcPct val="20000"/>
              </a:spcBef>
              <a:tabLst>
                <a:tab pos="977900" algn="l"/>
                <a:tab pos="1320800" algn="l"/>
                <a:tab pos="1435100" algn="l"/>
                <a:tab pos="1549400" algn="l"/>
              </a:tabLst>
            </a:pPr>
            <a:endParaRPr lang="en-US" sz="1000" dirty="0">
              <a:solidFill>
                <a:schemeClr val="bg1"/>
              </a:solidFill>
              <a:latin typeface="Verdana" pitchFamily="84" charset="0"/>
            </a:endParaRPr>
          </a:p>
          <a:p>
            <a:pPr algn="ctr" eaLnBrk="1" hangingPunct="1">
              <a:lnSpc>
                <a:spcPct val="120000"/>
              </a:lnSpc>
              <a:spcBef>
                <a:spcPct val="20000"/>
              </a:spcBef>
              <a:tabLst>
                <a:tab pos="977900" algn="l"/>
                <a:tab pos="1320800" algn="l"/>
                <a:tab pos="1435100" algn="l"/>
                <a:tab pos="1549400" algn="l"/>
              </a:tabLst>
            </a:pPr>
            <a:endParaRPr lang="en-US" sz="1000" dirty="0">
              <a:solidFill>
                <a:schemeClr val="bg1"/>
              </a:solidFill>
              <a:latin typeface="Verdana" pitchFamily="84" charset="0"/>
            </a:endParaRPr>
          </a:p>
          <a:p>
            <a:pPr algn="ctr" eaLnBrk="1" hangingPunct="1">
              <a:lnSpc>
                <a:spcPct val="120000"/>
              </a:lnSpc>
              <a:spcBef>
                <a:spcPct val="20000"/>
              </a:spcBef>
              <a:tabLst>
                <a:tab pos="977900" algn="l"/>
                <a:tab pos="1320800" algn="l"/>
                <a:tab pos="1435100" algn="l"/>
                <a:tab pos="1549400" algn="l"/>
              </a:tabLst>
            </a:pPr>
            <a:endParaRPr lang="en-US" sz="1000" dirty="0">
              <a:solidFill>
                <a:schemeClr val="bg1"/>
              </a:solidFill>
              <a:latin typeface="Verdana" pitchFamily="84" charset="0"/>
            </a:endParaRPr>
          </a:p>
          <a:p>
            <a:pPr eaLnBrk="1" hangingPunct="1">
              <a:lnSpc>
                <a:spcPct val="120000"/>
              </a:lnSpc>
              <a:spcBef>
                <a:spcPct val="20000"/>
              </a:spcBef>
              <a:tabLst>
                <a:tab pos="977900" algn="l"/>
                <a:tab pos="1320800" algn="l"/>
                <a:tab pos="1435100" algn="l"/>
                <a:tab pos="1549400" algn="l"/>
              </a:tabLst>
            </a:pPr>
            <a:r>
              <a:rPr lang="en-US" sz="1000" dirty="0">
                <a:solidFill>
                  <a:schemeClr val="bg1"/>
                </a:solidFill>
                <a:latin typeface="Verdana" pitchFamily="84" charset="0"/>
              </a:rPr>
              <a:t>			</a:t>
            </a:r>
          </a:p>
          <a:p>
            <a:pPr eaLnBrk="1" hangingPunct="1">
              <a:lnSpc>
                <a:spcPct val="120000"/>
              </a:lnSpc>
              <a:spcBef>
                <a:spcPct val="20000"/>
              </a:spcBef>
              <a:tabLst>
                <a:tab pos="977900" algn="l"/>
                <a:tab pos="1320800" algn="l"/>
                <a:tab pos="1435100" algn="l"/>
                <a:tab pos="1549400" algn="l"/>
              </a:tabLst>
            </a:pPr>
            <a:r>
              <a:rPr lang="en-US" sz="1000" dirty="0">
                <a:solidFill>
                  <a:schemeClr val="bg1"/>
                </a:solidFill>
                <a:latin typeface="Verdana" pitchFamily="84" charset="0"/>
              </a:rPr>
              <a:t>Set 1 (5 sprints)		5 min</a:t>
            </a:r>
          </a:p>
          <a:p>
            <a:pPr eaLnBrk="1" hangingPunct="1">
              <a:lnSpc>
                <a:spcPct val="120000"/>
              </a:lnSpc>
              <a:spcBef>
                <a:spcPct val="20000"/>
              </a:spcBef>
              <a:tabLst>
                <a:tab pos="977900" algn="l"/>
                <a:tab pos="1320800" algn="l"/>
                <a:tab pos="1435100" algn="l"/>
                <a:tab pos="1549400" algn="l"/>
              </a:tabLst>
            </a:pPr>
            <a:r>
              <a:rPr lang="en-US" sz="1000" dirty="0">
                <a:solidFill>
                  <a:schemeClr val="bg1"/>
                </a:solidFill>
                <a:latin typeface="Verdana" pitchFamily="84" charset="0"/>
              </a:rPr>
              <a:t>Recovery 			5 min</a:t>
            </a:r>
          </a:p>
          <a:p>
            <a:pPr eaLnBrk="1" hangingPunct="1">
              <a:lnSpc>
                <a:spcPct val="120000"/>
              </a:lnSpc>
              <a:spcBef>
                <a:spcPct val="20000"/>
              </a:spcBef>
              <a:tabLst>
                <a:tab pos="977900" algn="l"/>
                <a:tab pos="1320800" algn="l"/>
                <a:tab pos="1435100" algn="l"/>
                <a:tab pos="1549400" algn="l"/>
              </a:tabLst>
            </a:pPr>
            <a:r>
              <a:rPr lang="en-US" sz="1000" dirty="0">
                <a:solidFill>
                  <a:schemeClr val="bg1"/>
                </a:solidFill>
                <a:latin typeface="Verdana" pitchFamily="84" charset="0"/>
              </a:rPr>
              <a:t>Set 2 (5 sprints)		5 min</a:t>
            </a:r>
          </a:p>
          <a:p>
            <a:pPr eaLnBrk="1" hangingPunct="1">
              <a:lnSpc>
                <a:spcPct val="120000"/>
              </a:lnSpc>
              <a:spcBef>
                <a:spcPct val="20000"/>
              </a:spcBef>
              <a:tabLst>
                <a:tab pos="977900" algn="l"/>
                <a:tab pos="1320800" algn="l"/>
                <a:tab pos="1435100" algn="l"/>
                <a:tab pos="1549400" algn="l"/>
              </a:tabLst>
            </a:pPr>
            <a:r>
              <a:rPr lang="en-US" sz="1000" dirty="0">
                <a:solidFill>
                  <a:schemeClr val="bg1"/>
                </a:solidFill>
                <a:latin typeface="Verdana" pitchFamily="84" charset="0"/>
              </a:rPr>
              <a:t>Total duration 			15 min</a:t>
            </a:r>
          </a:p>
          <a:p>
            <a:pPr eaLnBrk="1" hangingPunct="1">
              <a:lnSpc>
                <a:spcPct val="120000"/>
              </a:lnSpc>
              <a:spcBef>
                <a:spcPct val="20000"/>
              </a:spcBef>
              <a:tabLst>
                <a:tab pos="977900" algn="l"/>
                <a:tab pos="1320800" algn="l"/>
                <a:tab pos="1435100" algn="l"/>
                <a:tab pos="1549400" algn="l"/>
              </a:tabLst>
            </a:pPr>
            <a:endParaRPr lang="en-US" sz="1000" dirty="0">
              <a:solidFill>
                <a:schemeClr val="bg1"/>
              </a:solidFill>
              <a:latin typeface="Verdana" pitchFamily="84" charset="0"/>
            </a:endParaRPr>
          </a:p>
          <a:p>
            <a:pPr eaLnBrk="1" hangingPunct="1">
              <a:lnSpc>
                <a:spcPct val="120000"/>
              </a:lnSpc>
              <a:spcBef>
                <a:spcPct val="20000"/>
              </a:spcBef>
              <a:tabLst>
                <a:tab pos="977900" algn="l"/>
                <a:tab pos="1320800" algn="l"/>
                <a:tab pos="1435100" algn="l"/>
                <a:tab pos="1549400" algn="l"/>
              </a:tabLst>
            </a:pPr>
            <a:endParaRPr lang="en-US" sz="1000" dirty="0">
              <a:solidFill>
                <a:srgbClr val="6CCEFF"/>
              </a:solidFill>
              <a:latin typeface="Verdana" pitchFamily="84" charset="0"/>
            </a:endParaRPr>
          </a:p>
          <a:p>
            <a:pPr eaLnBrk="1" hangingPunct="1">
              <a:lnSpc>
                <a:spcPct val="120000"/>
              </a:lnSpc>
              <a:spcBef>
                <a:spcPct val="20000"/>
              </a:spcBef>
              <a:tabLst>
                <a:tab pos="977900" algn="l"/>
                <a:tab pos="1320800" algn="l"/>
                <a:tab pos="1435100" algn="l"/>
                <a:tab pos="1549400" algn="l"/>
              </a:tabLst>
            </a:pPr>
            <a:r>
              <a:rPr lang="en-US" sz="1000" dirty="0">
                <a:solidFill>
                  <a:srgbClr val="6CCEFF"/>
                </a:solidFill>
                <a:latin typeface="Verdana" pitchFamily="84" charset="0"/>
              </a:rPr>
              <a:t>Walking 	W  		160 m </a:t>
            </a:r>
            <a:endParaRPr lang="en-US" sz="1000" dirty="0">
              <a:latin typeface="Verdana" pitchFamily="84" charset="0"/>
            </a:endParaRPr>
          </a:p>
          <a:p>
            <a:pPr eaLnBrk="1" hangingPunct="1">
              <a:lnSpc>
                <a:spcPct val="120000"/>
              </a:lnSpc>
              <a:spcBef>
                <a:spcPct val="20000"/>
              </a:spcBef>
              <a:tabLst>
                <a:tab pos="977900" algn="l"/>
                <a:tab pos="1320800" algn="l"/>
                <a:tab pos="1435100" algn="l"/>
                <a:tab pos="1549400" algn="l"/>
              </a:tabLst>
            </a:pPr>
            <a:r>
              <a:rPr lang="en-US" sz="1000" dirty="0">
                <a:solidFill>
                  <a:srgbClr val="7FFF5B"/>
                </a:solidFill>
                <a:latin typeface="Verdana" pitchFamily="84" charset="0"/>
              </a:rPr>
              <a:t>Jogging 	J</a:t>
            </a:r>
            <a:r>
              <a:rPr lang="en-US" sz="1000" dirty="0">
                <a:latin typeface="Verdana" pitchFamily="84" charset="0"/>
              </a:rPr>
              <a:t>     	</a:t>
            </a:r>
            <a:r>
              <a:rPr lang="en-US" sz="1000" dirty="0">
                <a:solidFill>
                  <a:srgbClr val="7FFF5B"/>
                </a:solidFill>
                <a:latin typeface="Verdana" pitchFamily="84" charset="0"/>
              </a:rPr>
              <a:t>	--- </a:t>
            </a:r>
            <a:endParaRPr lang="en-US" sz="1000" dirty="0">
              <a:latin typeface="Verdana" pitchFamily="84" charset="0"/>
            </a:endParaRPr>
          </a:p>
          <a:p>
            <a:pPr eaLnBrk="1" hangingPunct="1">
              <a:lnSpc>
                <a:spcPct val="120000"/>
              </a:lnSpc>
              <a:spcBef>
                <a:spcPct val="20000"/>
              </a:spcBef>
              <a:tabLst>
                <a:tab pos="977900" algn="l"/>
                <a:tab pos="1320800" algn="l"/>
                <a:tab pos="1435100" algn="l"/>
                <a:tab pos="1549400" algn="l"/>
              </a:tabLst>
            </a:pPr>
            <a:r>
              <a:rPr lang="en-US" sz="1000" dirty="0">
                <a:solidFill>
                  <a:srgbClr val="F689FF"/>
                </a:solidFill>
                <a:latin typeface="Verdana" pitchFamily="84" charset="0"/>
              </a:rPr>
              <a:t>Backwards 	BW		--- </a:t>
            </a:r>
            <a:endParaRPr lang="en-US" sz="1000" dirty="0">
              <a:solidFill>
                <a:srgbClr val="FFEF78"/>
              </a:solidFill>
              <a:latin typeface="Verdana" pitchFamily="84" charset="0"/>
            </a:endParaRPr>
          </a:p>
          <a:p>
            <a:pPr eaLnBrk="1" hangingPunct="1">
              <a:lnSpc>
                <a:spcPct val="120000"/>
              </a:lnSpc>
              <a:spcBef>
                <a:spcPct val="20000"/>
              </a:spcBef>
              <a:tabLst>
                <a:tab pos="977900" algn="l"/>
                <a:tab pos="1320800" algn="l"/>
                <a:tab pos="1435100" algn="l"/>
                <a:tab pos="1549400" algn="l"/>
              </a:tabLst>
            </a:pPr>
            <a:r>
              <a:rPr lang="en-US" sz="1000" dirty="0">
                <a:solidFill>
                  <a:srgbClr val="FFFC61"/>
                </a:solidFill>
                <a:latin typeface="Verdana" pitchFamily="84" charset="0"/>
              </a:rPr>
              <a:t>Sideways 	SW		---</a:t>
            </a:r>
            <a:endParaRPr lang="en-US" sz="1000" dirty="0">
              <a:solidFill>
                <a:srgbClr val="FF7B47"/>
              </a:solidFill>
              <a:latin typeface="Verdana" pitchFamily="84" charset="0"/>
            </a:endParaRPr>
          </a:p>
          <a:p>
            <a:pPr eaLnBrk="1" hangingPunct="1">
              <a:lnSpc>
                <a:spcPct val="120000"/>
              </a:lnSpc>
              <a:spcBef>
                <a:spcPct val="20000"/>
              </a:spcBef>
              <a:tabLst>
                <a:tab pos="977900" algn="l"/>
                <a:tab pos="1320800" algn="l"/>
                <a:tab pos="1435100" algn="l"/>
                <a:tab pos="1549400" algn="l"/>
              </a:tabLst>
            </a:pPr>
            <a:r>
              <a:rPr lang="en-US" sz="1000" dirty="0">
                <a:solidFill>
                  <a:srgbClr val="FF7B47"/>
                </a:solidFill>
                <a:latin typeface="Verdana" pitchFamily="84" charset="0"/>
              </a:rPr>
              <a:t>High intensity 	HI  		---</a:t>
            </a:r>
          </a:p>
          <a:p>
            <a:pPr eaLnBrk="1" hangingPunct="1">
              <a:lnSpc>
                <a:spcPct val="120000"/>
              </a:lnSpc>
              <a:spcBef>
                <a:spcPct val="20000"/>
              </a:spcBef>
              <a:tabLst>
                <a:tab pos="977900" algn="l"/>
                <a:tab pos="1320800" algn="l"/>
                <a:tab pos="1435100" algn="l"/>
                <a:tab pos="1549400" algn="l"/>
              </a:tabLst>
            </a:pPr>
            <a:r>
              <a:rPr lang="en-US" sz="1000" dirty="0">
                <a:solidFill>
                  <a:srgbClr val="FF4E60"/>
                </a:solidFill>
                <a:latin typeface="Verdana" pitchFamily="84" charset="0"/>
              </a:rPr>
              <a:t>Sprint 	S		160 m</a:t>
            </a:r>
          </a:p>
          <a:p>
            <a:pPr eaLnBrk="1" hangingPunct="1">
              <a:lnSpc>
                <a:spcPct val="120000"/>
              </a:lnSpc>
              <a:spcBef>
                <a:spcPct val="20000"/>
              </a:spcBef>
              <a:tabLst>
                <a:tab pos="977900" algn="l"/>
                <a:tab pos="1320800" algn="l"/>
                <a:tab pos="1435100" algn="l"/>
                <a:tab pos="1549400" algn="l"/>
              </a:tabLst>
            </a:pPr>
            <a:r>
              <a:rPr lang="en-US" sz="1000" dirty="0">
                <a:solidFill>
                  <a:schemeClr val="bg1"/>
                </a:solidFill>
                <a:latin typeface="Verdana" pitchFamily="84" charset="0"/>
              </a:rPr>
              <a:t>Total distance 			320 m</a:t>
            </a:r>
          </a:p>
        </p:txBody>
      </p:sp>
      <p:grpSp>
        <p:nvGrpSpPr>
          <p:cNvPr id="50183" name="Group 31"/>
          <p:cNvGrpSpPr>
            <a:grpSpLocks/>
          </p:cNvGrpSpPr>
          <p:nvPr/>
        </p:nvGrpSpPr>
        <p:grpSpPr bwMode="auto">
          <a:xfrm>
            <a:off x="6781800" y="4057650"/>
            <a:ext cx="1981200" cy="228600"/>
            <a:chOff x="4320" y="2592"/>
            <a:chExt cx="1248" cy="144"/>
          </a:xfrm>
        </p:grpSpPr>
        <p:sp>
          <p:nvSpPr>
            <p:cNvPr id="50230" name="Line 32"/>
            <p:cNvSpPr>
              <a:spLocks noChangeShapeType="1"/>
            </p:cNvSpPr>
            <p:nvPr/>
          </p:nvSpPr>
          <p:spPr bwMode="auto">
            <a:xfrm>
              <a:off x="4320" y="2736"/>
              <a:ext cx="1248" cy="0"/>
            </a:xfrm>
            <a:prstGeom prst="line">
              <a:avLst/>
            </a:prstGeom>
            <a:noFill/>
            <a:ln w="9525">
              <a:solidFill>
                <a:schemeClr val="bg1"/>
              </a:solidFill>
              <a:round/>
              <a:headEnd/>
              <a:tailEnd/>
            </a:ln>
          </p:spPr>
          <p:txBody>
            <a:bodyPr wrap="none" anchor="ctr"/>
            <a:lstStyle/>
            <a:p>
              <a:endParaRPr lang="nl-BE"/>
            </a:p>
          </p:txBody>
        </p:sp>
        <p:sp>
          <p:nvSpPr>
            <p:cNvPr id="50231" name="Line 33"/>
            <p:cNvSpPr>
              <a:spLocks noChangeShapeType="1"/>
            </p:cNvSpPr>
            <p:nvPr/>
          </p:nvSpPr>
          <p:spPr bwMode="auto">
            <a:xfrm>
              <a:off x="4320" y="2592"/>
              <a:ext cx="1248" cy="0"/>
            </a:xfrm>
            <a:prstGeom prst="line">
              <a:avLst/>
            </a:prstGeom>
            <a:noFill/>
            <a:ln w="9525">
              <a:solidFill>
                <a:schemeClr val="bg1"/>
              </a:solidFill>
              <a:round/>
              <a:headEnd/>
              <a:tailEnd/>
            </a:ln>
          </p:spPr>
          <p:txBody>
            <a:bodyPr wrap="none" anchor="ctr"/>
            <a:lstStyle/>
            <a:p>
              <a:endParaRPr lang="nl-BE"/>
            </a:p>
          </p:txBody>
        </p:sp>
      </p:grpSp>
      <p:grpSp>
        <p:nvGrpSpPr>
          <p:cNvPr id="50184" name="Group 34"/>
          <p:cNvGrpSpPr>
            <a:grpSpLocks/>
          </p:cNvGrpSpPr>
          <p:nvPr/>
        </p:nvGrpSpPr>
        <p:grpSpPr bwMode="auto">
          <a:xfrm>
            <a:off x="6781800" y="2138363"/>
            <a:ext cx="1981200" cy="228600"/>
            <a:chOff x="4320" y="2592"/>
            <a:chExt cx="1248" cy="144"/>
          </a:xfrm>
        </p:grpSpPr>
        <p:sp>
          <p:nvSpPr>
            <p:cNvPr id="50228" name="Line 35"/>
            <p:cNvSpPr>
              <a:spLocks noChangeShapeType="1"/>
            </p:cNvSpPr>
            <p:nvPr/>
          </p:nvSpPr>
          <p:spPr bwMode="auto">
            <a:xfrm>
              <a:off x="4320" y="2736"/>
              <a:ext cx="1248" cy="0"/>
            </a:xfrm>
            <a:prstGeom prst="line">
              <a:avLst/>
            </a:prstGeom>
            <a:noFill/>
            <a:ln w="9525">
              <a:solidFill>
                <a:schemeClr val="bg1"/>
              </a:solidFill>
              <a:round/>
              <a:headEnd/>
              <a:tailEnd/>
            </a:ln>
          </p:spPr>
          <p:txBody>
            <a:bodyPr wrap="none" anchor="ctr"/>
            <a:lstStyle/>
            <a:p>
              <a:endParaRPr lang="nl-BE"/>
            </a:p>
          </p:txBody>
        </p:sp>
        <p:sp>
          <p:nvSpPr>
            <p:cNvPr id="50229" name="Line 36"/>
            <p:cNvSpPr>
              <a:spLocks noChangeShapeType="1"/>
            </p:cNvSpPr>
            <p:nvPr/>
          </p:nvSpPr>
          <p:spPr bwMode="auto">
            <a:xfrm>
              <a:off x="4320" y="2592"/>
              <a:ext cx="1248" cy="0"/>
            </a:xfrm>
            <a:prstGeom prst="line">
              <a:avLst/>
            </a:prstGeom>
            <a:noFill/>
            <a:ln w="9525">
              <a:solidFill>
                <a:schemeClr val="bg1"/>
              </a:solidFill>
              <a:round/>
              <a:headEnd/>
              <a:tailEnd/>
            </a:ln>
          </p:spPr>
          <p:txBody>
            <a:bodyPr wrap="none" anchor="ctr"/>
            <a:lstStyle/>
            <a:p>
              <a:endParaRPr lang="nl-BE"/>
            </a:p>
          </p:txBody>
        </p:sp>
      </p:grpSp>
      <p:sp>
        <p:nvSpPr>
          <p:cNvPr id="50185" name="Rectangle 37"/>
          <p:cNvSpPr>
            <a:spLocks noChangeArrowheads="1"/>
          </p:cNvSpPr>
          <p:nvPr/>
        </p:nvSpPr>
        <p:spPr bwMode="auto">
          <a:xfrm>
            <a:off x="6781800" y="609600"/>
            <a:ext cx="2209800" cy="274638"/>
          </a:xfrm>
          <a:prstGeom prst="rect">
            <a:avLst/>
          </a:prstGeom>
          <a:noFill/>
          <a:ln w="9525">
            <a:noFill/>
            <a:miter lim="800000"/>
            <a:headEnd/>
            <a:tailEnd/>
          </a:ln>
        </p:spPr>
        <p:txBody>
          <a:bodyPr>
            <a:spAutoFit/>
          </a:bodyPr>
          <a:lstStyle/>
          <a:p>
            <a:pPr algn="ctr"/>
            <a:r>
              <a:rPr lang="en-US" b="1">
                <a:solidFill>
                  <a:schemeClr val="bg1"/>
                </a:solidFill>
                <a:latin typeface="Verdana" pitchFamily="84" charset="0"/>
              </a:rPr>
              <a:t>2 sets of 5 sprints</a:t>
            </a:r>
          </a:p>
        </p:txBody>
      </p:sp>
      <p:sp>
        <p:nvSpPr>
          <p:cNvPr id="50186" name="Rectangle 45"/>
          <p:cNvSpPr>
            <a:spLocks noChangeArrowheads="1"/>
          </p:cNvSpPr>
          <p:nvPr/>
        </p:nvSpPr>
        <p:spPr bwMode="auto">
          <a:xfrm>
            <a:off x="928688" y="1338263"/>
            <a:ext cx="1295400" cy="304800"/>
          </a:xfrm>
          <a:prstGeom prst="rect">
            <a:avLst/>
          </a:prstGeom>
          <a:noFill/>
          <a:ln w="9525">
            <a:noFill/>
            <a:miter lim="800000"/>
            <a:headEnd/>
            <a:tailEnd/>
          </a:ln>
        </p:spPr>
        <p:txBody>
          <a:bodyPr/>
          <a:lstStyle/>
          <a:p>
            <a:pPr eaLnBrk="1" hangingPunct="1">
              <a:spcBef>
                <a:spcPct val="20000"/>
              </a:spcBef>
            </a:pPr>
            <a:r>
              <a:rPr lang="en-US" sz="1400" dirty="0">
                <a:solidFill>
                  <a:schemeClr val="bg1"/>
                </a:solidFill>
                <a:latin typeface="Verdana" pitchFamily="84" charset="0"/>
              </a:rPr>
              <a:t>Start</a:t>
            </a:r>
          </a:p>
        </p:txBody>
      </p:sp>
      <p:sp>
        <p:nvSpPr>
          <p:cNvPr id="50187" name="Rectangle 54"/>
          <p:cNvSpPr>
            <a:spLocks noChangeArrowheads="1"/>
          </p:cNvSpPr>
          <p:nvPr/>
        </p:nvSpPr>
        <p:spPr bwMode="auto">
          <a:xfrm>
            <a:off x="1447800" y="4170363"/>
            <a:ext cx="609600" cy="401637"/>
          </a:xfrm>
          <a:prstGeom prst="rect">
            <a:avLst/>
          </a:prstGeom>
          <a:noFill/>
          <a:ln w="9525">
            <a:noFill/>
            <a:miter lim="800000"/>
            <a:headEnd/>
            <a:tailEnd/>
          </a:ln>
        </p:spPr>
        <p:txBody>
          <a:bodyPr/>
          <a:lstStyle/>
          <a:p>
            <a:pPr eaLnBrk="1" hangingPunct="1">
              <a:spcBef>
                <a:spcPct val="20000"/>
              </a:spcBef>
            </a:pPr>
            <a:r>
              <a:rPr lang="en-US" sz="1000">
                <a:solidFill>
                  <a:schemeClr val="bg1"/>
                </a:solidFill>
                <a:latin typeface="Verdana" pitchFamily="84" charset="0"/>
              </a:rPr>
              <a:t>10m</a:t>
            </a:r>
          </a:p>
        </p:txBody>
      </p:sp>
      <p:sp>
        <p:nvSpPr>
          <p:cNvPr id="50188" name="Line 57"/>
          <p:cNvSpPr>
            <a:spLocks noChangeShapeType="1"/>
          </p:cNvSpPr>
          <p:nvPr/>
        </p:nvSpPr>
        <p:spPr bwMode="auto">
          <a:xfrm>
            <a:off x="1447800" y="4191000"/>
            <a:ext cx="381000" cy="0"/>
          </a:xfrm>
          <a:prstGeom prst="line">
            <a:avLst/>
          </a:prstGeom>
          <a:noFill/>
          <a:ln w="9525">
            <a:solidFill>
              <a:schemeClr val="bg1"/>
            </a:solidFill>
            <a:round/>
            <a:headEnd type="stealth" w="sm" len="sm"/>
            <a:tailEnd type="stealth" w="sm" len="sm"/>
          </a:ln>
        </p:spPr>
        <p:txBody>
          <a:bodyPr wrap="none" anchor="ctr"/>
          <a:lstStyle/>
          <a:p>
            <a:endParaRPr lang="nl-BE"/>
          </a:p>
        </p:txBody>
      </p:sp>
      <p:sp>
        <p:nvSpPr>
          <p:cNvPr id="50189" name="Oval 60"/>
          <p:cNvSpPr>
            <a:spLocks noChangeArrowheads="1"/>
          </p:cNvSpPr>
          <p:nvPr/>
        </p:nvSpPr>
        <p:spPr bwMode="auto">
          <a:xfrm flipH="1" flipV="1">
            <a:off x="1830388" y="1601788"/>
            <a:ext cx="74612" cy="74612"/>
          </a:xfrm>
          <a:prstGeom prst="ellipse">
            <a:avLst/>
          </a:prstGeom>
          <a:solidFill>
            <a:srgbClr val="FDFF56"/>
          </a:solidFill>
          <a:ln w="9525">
            <a:noFill/>
            <a:round/>
            <a:headEnd/>
            <a:tailEnd/>
          </a:ln>
        </p:spPr>
        <p:txBody>
          <a:bodyPr wrap="none" anchor="ctr"/>
          <a:lstStyle/>
          <a:p>
            <a:endParaRPr lang="nl-BE" sz="2400"/>
          </a:p>
        </p:txBody>
      </p:sp>
      <p:sp>
        <p:nvSpPr>
          <p:cNvPr id="50190" name="Oval 61"/>
          <p:cNvSpPr>
            <a:spLocks noChangeArrowheads="1"/>
          </p:cNvSpPr>
          <p:nvPr/>
        </p:nvSpPr>
        <p:spPr bwMode="auto">
          <a:xfrm flipH="1" flipV="1">
            <a:off x="2287588" y="1601788"/>
            <a:ext cx="74612" cy="74612"/>
          </a:xfrm>
          <a:prstGeom prst="ellipse">
            <a:avLst/>
          </a:prstGeom>
          <a:solidFill>
            <a:srgbClr val="FDFF56"/>
          </a:solidFill>
          <a:ln w="9525">
            <a:noFill/>
            <a:round/>
            <a:headEnd/>
            <a:tailEnd/>
          </a:ln>
        </p:spPr>
        <p:txBody>
          <a:bodyPr wrap="none" anchor="ctr"/>
          <a:lstStyle/>
          <a:p>
            <a:endParaRPr lang="nl-BE" sz="2400"/>
          </a:p>
        </p:txBody>
      </p:sp>
      <p:sp>
        <p:nvSpPr>
          <p:cNvPr id="50191" name="Oval 62"/>
          <p:cNvSpPr>
            <a:spLocks noChangeArrowheads="1"/>
          </p:cNvSpPr>
          <p:nvPr/>
        </p:nvSpPr>
        <p:spPr bwMode="auto">
          <a:xfrm flipH="1" flipV="1">
            <a:off x="2592388" y="1981200"/>
            <a:ext cx="74612" cy="74613"/>
          </a:xfrm>
          <a:prstGeom prst="ellipse">
            <a:avLst/>
          </a:prstGeom>
          <a:solidFill>
            <a:srgbClr val="FDFF56"/>
          </a:solidFill>
          <a:ln w="9525">
            <a:noFill/>
            <a:round/>
            <a:headEnd/>
            <a:tailEnd/>
          </a:ln>
        </p:spPr>
        <p:txBody>
          <a:bodyPr wrap="none" anchor="ctr"/>
          <a:lstStyle/>
          <a:p>
            <a:endParaRPr lang="nl-BE" sz="2400"/>
          </a:p>
        </p:txBody>
      </p:sp>
      <p:sp>
        <p:nvSpPr>
          <p:cNvPr id="50192" name="Oval 63"/>
          <p:cNvSpPr>
            <a:spLocks noChangeArrowheads="1"/>
          </p:cNvSpPr>
          <p:nvPr/>
        </p:nvSpPr>
        <p:spPr bwMode="auto">
          <a:xfrm flipH="1" flipV="1">
            <a:off x="1830388" y="1981200"/>
            <a:ext cx="74612" cy="74613"/>
          </a:xfrm>
          <a:prstGeom prst="ellipse">
            <a:avLst/>
          </a:prstGeom>
          <a:solidFill>
            <a:srgbClr val="FDFF56"/>
          </a:solidFill>
          <a:ln w="9525">
            <a:noFill/>
            <a:round/>
            <a:headEnd/>
            <a:tailEnd/>
          </a:ln>
        </p:spPr>
        <p:txBody>
          <a:bodyPr wrap="none" anchor="ctr"/>
          <a:lstStyle/>
          <a:p>
            <a:endParaRPr lang="nl-BE" sz="2400"/>
          </a:p>
        </p:txBody>
      </p:sp>
      <p:sp>
        <p:nvSpPr>
          <p:cNvPr id="50193" name="Oval 65"/>
          <p:cNvSpPr>
            <a:spLocks noChangeArrowheads="1"/>
          </p:cNvSpPr>
          <p:nvPr/>
        </p:nvSpPr>
        <p:spPr bwMode="auto">
          <a:xfrm flipH="1" flipV="1">
            <a:off x="1828800" y="2622550"/>
            <a:ext cx="74613" cy="74613"/>
          </a:xfrm>
          <a:prstGeom prst="ellipse">
            <a:avLst/>
          </a:prstGeom>
          <a:solidFill>
            <a:srgbClr val="FDFF56"/>
          </a:solidFill>
          <a:ln w="9525">
            <a:noFill/>
            <a:round/>
            <a:headEnd/>
            <a:tailEnd/>
          </a:ln>
        </p:spPr>
        <p:txBody>
          <a:bodyPr wrap="none" anchor="ctr"/>
          <a:lstStyle/>
          <a:p>
            <a:endParaRPr lang="nl-BE" sz="2400"/>
          </a:p>
        </p:txBody>
      </p:sp>
      <p:sp>
        <p:nvSpPr>
          <p:cNvPr id="50194" name="Oval 66"/>
          <p:cNvSpPr>
            <a:spLocks noChangeArrowheads="1"/>
          </p:cNvSpPr>
          <p:nvPr/>
        </p:nvSpPr>
        <p:spPr bwMode="auto">
          <a:xfrm flipH="1" flipV="1">
            <a:off x="2592388" y="3278188"/>
            <a:ext cx="74612" cy="74612"/>
          </a:xfrm>
          <a:prstGeom prst="ellipse">
            <a:avLst/>
          </a:prstGeom>
          <a:solidFill>
            <a:srgbClr val="FDFF56"/>
          </a:solidFill>
          <a:ln w="9525">
            <a:noFill/>
            <a:round/>
            <a:headEnd/>
            <a:tailEnd/>
          </a:ln>
        </p:spPr>
        <p:txBody>
          <a:bodyPr wrap="none" anchor="ctr"/>
          <a:lstStyle/>
          <a:p>
            <a:endParaRPr lang="nl-BE" sz="2400"/>
          </a:p>
        </p:txBody>
      </p:sp>
      <p:sp>
        <p:nvSpPr>
          <p:cNvPr id="50195" name="Oval 67"/>
          <p:cNvSpPr>
            <a:spLocks noChangeArrowheads="1"/>
          </p:cNvSpPr>
          <p:nvPr/>
        </p:nvSpPr>
        <p:spPr bwMode="auto">
          <a:xfrm flipH="1" flipV="1">
            <a:off x="1830388" y="3278188"/>
            <a:ext cx="74612" cy="74612"/>
          </a:xfrm>
          <a:prstGeom prst="ellipse">
            <a:avLst/>
          </a:prstGeom>
          <a:solidFill>
            <a:srgbClr val="FDFF56"/>
          </a:solidFill>
          <a:ln w="9525">
            <a:noFill/>
            <a:round/>
            <a:headEnd/>
            <a:tailEnd/>
          </a:ln>
        </p:spPr>
        <p:txBody>
          <a:bodyPr wrap="none" anchor="ctr"/>
          <a:lstStyle/>
          <a:p>
            <a:endParaRPr lang="nl-BE" sz="2400"/>
          </a:p>
        </p:txBody>
      </p:sp>
      <p:sp>
        <p:nvSpPr>
          <p:cNvPr id="50196" name="Oval 68"/>
          <p:cNvSpPr>
            <a:spLocks noChangeArrowheads="1"/>
          </p:cNvSpPr>
          <p:nvPr/>
        </p:nvSpPr>
        <p:spPr bwMode="auto">
          <a:xfrm flipH="1" flipV="1">
            <a:off x="1830388" y="3657600"/>
            <a:ext cx="74612" cy="74613"/>
          </a:xfrm>
          <a:prstGeom prst="ellipse">
            <a:avLst/>
          </a:prstGeom>
          <a:solidFill>
            <a:srgbClr val="FDFF56"/>
          </a:solidFill>
          <a:ln w="9525">
            <a:noFill/>
            <a:round/>
            <a:headEnd/>
            <a:tailEnd/>
          </a:ln>
        </p:spPr>
        <p:txBody>
          <a:bodyPr wrap="none" anchor="ctr"/>
          <a:lstStyle/>
          <a:p>
            <a:endParaRPr lang="nl-BE" sz="2400"/>
          </a:p>
        </p:txBody>
      </p:sp>
      <p:sp>
        <p:nvSpPr>
          <p:cNvPr id="50197" name="Oval 70"/>
          <p:cNvSpPr>
            <a:spLocks noChangeArrowheads="1"/>
          </p:cNvSpPr>
          <p:nvPr/>
        </p:nvSpPr>
        <p:spPr bwMode="auto">
          <a:xfrm flipH="1" flipV="1">
            <a:off x="3354388" y="2622550"/>
            <a:ext cx="74612" cy="74613"/>
          </a:xfrm>
          <a:prstGeom prst="ellipse">
            <a:avLst/>
          </a:prstGeom>
          <a:solidFill>
            <a:srgbClr val="FDFF56"/>
          </a:solidFill>
          <a:ln w="9525">
            <a:noFill/>
            <a:round/>
            <a:headEnd/>
            <a:tailEnd/>
          </a:ln>
        </p:spPr>
        <p:txBody>
          <a:bodyPr wrap="none" anchor="ctr"/>
          <a:lstStyle/>
          <a:p>
            <a:endParaRPr lang="nl-BE" sz="2400"/>
          </a:p>
        </p:txBody>
      </p:sp>
      <p:sp>
        <p:nvSpPr>
          <p:cNvPr id="50198" name="Oval 81"/>
          <p:cNvSpPr>
            <a:spLocks noChangeArrowheads="1"/>
          </p:cNvSpPr>
          <p:nvPr/>
        </p:nvSpPr>
        <p:spPr bwMode="auto">
          <a:xfrm flipH="1" flipV="1">
            <a:off x="1677988" y="3048000"/>
            <a:ext cx="74612" cy="76200"/>
          </a:xfrm>
          <a:prstGeom prst="ellipse">
            <a:avLst/>
          </a:prstGeom>
          <a:solidFill>
            <a:srgbClr val="FDFF56"/>
          </a:solidFill>
          <a:ln w="9525">
            <a:noFill/>
            <a:round/>
            <a:headEnd/>
            <a:tailEnd/>
          </a:ln>
        </p:spPr>
        <p:txBody>
          <a:bodyPr wrap="none" anchor="ctr"/>
          <a:lstStyle/>
          <a:p>
            <a:endParaRPr lang="nl-BE" sz="2400"/>
          </a:p>
        </p:txBody>
      </p:sp>
      <p:sp>
        <p:nvSpPr>
          <p:cNvPr id="50199" name="Oval 82"/>
          <p:cNvSpPr>
            <a:spLocks noChangeArrowheads="1"/>
          </p:cNvSpPr>
          <p:nvPr/>
        </p:nvSpPr>
        <p:spPr bwMode="auto">
          <a:xfrm flipH="1" flipV="1">
            <a:off x="2287588" y="3659188"/>
            <a:ext cx="74612" cy="74612"/>
          </a:xfrm>
          <a:prstGeom prst="ellipse">
            <a:avLst/>
          </a:prstGeom>
          <a:solidFill>
            <a:srgbClr val="FDFF56"/>
          </a:solidFill>
          <a:ln w="9525">
            <a:noFill/>
            <a:round/>
            <a:headEnd/>
            <a:tailEnd/>
          </a:ln>
        </p:spPr>
        <p:txBody>
          <a:bodyPr wrap="none" anchor="ctr"/>
          <a:lstStyle/>
          <a:p>
            <a:endParaRPr lang="nl-BE" sz="2400"/>
          </a:p>
        </p:txBody>
      </p:sp>
      <p:sp>
        <p:nvSpPr>
          <p:cNvPr id="50200" name="Rectangle 83"/>
          <p:cNvSpPr>
            <a:spLocks noChangeArrowheads="1"/>
          </p:cNvSpPr>
          <p:nvPr/>
        </p:nvSpPr>
        <p:spPr bwMode="auto">
          <a:xfrm>
            <a:off x="1447800" y="1390650"/>
            <a:ext cx="334963" cy="274638"/>
          </a:xfrm>
          <a:prstGeom prst="rect">
            <a:avLst/>
          </a:prstGeom>
          <a:noFill/>
          <a:ln w="9525">
            <a:noFill/>
            <a:miter lim="800000"/>
            <a:headEnd/>
            <a:tailEnd/>
          </a:ln>
        </p:spPr>
        <p:txBody>
          <a:bodyPr wrap="none">
            <a:spAutoFit/>
          </a:bodyPr>
          <a:lstStyle/>
          <a:p>
            <a:r>
              <a:rPr lang="en-US" dirty="0">
                <a:solidFill>
                  <a:srgbClr val="6CCEFF"/>
                </a:solidFill>
                <a:latin typeface="Verdana" pitchFamily="84" charset="0"/>
              </a:rPr>
              <a:t>W</a:t>
            </a:r>
          </a:p>
        </p:txBody>
      </p:sp>
      <p:sp>
        <p:nvSpPr>
          <p:cNvPr id="50201" name="Rectangle 84"/>
          <p:cNvSpPr>
            <a:spLocks noChangeArrowheads="1"/>
          </p:cNvSpPr>
          <p:nvPr/>
        </p:nvSpPr>
        <p:spPr bwMode="auto">
          <a:xfrm>
            <a:off x="1905000" y="3687763"/>
            <a:ext cx="288925" cy="274637"/>
          </a:xfrm>
          <a:prstGeom prst="rect">
            <a:avLst/>
          </a:prstGeom>
          <a:noFill/>
          <a:ln w="9525">
            <a:noFill/>
            <a:miter lim="800000"/>
            <a:headEnd/>
            <a:tailEnd/>
          </a:ln>
        </p:spPr>
        <p:txBody>
          <a:bodyPr wrap="none">
            <a:spAutoFit/>
          </a:bodyPr>
          <a:lstStyle/>
          <a:p>
            <a:r>
              <a:rPr lang="en-US">
                <a:solidFill>
                  <a:srgbClr val="FF4E60"/>
                </a:solidFill>
                <a:latin typeface="Verdana" pitchFamily="84" charset="0"/>
              </a:rPr>
              <a:t>S</a:t>
            </a:r>
          </a:p>
        </p:txBody>
      </p:sp>
      <p:sp>
        <p:nvSpPr>
          <p:cNvPr id="50202" name="Line 85"/>
          <p:cNvSpPr>
            <a:spLocks noChangeShapeType="1"/>
          </p:cNvSpPr>
          <p:nvPr/>
        </p:nvSpPr>
        <p:spPr bwMode="auto">
          <a:xfrm>
            <a:off x="1906588" y="1643063"/>
            <a:ext cx="381000" cy="0"/>
          </a:xfrm>
          <a:prstGeom prst="line">
            <a:avLst/>
          </a:prstGeom>
          <a:noFill/>
          <a:ln w="28575">
            <a:solidFill>
              <a:srgbClr val="FF4E60"/>
            </a:solidFill>
            <a:round/>
            <a:headEnd/>
            <a:tailEnd type="stealth" w="lg" len="med"/>
          </a:ln>
        </p:spPr>
        <p:txBody>
          <a:bodyPr wrap="none" anchor="ctr"/>
          <a:lstStyle/>
          <a:p>
            <a:endParaRPr lang="nl-BE"/>
          </a:p>
        </p:txBody>
      </p:sp>
      <p:sp>
        <p:nvSpPr>
          <p:cNvPr id="50203" name="Line 86"/>
          <p:cNvSpPr>
            <a:spLocks noChangeShapeType="1"/>
          </p:cNvSpPr>
          <p:nvPr/>
        </p:nvSpPr>
        <p:spPr bwMode="auto">
          <a:xfrm rot="5400000" flipH="1" flipV="1">
            <a:off x="1639888" y="1460500"/>
            <a:ext cx="0" cy="381000"/>
          </a:xfrm>
          <a:prstGeom prst="line">
            <a:avLst/>
          </a:prstGeom>
          <a:noFill/>
          <a:ln w="28575">
            <a:solidFill>
              <a:srgbClr val="6CCEFF"/>
            </a:solidFill>
            <a:round/>
            <a:headEnd/>
            <a:tailEnd type="stealth" w="lg" len="med"/>
          </a:ln>
        </p:spPr>
        <p:txBody>
          <a:bodyPr wrap="none" anchor="ctr"/>
          <a:lstStyle/>
          <a:p>
            <a:endParaRPr lang="nl-BE"/>
          </a:p>
        </p:txBody>
      </p:sp>
      <p:sp>
        <p:nvSpPr>
          <p:cNvPr id="50204" name="Line 87"/>
          <p:cNvSpPr>
            <a:spLocks noChangeShapeType="1"/>
          </p:cNvSpPr>
          <p:nvPr/>
        </p:nvSpPr>
        <p:spPr bwMode="auto">
          <a:xfrm>
            <a:off x="1906588" y="1998663"/>
            <a:ext cx="685800" cy="0"/>
          </a:xfrm>
          <a:prstGeom prst="line">
            <a:avLst/>
          </a:prstGeom>
          <a:noFill/>
          <a:ln w="28575">
            <a:solidFill>
              <a:srgbClr val="FF4E60"/>
            </a:solidFill>
            <a:round/>
            <a:headEnd/>
            <a:tailEnd type="stealth" w="lg" len="med"/>
          </a:ln>
        </p:spPr>
        <p:txBody>
          <a:bodyPr wrap="none" anchor="ctr"/>
          <a:lstStyle/>
          <a:p>
            <a:endParaRPr lang="nl-BE"/>
          </a:p>
        </p:txBody>
      </p:sp>
      <p:sp>
        <p:nvSpPr>
          <p:cNvPr id="50205" name="Line 88"/>
          <p:cNvSpPr>
            <a:spLocks noChangeShapeType="1"/>
          </p:cNvSpPr>
          <p:nvPr/>
        </p:nvSpPr>
        <p:spPr bwMode="auto">
          <a:xfrm>
            <a:off x="1905000" y="2651125"/>
            <a:ext cx="1447800" cy="0"/>
          </a:xfrm>
          <a:prstGeom prst="line">
            <a:avLst/>
          </a:prstGeom>
          <a:noFill/>
          <a:ln w="28575">
            <a:solidFill>
              <a:srgbClr val="FF4E60"/>
            </a:solidFill>
            <a:round/>
            <a:headEnd/>
            <a:tailEnd type="stealth" w="lg" len="med"/>
          </a:ln>
        </p:spPr>
        <p:txBody>
          <a:bodyPr wrap="none" anchor="ctr"/>
          <a:lstStyle/>
          <a:p>
            <a:endParaRPr lang="nl-BE"/>
          </a:p>
        </p:txBody>
      </p:sp>
      <p:sp>
        <p:nvSpPr>
          <p:cNvPr id="50206" name="Line 89"/>
          <p:cNvSpPr>
            <a:spLocks noChangeShapeType="1"/>
          </p:cNvSpPr>
          <p:nvPr/>
        </p:nvSpPr>
        <p:spPr bwMode="auto">
          <a:xfrm>
            <a:off x="1906588" y="3306763"/>
            <a:ext cx="685800" cy="0"/>
          </a:xfrm>
          <a:prstGeom prst="line">
            <a:avLst/>
          </a:prstGeom>
          <a:noFill/>
          <a:ln w="28575">
            <a:solidFill>
              <a:srgbClr val="FF4E60"/>
            </a:solidFill>
            <a:round/>
            <a:headEnd/>
            <a:tailEnd type="stealth" w="lg" len="med"/>
          </a:ln>
        </p:spPr>
        <p:txBody>
          <a:bodyPr wrap="none" anchor="ctr"/>
          <a:lstStyle/>
          <a:p>
            <a:endParaRPr lang="nl-BE"/>
          </a:p>
        </p:txBody>
      </p:sp>
      <p:sp>
        <p:nvSpPr>
          <p:cNvPr id="50207" name="Line 90"/>
          <p:cNvSpPr>
            <a:spLocks noChangeShapeType="1"/>
          </p:cNvSpPr>
          <p:nvPr/>
        </p:nvSpPr>
        <p:spPr bwMode="auto">
          <a:xfrm>
            <a:off x="1906588" y="3692525"/>
            <a:ext cx="381000" cy="0"/>
          </a:xfrm>
          <a:prstGeom prst="line">
            <a:avLst/>
          </a:prstGeom>
          <a:noFill/>
          <a:ln w="28575">
            <a:solidFill>
              <a:srgbClr val="FF4E60"/>
            </a:solidFill>
            <a:round/>
            <a:headEnd/>
            <a:tailEnd type="stealth" w="lg" len="med"/>
          </a:ln>
        </p:spPr>
        <p:txBody>
          <a:bodyPr wrap="none" anchor="ctr"/>
          <a:lstStyle/>
          <a:p>
            <a:endParaRPr lang="nl-BE"/>
          </a:p>
        </p:txBody>
      </p:sp>
      <p:sp>
        <p:nvSpPr>
          <p:cNvPr id="50208" name="Line 96"/>
          <p:cNvSpPr>
            <a:spLocks noChangeShapeType="1"/>
          </p:cNvSpPr>
          <p:nvPr/>
        </p:nvSpPr>
        <p:spPr bwMode="auto">
          <a:xfrm rot="16200000" flipH="1">
            <a:off x="1752600" y="3124200"/>
            <a:ext cx="152400" cy="152400"/>
          </a:xfrm>
          <a:prstGeom prst="line">
            <a:avLst/>
          </a:prstGeom>
          <a:noFill/>
          <a:ln w="28575">
            <a:solidFill>
              <a:srgbClr val="FFFC61"/>
            </a:solidFill>
            <a:round/>
            <a:headEnd/>
            <a:tailEnd type="stealth" w="lg" len="med"/>
          </a:ln>
        </p:spPr>
        <p:txBody>
          <a:bodyPr wrap="none" anchor="ctr"/>
          <a:lstStyle/>
          <a:p>
            <a:endParaRPr lang="nl-BE"/>
          </a:p>
        </p:txBody>
      </p:sp>
      <p:sp>
        <p:nvSpPr>
          <p:cNvPr id="50209" name="Line 97"/>
          <p:cNvSpPr>
            <a:spLocks noChangeShapeType="1"/>
          </p:cNvSpPr>
          <p:nvPr/>
        </p:nvSpPr>
        <p:spPr bwMode="auto">
          <a:xfrm rot="5400000" flipH="1" flipV="1">
            <a:off x="1447800" y="3124200"/>
            <a:ext cx="228600" cy="228600"/>
          </a:xfrm>
          <a:prstGeom prst="line">
            <a:avLst/>
          </a:prstGeom>
          <a:noFill/>
          <a:ln w="28575">
            <a:solidFill>
              <a:srgbClr val="FFFC61"/>
            </a:solidFill>
            <a:round/>
            <a:headEnd/>
            <a:tailEnd type="stealth" w="lg" len="med"/>
          </a:ln>
        </p:spPr>
        <p:txBody>
          <a:bodyPr wrap="none" anchor="ctr"/>
          <a:lstStyle/>
          <a:p>
            <a:endParaRPr lang="nl-BE"/>
          </a:p>
        </p:txBody>
      </p:sp>
      <p:sp>
        <p:nvSpPr>
          <p:cNvPr id="50210" name="Line 98"/>
          <p:cNvSpPr>
            <a:spLocks noChangeShapeType="1"/>
          </p:cNvSpPr>
          <p:nvPr/>
        </p:nvSpPr>
        <p:spPr bwMode="auto">
          <a:xfrm rot="5400000" flipH="1" flipV="1">
            <a:off x="1638300" y="2457450"/>
            <a:ext cx="0" cy="381000"/>
          </a:xfrm>
          <a:prstGeom prst="line">
            <a:avLst/>
          </a:prstGeom>
          <a:noFill/>
          <a:ln w="28575">
            <a:solidFill>
              <a:srgbClr val="FFFC61"/>
            </a:solidFill>
            <a:round/>
            <a:headEnd/>
            <a:tailEnd type="stealth" w="lg" len="med"/>
          </a:ln>
        </p:spPr>
        <p:txBody>
          <a:bodyPr wrap="none" anchor="ctr"/>
          <a:lstStyle/>
          <a:p>
            <a:endParaRPr lang="nl-BE"/>
          </a:p>
        </p:txBody>
      </p:sp>
      <p:sp>
        <p:nvSpPr>
          <p:cNvPr id="50211" name="Line 99"/>
          <p:cNvSpPr>
            <a:spLocks noChangeShapeType="1"/>
          </p:cNvSpPr>
          <p:nvPr/>
        </p:nvSpPr>
        <p:spPr bwMode="auto">
          <a:xfrm rot="5400000" flipH="1" flipV="1">
            <a:off x="1638300" y="3500438"/>
            <a:ext cx="0" cy="381000"/>
          </a:xfrm>
          <a:prstGeom prst="line">
            <a:avLst/>
          </a:prstGeom>
          <a:noFill/>
          <a:ln w="28575">
            <a:solidFill>
              <a:srgbClr val="F689FF"/>
            </a:solidFill>
            <a:round/>
            <a:headEnd/>
            <a:tailEnd type="stealth" w="lg" len="med"/>
          </a:ln>
        </p:spPr>
        <p:txBody>
          <a:bodyPr wrap="none" anchor="ctr"/>
          <a:lstStyle/>
          <a:p>
            <a:endParaRPr lang="nl-BE"/>
          </a:p>
        </p:txBody>
      </p:sp>
      <p:sp>
        <p:nvSpPr>
          <p:cNvPr id="50212" name="Rectangle 101"/>
          <p:cNvSpPr>
            <a:spLocks noChangeArrowheads="1"/>
          </p:cNvSpPr>
          <p:nvPr/>
        </p:nvSpPr>
        <p:spPr bwMode="auto">
          <a:xfrm>
            <a:off x="1428750" y="3714750"/>
            <a:ext cx="439738" cy="274638"/>
          </a:xfrm>
          <a:prstGeom prst="rect">
            <a:avLst/>
          </a:prstGeom>
          <a:noFill/>
          <a:ln w="9525">
            <a:noFill/>
            <a:miter lim="800000"/>
            <a:headEnd/>
            <a:tailEnd/>
          </a:ln>
        </p:spPr>
        <p:txBody>
          <a:bodyPr wrap="none">
            <a:spAutoFit/>
          </a:bodyPr>
          <a:lstStyle/>
          <a:p>
            <a:r>
              <a:rPr lang="en-US">
                <a:solidFill>
                  <a:srgbClr val="F689FF"/>
                </a:solidFill>
                <a:latin typeface="Verdana" pitchFamily="84" charset="0"/>
              </a:rPr>
              <a:t>BW</a:t>
            </a:r>
          </a:p>
        </p:txBody>
      </p:sp>
      <p:sp>
        <p:nvSpPr>
          <p:cNvPr id="50213" name="Rectangle 103"/>
          <p:cNvSpPr>
            <a:spLocks noChangeArrowheads="1"/>
          </p:cNvSpPr>
          <p:nvPr/>
        </p:nvSpPr>
        <p:spPr bwMode="auto">
          <a:xfrm>
            <a:off x="2073275" y="3276600"/>
            <a:ext cx="288925" cy="274638"/>
          </a:xfrm>
          <a:prstGeom prst="rect">
            <a:avLst/>
          </a:prstGeom>
          <a:noFill/>
          <a:ln w="9525">
            <a:noFill/>
            <a:miter lim="800000"/>
            <a:headEnd/>
            <a:tailEnd/>
          </a:ln>
        </p:spPr>
        <p:txBody>
          <a:bodyPr wrap="none">
            <a:spAutoFit/>
          </a:bodyPr>
          <a:lstStyle/>
          <a:p>
            <a:r>
              <a:rPr lang="en-US">
                <a:solidFill>
                  <a:srgbClr val="FF4E60"/>
                </a:solidFill>
                <a:latin typeface="Verdana" pitchFamily="84" charset="0"/>
              </a:rPr>
              <a:t>S</a:t>
            </a:r>
          </a:p>
        </p:txBody>
      </p:sp>
      <p:sp>
        <p:nvSpPr>
          <p:cNvPr id="50214" name="Rectangle 104"/>
          <p:cNvSpPr>
            <a:spLocks noChangeArrowheads="1"/>
          </p:cNvSpPr>
          <p:nvPr/>
        </p:nvSpPr>
        <p:spPr bwMode="auto">
          <a:xfrm>
            <a:off x="2454275" y="2620963"/>
            <a:ext cx="288925" cy="274637"/>
          </a:xfrm>
          <a:prstGeom prst="rect">
            <a:avLst/>
          </a:prstGeom>
          <a:noFill/>
          <a:ln w="9525">
            <a:noFill/>
            <a:miter lim="800000"/>
            <a:headEnd/>
            <a:tailEnd/>
          </a:ln>
        </p:spPr>
        <p:txBody>
          <a:bodyPr wrap="none">
            <a:spAutoFit/>
          </a:bodyPr>
          <a:lstStyle/>
          <a:p>
            <a:r>
              <a:rPr lang="en-US">
                <a:solidFill>
                  <a:srgbClr val="FF4E60"/>
                </a:solidFill>
                <a:latin typeface="Verdana" pitchFamily="84" charset="0"/>
              </a:rPr>
              <a:t>S</a:t>
            </a:r>
          </a:p>
        </p:txBody>
      </p:sp>
      <p:sp>
        <p:nvSpPr>
          <p:cNvPr id="50215" name="Rectangle 105"/>
          <p:cNvSpPr>
            <a:spLocks noChangeArrowheads="1"/>
          </p:cNvSpPr>
          <p:nvPr/>
        </p:nvSpPr>
        <p:spPr bwMode="auto">
          <a:xfrm>
            <a:off x="2073275" y="1752600"/>
            <a:ext cx="288925" cy="274638"/>
          </a:xfrm>
          <a:prstGeom prst="rect">
            <a:avLst/>
          </a:prstGeom>
          <a:noFill/>
          <a:ln w="9525">
            <a:noFill/>
            <a:miter lim="800000"/>
            <a:headEnd/>
            <a:tailEnd/>
          </a:ln>
        </p:spPr>
        <p:txBody>
          <a:bodyPr wrap="none">
            <a:spAutoFit/>
          </a:bodyPr>
          <a:lstStyle/>
          <a:p>
            <a:r>
              <a:rPr lang="en-US">
                <a:solidFill>
                  <a:srgbClr val="FF4E60"/>
                </a:solidFill>
                <a:latin typeface="Verdana" pitchFamily="84" charset="0"/>
              </a:rPr>
              <a:t>S</a:t>
            </a:r>
          </a:p>
        </p:txBody>
      </p:sp>
      <p:sp>
        <p:nvSpPr>
          <p:cNvPr id="50216" name="Rectangle 106"/>
          <p:cNvSpPr>
            <a:spLocks noChangeArrowheads="1"/>
          </p:cNvSpPr>
          <p:nvPr/>
        </p:nvSpPr>
        <p:spPr bwMode="auto">
          <a:xfrm>
            <a:off x="1905000" y="1401763"/>
            <a:ext cx="288925" cy="274637"/>
          </a:xfrm>
          <a:prstGeom prst="rect">
            <a:avLst/>
          </a:prstGeom>
          <a:noFill/>
          <a:ln w="9525">
            <a:noFill/>
            <a:miter lim="800000"/>
            <a:headEnd/>
            <a:tailEnd/>
          </a:ln>
        </p:spPr>
        <p:txBody>
          <a:bodyPr wrap="none">
            <a:spAutoFit/>
          </a:bodyPr>
          <a:lstStyle/>
          <a:p>
            <a:r>
              <a:rPr lang="en-US">
                <a:solidFill>
                  <a:srgbClr val="FF4E60"/>
                </a:solidFill>
                <a:latin typeface="Verdana" pitchFamily="84" charset="0"/>
              </a:rPr>
              <a:t>S</a:t>
            </a:r>
          </a:p>
        </p:txBody>
      </p:sp>
      <p:sp>
        <p:nvSpPr>
          <p:cNvPr id="50217" name="Rectangle 112"/>
          <p:cNvSpPr>
            <a:spLocks noChangeArrowheads="1"/>
          </p:cNvSpPr>
          <p:nvPr/>
        </p:nvSpPr>
        <p:spPr bwMode="auto">
          <a:xfrm>
            <a:off x="3429000" y="2514600"/>
            <a:ext cx="609600" cy="401638"/>
          </a:xfrm>
          <a:prstGeom prst="rect">
            <a:avLst/>
          </a:prstGeom>
          <a:noFill/>
          <a:ln w="9525">
            <a:noFill/>
            <a:miter lim="800000"/>
            <a:headEnd/>
            <a:tailEnd/>
          </a:ln>
        </p:spPr>
        <p:txBody>
          <a:bodyPr/>
          <a:lstStyle/>
          <a:p>
            <a:pPr eaLnBrk="1" hangingPunct="1">
              <a:spcBef>
                <a:spcPct val="20000"/>
              </a:spcBef>
            </a:pPr>
            <a:r>
              <a:rPr lang="en-US" sz="1000">
                <a:solidFill>
                  <a:schemeClr val="bg1"/>
                </a:solidFill>
                <a:latin typeface="Verdana" pitchFamily="84" charset="0"/>
              </a:rPr>
              <a:t>30m</a:t>
            </a:r>
          </a:p>
        </p:txBody>
      </p:sp>
      <p:sp>
        <p:nvSpPr>
          <p:cNvPr id="50218" name="Rectangle 113"/>
          <p:cNvSpPr>
            <a:spLocks noChangeArrowheads="1"/>
          </p:cNvSpPr>
          <p:nvPr/>
        </p:nvSpPr>
        <p:spPr bwMode="auto">
          <a:xfrm>
            <a:off x="2362200" y="3581400"/>
            <a:ext cx="609600" cy="401638"/>
          </a:xfrm>
          <a:prstGeom prst="rect">
            <a:avLst/>
          </a:prstGeom>
          <a:noFill/>
          <a:ln w="9525">
            <a:noFill/>
            <a:miter lim="800000"/>
            <a:headEnd/>
            <a:tailEnd/>
          </a:ln>
        </p:spPr>
        <p:txBody>
          <a:bodyPr/>
          <a:lstStyle/>
          <a:p>
            <a:pPr eaLnBrk="1" hangingPunct="1">
              <a:spcBef>
                <a:spcPct val="20000"/>
              </a:spcBef>
            </a:pPr>
            <a:r>
              <a:rPr lang="en-US" sz="1000">
                <a:solidFill>
                  <a:schemeClr val="bg1"/>
                </a:solidFill>
                <a:latin typeface="Verdana" pitchFamily="84" charset="0"/>
              </a:rPr>
              <a:t>10m</a:t>
            </a:r>
          </a:p>
        </p:txBody>
      </p:sp>
      <p:sp>
        <p:nvSpPr>
          <p:cNvPr id="50219" name="Rectangle 114"/>
          <p:cNvSpPr>
            <a:spLocks noChangeArrowheads="1"/>
          </p:cNvSpPr>
          <p:nvPr/>
        </p:nvSpPr>
        <p:spPr bwMode="auto">
          <a:xfrm>
            <a:off x="2362200" y="1503363"/>
            <a:ext cx="609600" cy="401637"/>
          </a:xfrm>
          <a:prstGeom prst="rect">
            <a:avLst/>
          </a:prstGeom>
          <a:noFill/>
          <a:ln w="9525">
            <a:noFill/>
            <a:miter lim="800000"/>
            <a:headEnd/>
            <a:tailEnd/>
          </a:ln>
        </p:spPr>
        <p:txBody>
          <a:bodyPr/>
          <a:lstStyle/>
          <a:p>
            <a:pPr eaLnBrk="1" hangingPunct="1">
              <a:spcBef>
                <a:spcPct val="20000"/>
              </a:spcBef>
            </a:pPr>
            <a:r>
              <a:rPr lang="en-US" sz="1000" dirty="0">
                <a:solidFill>
                  <a:schemeClr val="bg1"/>
                </a:solidFill>
                <a:latin typeface="Verdana" pitchFamily="84" charset="0"/>
              </a:rPr>
              <a:t>10m</a:t>
            </a:r>
          </a:p>
        </p:txBody>
      </p:sp>
      <p:sp>
        <p:nvSpPr>
          <p:cNvPr id="50220" name="Rectangle 115"/>
          <p:cNvSpPr>
            <a:spLocks noChangeArrowheads="1"/>
          </p:cNvSpPr>
          <p:nvPr/>
        </p:nvSpPr>
        <p:spPr bwMode="auto">
          <a:xfrm>
            <a:off x="2667000" y="1884363"/>
            <a:ext cx="609600" cy="401637"/>
          </a:xfrm>
          <a:prstGeom prst="rect">
            <a:avLst/>
          </a:prstGeom>
          <a:noFill/>
          <a:ln w="9525">
            <a:noFill/>
            <a:miter lim="800000"/>
            <a:headEnd/>
            <a:tailEnd/>
          </a:ln>
        </p:spPr>
        <p:txBody>
          <a:bodyPr/>
          <a:lstStyle/>
          <a:p>
            <a:pPr eaLnBrk="1" hangingPunct="1">
              <a:spcBef>
                <a:spcPct val="20000"/>
              </a:spcBef>
            </a:pPr>
            <a:r>
              <a:rPr lang="en-US" sz="1000">
                <a:solidFill>
                  <a:schemeClr val="bg1"/>
                </a:solidFill>
                <a:latin typeface="Verdana" pitchFamily="84" charset="0"/>
              </a:rPr>
              <a:t>15m</a:t>
            </a:r>
          </a:p>
        </p:txBody>
      </p:sp>
      <p:sp>
        <p:nvSpPr>
          <p:cNvPr id="50221" name="Rectangle 116"/>
          <p:cNvSpPr>
            <a:spLocks noChangeArrowheads="1"/>
          </p:cNvSpPr>
          <p:nvPr/>
        </p:nvSpPr>
        <p:spPr bwMode="auto">
          <a:xfrm>
            <a:off x="2667000" y="3179763"/>
            <a:ext cx="609600" cy="401637"/>
          </a:xfrm>
          <a:prstGeom prst="rect">
            <a:avLst/>
          </a:prstGeom>
          <a:noFill/>
          <a:ln w="9525">
            <a:noFill/>
            <a:miter lim="800000"/>
            <a:headEnd/>
            <a:tailEnd/>
          </a:ln>
        </p:spPr>
        <p:txBody>
          <a:bodyPr/>
          <a:lstStyle/>
          <a:p>
            <a:pPr eaLnBrk="1" hangingPunct="1">
              <a:spcBef>
                <a:spcPct val="20000"/>
              </a:spcBef>
            </a:pPr>
            <a:r>
              <a:rPr lang="en-US" sz="1000">
                <a:solidFill>
                  <a:schemeClr val="bg1"/>
                </a:solidFill>
                <a:latin typeface="Verdana" pitchFamily="84" charset="0"/>
              </a:rPr>
              <a:t>15m</a:t>
            </a:r>
          </a:p>
        </p:txBody>
      </p:sp>
      <p:sp>
        <p:nvSpPr>
          <p:cNvPr id="50222" name="Oval 118"/>
          <p:cNvSpPr>
            <a:spLocks noChangeArrowheads="1"/>
          </p:cNvSpPr>
          <p:nvPr/>
        </p:nvSpPr>
        <p:spPr bwMode="auto">
          <a:xfrm flipH="1">
            <a:off x="1677988" y="2209800"/>
            <a:ext cx="74612" cy="76200"/>
          </a:xfrm>
          <a:prstGeom prst="ellipse">
            <a:avLst/>
          </a:prstGeom>
          <a:solidFill>
            <a:srgbClr val="FDFF56"/>
          </a:solidFill>
          <a:ln w="9525">
            <a:noFill/>
            <a:round/>
            <a:headEnd/>
            <a:tailEnd/>
          </a:ln>
        </p:spPr>
        <p:txBody>
          <a:bodyPr wrap="none" anchor="ctr"/>
          <a:lstStyle/>
          <a:p>
            <a:endParaRPr lang="nl-BE" sz="2400"/>
          </a:p>
        </p:txBody>
      </p:sp>
      <p:sp>
        <p:nvSpPr>
          <p:cNvPr id="50223" name="Line 119"/>
          <p:cNvSpPr>
            <a:spLocks noChangeShapeType="1"/>
          </p:cNvSpPr>
          <p:nvPr/>
        </p:nvSpPr>
        <p:spPr bwMode="auto">
          <a:xfrm rot="5400000" flipH="1" flipV="1">
            <a:off x="1752600" y="2057400"/>
            <a:ext cx="152400" cy="152400"/>
          </a:xfrm>
          <a:prstGeom prst="line">
            <a:avLst/>
          </a:prstGeom>
          <a:noFill/>
          <a:ln w="28575">
            <a:solidFill>
              <a:srgbClr val="FFFC61"/>
            </a:solidFill>
            <a:round/>
            <a:headEnd/>
            <a:tailEnd type="stealth" w="lg" len="med"/>
          </a:ln>
        </p:spPr>
        <p:txBody>
          <a:bodyPr wrap="none" anchor="ctr"/>
          <a:lstStyle/>
          <a:p>
            <a:endParaRPr lang="nl-BE"/>
          </a:p>
        </p:txBody>
      </p:sp>
      <p:sp>
        <p:nvSpPr>
          <p:cNvPr id="50224" name="Line 120"/>
          <p:cNvSpPr>
            <a:spLocks noChangeShapeType="1"/>
          </p:cNvSpPr>
          <p:nvPr/>
        </p:nvSpPr>
        <p:spPr bwMode="auto">
          <a:xfrm rot="16200000" flipH="1">
            <a:off x="1447800" y="1981200"/>
            <a:ext cx="228600" cy="228600"/>
          </a:xfrm>
          <a:prstGeom prst="line">
            <a:avLst/>
          </a:prstGeom>
          <a:noFill/>
          <a:ln w="28575">
            <a:solidFill>
              <a:srgbClr val="FFFC61"/>
            </a:solidFill>
            <a:round/>
            <a:headEnd/>
            <a:tailEnd type="stealth" w="lg" len="med"/>
          </a:ln>
        </p:spPr>
        <p:txBody>
          <a:bodyPr wrap="none" anchor="ctr"/>
          <a:lstStyle/>
          <a:p>
            <a:endParaRPr lang="nl-BE"/>
          </a:p>
        </p:txBody>
      </p:sp>
      <p:sp>
        <p:nvSpPr>
          <p:cNvPr id="78" name="Rectangle 114"/>
          <p:cNvSpPr>
            <a:spLocks noChangeArrowheads="1"/>
          </p:cNvSpPr>
          <p:nvPr/>
        </p:nvSpPr>
        <p:spPr bwMode="auto">
          <a:xfrm>
            <a:off x="4067944" y="980728"/>
            <a:ext cx="1440160" cy="1944216"/>
          </a:xfrm>
          <a:prstGeom prst="rect">
            <a:avLst/>
          </a:prstGeom>
          <a:noFill/>
          <a:ln w="9525">
            <a:noFill/>
            <a:miter lim="800000"/>
            <a:headEnd/>
            <a:tailEnd/>
          </a:ln>
        </p:spPr>
        <p:txBody>
          <a:bodyPr/>
          <a:lstStyle/>
          <a:p>
            <a:pPr eaLnBrk="1" hangingPunct="1">
              <a:spcBef>
                <a:spcPct val="20000"/>
              </a:spcBef>
            </a:pPr>
            <a:r>
              <a:rPr lang="en-US" sz="1000" dirty="0">
                <a:solidFill>
                  <a:schemeClr val="bg1"/>
                </a:solidFill>
                <a:latin typeface="Verdana" pitchFamily="84" charset="0"/>
              </a:rPr>
              <a:t>Variation:</a:t>
            </a:r>
          </a:p>
          <a:p>
            <a:pPr eaLnBrk="1" hangingPunct="1">
              <a:spcBef>
                <a:spcPct val="20000"/>
              </a:spcBef>
            </a:pPr>
            <a:r>
              <a:rPr lang="en-US" sz="1000" dirty="0">
                <a:solidFill>
                  <a:schemeClr val="bg1"/>
                </a:solidFill>
                <a:latin typeface="Verdana" pitchFamily="84" charset="0"/>
              </a:rPr>
              <a:t>Set 1: 5x 10m</a:t>
            </a:r>
          </a:p>
          <a:p>
            <a:pPr eaLnBrk="1" hangingPunct="1">
              <a:spcBef>
                <a:spcPct val="20000"/>
              </a:spcBef>
            </a:pPr>
            <a:r>
              <a:rPr lang="en-US" sz="1000" dirty="0">
                <a:solidFill>
                  <a:schemeClr val="bg1"/>
                </a:solidFill>
                <a:latin typeface="Verdana" pitchFamily="84" charset="0"/>
              </a:rPr>
              <a:t>Set 2: 4x 15m</a:t>
            </a:r>
          </a:p>
          <a:p>
            <a:pPr eaLnBrk="1" hangingPunct="1">
              <a:spcBef>
                <a:spcPct val="20000"/>
              </a:spcBef>
            </a:pPr>
            <a:r>
              <a:rPr lang="en-US" sz="1000" dirty="0">
                <a:solidFill>
                  <a:schemeClr val="bg1"/>
                </a:solidFill>
                <a:latin typeface="Verdana" pitchFamily="84" charset="0"/>
              </a:rPr>
              <a:t>Set 3: 3x 30m</a:t>
            </a:r>
          </a:p>
          <a:p>
            <a:pPr eaLnBrk="1" hangingPunct="1">
              <a:spcBef>
                <a:spcPct val="20000"/>
              </a:spcBef>
            </a:pPr>
            <a:r>
              <a:rPr lang="en-US" sz="1000" dirty="0">
                <a:solidFill>
                  <a:schemeClr val="bg1"/>
                </a:solidFill>
                <a:latin typeface="Verdana" pitchFamily="84" charset="0"/>
              </a:rPr>
              <a:t>Set 4: 4x 15m</a:t>
            </a:r>
          </a:p>
          <a:p>
            <a:pPr eaLnBrk="1" hangingPunct="1">
              <a:spcBef>
                <a:spcPct val="20000"/>
              </a:spcBef>
            </a:pPr>
            <a:r>
              <a:rPr lang="en-US" sz="1000" dirty="0">
                <a:solidFill>
                  <a:schemeClr val="bg1"/>
                </a:solidFill>
                <a:latin typeface="Verdana" pitchFamily="84" charset="0"/>
              </a:rPr>
              <a:t>Set 5: 5x 10m</a:t>
            </a:r>
          </a:p>
          <a:p>
            <a:pPr eaLnBrk="1" hangingPunct="1">
              <a:spcBef>
                <a:spcPct val="20000"/>
              </a:spcBef>
            </a:pPr>
            <a:r>
              <a:rPr lang="en-US" sz="1000" dirty="0">
                <a:solidFill>
                  <a:schemeClr val="bg1"/>
                </a:solidFill>
                <a:latin typeface="Verdana" pitchFamily="84" charset="0"/>
              </a:rPr>
              <a:t>1 min recovery in between sets</a:t>
            </a:r>
          </a:p>
          <a:p>
            <a:pPr eaLnBrk="1" hangingPunct="1">
              <a:spcBef>
                <a:spcPct val="20000"/>
              </a:spcBef>
            </a:pPr>
            <a:r>
              <a:rPr lang="en-US" sz="1000" dirty="0">
                <a:solidFill>
                  <a:schemeClr val="bg1"/>
                </a:solidFill>
                <a:latin typeface="Verdana" pitchFamily="84" charset="0"/>
              </a:rPr>
              <a:t>Total time: 15’</a:t>
            </a:r>
          </a:p>
          <a:p>
            <a:pPr eaLnBrk="1" hangingPunct="1">
              <a:spcBef>
                <a:spcPct val="20000"/>
              </a:spcBef>
            </a:pPr>
            <a:r>
              <a:rPr lang="en-US" sz="1000" dirty="0">
                <a:solidFill>
                  <a:schemeClr val="bg1"/>
                </a:solidFill>
                <a:latin typeface="Verdana" pitchFamily="84" charset="0"/>
              </a:rPr>
              <a:t>Distance 310m</a:t>
            </a:r>
          </a:p>
          <a:p>
            <a:pPr eaLnBrk="1" hangingPunct="1">
              <a:spcBef>
                <a:spcPct val="20000"/>
              </a:spcBef>
            </a:pPr>
            <a:endParaRPr lang="en-US" sz="1000" dirty="0">
              <a:solidFill>
                <a:schemeClr val="bg1"/>
              </a:solidFill>
              <a:latin typeface="Verdana" pitchFamily="84" charset="0"/>
            </a:endParaRPr>
          </a:p>
        </p:txBody>
      </p:sp>
    </p:spTree>
    <p:extLst>
      <p:ext uri="{BB962C8B-B14F-4D97-AF65-F5344CB8AC3E}">
        <p14:creationId xmlns:p14="http://schemas.microsoft.com/office/powerpoint/2010/main" val="14061975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00"/>
          <p:cNvSpPr>
            <a:spLocks noChangeAspect="1" noChangeArrowheads="1"/>
          </p:cNvSpPr>
          <p:nvPr/>
        </p:nvSpPr>
        <p:spPr bwMode="auto">
          <a:xfrm>
            <a:off x="179512" y="620688"/>
            <a:ext cx="6492875" cy="4038600"/>
          </a:xfrm>
          <a:prstGeom prst="rect">
            <a:avLst/>
          </a:prstGeom>
          <a:solidFill>
            <a:srgbClr val="006000"/>
          </a:solidFill>
          <a:ln w="28575" algn="ctr">
            <a:noFill/>
            <a:miter lim="800000"/>
            <a:headEnd/>
            <a:tailEnd/>
          </a:ln>
        </p:spPr>
        <p:txBody>
          <a:bodyPr lIns="74295" tIns="8890" rIns="74295" bIns="8890"/>
          <a:lstStyle/>
          <a:p>
            <a:endParaRPr lang="ja-JP" sz="2400">
              <a:solidFill>
                <a:srgbClr val="FF0000"/>
              </a:solidFill>
              <a:latin typeface="Times New Roman" pitchFamily="84" charset="0"/>
            </a:endParaRPr>
          </a:p>
        </p:txBody>
      </p:sp>
      <p:grpSp>
        <p:nvGrpSpPr>
          <p:cNvPr id="2" name="Group 130"/>
          <p:cNvGrpSpPr>
            <a:grpSpLocks noChangeAspect="1"/>
          </p:cNvGrpSpPr>
          <p:nvPr/>
        </p:nvGrpSpPr>
        <p:grpSpPr bwMode="auto">
          <a:xfrm>
            <a:off x="395288" y="922338"/>
            <a:ext cx="6024562" cy="3459162"/>
            <a:chOff x="2543" y="9426"/>
            <a:chExt cx="6236" cy="3855"/>
          </a:xfrm>
        </p:grpSpPr>
        <p:sp>
          <p:nvSpPr>
            <p:cNvPr id="22552" name="Line 131"/>
            <p:cNvSpPr>
              <a:spLocks noChangeAspect="1" noChangeShapeType="1"/>
            </p:cNvSpPr>
            <p:nvPr/>
          </p:nvSpPr>
          <p:spPr bwMode="auto">
            <a:xfrm>
              <a:off x="5660" y="9426"/>
              <a:ext cx="1" cy="3855"/>
            </a:xfrm>
            <a:prstGeom prst="line">
              <a:avLst/>
            </a:prstGeom>
            <a:noFill/>
            <a:ln w="19050">
              <a:solidFill>
                <a:srgbClr val="FFFFFF"/>
              </a:solidFill>
              <a:round/>
              <a:headEnd/>
              <a:tailEnd/>
            </a:ln>
          </p:spPr>
          <p:txBody>
            <a:bodyPr lIns="74295" tIns="8890" rIns="74295" bIns="8890"/>
            <a:lstStyle/>
            <a:p>
              <a:endParaRPr lang="nl-BE"/>
            </a:p>
          </p:txBody>
        </p:sp>
        <p:sp>
          <p:nvSpPr>
            <p:cNvPr id="22553" name="Oval 132"/>
            <p:cNvSpPr>
              <a:spLocks noChangeAspect="1" noChangeArrowheads="1"/>
            </p:cNvSpPr>
            <p:nvPr/>
          </p:nvSpPr>
          <p:spPr bwMode="auto">
            <a:xfrm>
              <a:off x="5632" y="11325"/>
              <a:ext cx="57" cy="57"/>
            </a:xfrm>
            <a:prstGeom prst="ellipse">
              <a:avLst/>
            </a:prstGeom>
            <a:solidFill>
              <a:srgbClr val="FFFFFF"/>
            </a:solid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54" name="Oval 133"/>
            <p:cNvSpPr>
              <a:spLocks noChangeAspect="1" noChangeArrowheads="1"/>
            </p:cNvSpPr>
            <p:nvPr/>
          </p:nvSpPr>
          <p:spPr bwMode="auto">
            <a:xfrm>
              <a:off x="5142" y="10835"/>
              <a:ext cx="1037" cy="1037"/>
            </a:xfrm>
            <a:prstGeom prst="ellipse">
              <a:avLst/>
            </a:pr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55" name="Rectangle 134"/>
            <p:cNvSpPr>
              <a:spLocks noChangeAspect="1" noChangeArrowheads="1"/>
            </p:cNvSpPr>
            <p:nvPr/>
          </p:nvSpPr>
          <p:spPr bwMode="auto">
            <a:xfrm>
              <a:off x="2684" y="9426"/>
              <a:ext cx="5953" cy="3855"/>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56" name="Rectangle 135"/>
            <p:cNvSpPr>
              <a:spLocks noChangeAspect="1" noChangeArrowheads="1"/>
            </p:cNvSpPr>
            <p:nvPr/>
          </p:nvSpPr>
          <p:spPr bwMode="auto">
            <a:xfrm>
              <a:off x="2543" y="11147"/>
              <a:ext cx="142" cy="414"/>
            </a:xfrm>
            <a:prstGeom prst="rect">
              <a:avLst/>
            </a:prstGeom>
            <a:solidFill>
              <a:srgbClr val="808080"/>
            </a:solid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57" name="Rectangle 136"/>
            <p:cNvSpPr>
              <a:spLocks noChangeAspect="1" noChangeArrowheads="1"/>
            </p:cNvSpPr>
            <p:nvPr/>
          </p:nvSpPr>
          <p:spPr bwMode="auto">
            <a:xfrm>
              <a:off x="8637" y="11147"/>
              <a:ext cx="142" cy="414"/>
            </a:xfrm>
            <a:prstGeom prst="rect">
              <a:avLst/>
            </a:prstGeom>
            <a:solidFill>
              <a:srgbClr val="808080"/>
            </a:solid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58" name="Rectangle 137"/>
            <p:cNvSpPr>
              <a:spLocks noChangeAspect="1" noChangeArrowheads="1"/>
            </p:cNvSpPr>
            <p:nvPr/>
          </p:nvSpPr>
          <p:spPr bwMode="auto">
            <a:xfrm>
              <a:off x="2684" y="10835"/>
              <a:ext cx="312" cy="1037"/>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59" name="Rectangle 138"/>
            <p:cNvSpPr>
              <a:spLocks noChangeAspect="1" noChangeArrowheads="1"/>
            </p:cNvSpPr>
            <p:nvPr/>
          </p:nvSpPr>
          <p:spPr bwMode="auto">
            <a:xfrm>
              <a:off x="8325" y="10835"/>
              <a:ext cx="312" cy="1037"/>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60" name="Oval 139"/>
            <p:cNvSpPr>
              <a:spLocks noChangeAspect="1" noChangeArrowheads="1"/>
            </p:cNvSpPr>
            <p:nvPr/>
          </p:nvSpPr>
          <p:spPr bwMode="auto">
            <a:xfrm>
              <a:off x="3279" y="11325"/>
              <a:ext cx="57" cy="57"/>
            </a:xfrm>
            <a:prstGeom prst="ellipse">
              <a:avLst/>
            </a:prstGeom>
            <a:solidFill>
              <a:srgbClr val="FFFFFF"/>
            </a:solid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61" name="Arc 140"/>
            <p:cNvSpPr>
              <a:spLocks noChangeAspect="1"/>
            </p:cNvSpPr>
            <p:nvPr/>
          </p:nvSpPr>
          <p:spPr bwMode="auto">
            <a:xfrm>
              <a:off x="3307" y="10937"/>
              <a:ext cx="519" cy="833"/>
            </a:xfrm>
            <a:custGeom>
              <a:avLst/>
              <a:gdLst>
                <a:gd name="T0" fmla="*/ 0 w 21600"/>
                <a:gd name="T1" fmla="*/ 0 h 34673"/>
                <a:gd name="T2" fmla="*/ 0 w 21600"/>
                <a:gd name="T3" fmla="*/ 0 h 34673"/>
                <a:gd name="T4" fmla="*/ 0 w 21600"/>
                <a:gd name="T5" fmla="*/ 0 h 34673"/>
                <a:gd name="T6" fmla="*/ 0 60000 65536"/>
                <a:gd name="T7" fmla="*/ 0 60000 65536"/>
                <a:gd name="T8" fmla="*/ 0 60000 65536"/>
                <a:gd name="T9" fmla="*/ 0 w 21600"/>
                <a:gd name="T10" fmla="*/ 0 h 34673"/>
                <a:gd name="T11" fmla="*/ 21600 w 21600"/>
                <a:gd name="T12" fmla="*/ 34673 h 34673"/>
              </a:gdLst>
              <a:ahLst/>
              <a:cxnLst>
                <a:cxn ang="T6">
                  <a:pos x="T0" y="T1"/>
                </a:cxn>
                <a:cxn ang="T7">
                  <a:pos x="T2" y="T3"/>
                </a:cxn>
                <a:cxn ang="T8">
                  <a:pos x="T4" y="T5"/>
                </a:cxn>
              </a:cxnLst>
              <a:rect l="T9" t="T10" r="T11" b="T12"/>
              <a:pathLst>
                <a:path w="21600" h="34673" fill="none" extrusionOk="0">
                  <a:moveTo>
                    <a:pt x="12858" y="-1"/>
                  </a:moveTo>
                  <a:cubicBezTo>
                    <a:pt x="18356" y="4073"/>
                    <a:pt x="21600" y="10512"/>
                    <a:pt x="21600" y="17356"/>
                  </a:cubicBezTo>
                  <a:cubicBezTo>
                    <a:pt x="21600" y="24176"/>
                    <a:pt x="18378" y="30596"/>
                    <a:pt x="12910" y="34672"/>
                  </a:cubicBezTo>
                </a:path>
                <a:path w="21600" h="34673" stroke="0" extrusionOk="0">
                  <a:moveTo>
                    <a:pt x="12858" y="-1"/>
                  </a:moveTo>
                  <a:cubicBezTo>
                    <a:pt x="18356" y="4073"/>
                    <a:pt x="21600" y="10512"/>
                    <a:pt x="21600" y="17356"/>
                  </a:cubicBezTo>
                  <a:cubicBezTo>
                    <a:pt x="21600" y="24176"/>
                    <a:pt x="18378" y="30596"/>
                    <a:pt x="12910" y="34672"/>
                  </a:cubicBezTo>
                  <a:lnTo>
                    <a:pt x="0" y="17356"/>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62" name="Rectangle 141"/>
            <p:cNvSpPr>
              <a:spLocks noChangeAspect="1" noChangeArrowheads="1"/>
            </p:cNvSpPr>
            <p:nvPr/>
          </p:nvSpPr>
          <p:spPr bwMode="auto">
            <a:xfrm>
              <a:off x="2684" y="10211"/>
              <a:ext cx="935" cy="2285"/>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63" name="Oval 142"/>
            <p:cNvSpPr>
              <a:spLocks noChangeAspect="1" noChangeArrowheads="1"/>
            </p:cNvSpPr>
            <p:nvPr/>
          </p:nvSpPr>
          <p:spPr bwMode="auto">
            <a:xfrm flipH="1">
              <a:off x="7985" y="11325"/>
              <a:ext cx="57" cy="57"/>
            </a:xfrm>
            <a:prstGeom prst="ellipse">
              <a:avLst/>
            </a:prstGeom>
            <a:solidFill>
              <a:srgbClr val="FFFFFF"/>
            </a:solid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64" name="Arc 143"/>
            <p:cNvSpPr>
              <a:spLocks noChangeAspect="1"/>
            </p:cNvSpPr>
            <p:nvPr/>
          </p:nvSpPr>
          <p:spPr bwMode="auto">
            <a:xfrm flipH="1">
              <a:off x="7495" y="10937"/>
              <a:ext cx="519" cy="833"/>
            </a:xfrm>
            <a:custGeom>
              <a:avLst/>
              <a:gdLst>
                <a:gd name="T0" fmla="*/ 0 w 21600"/>
                <a:gd name="T1" fmla="*/ 0 h 34673"/>
                <a:gd name="T2" fmla="*/ 0 w 21600"/>
                <a:gd name="T3" fmla="*/ 0 h 34673"/>
                <a:gd name="T4" fmla="*/ 0 w 21600"/>
                <a:gd name="T5" fmla="*/ 0 h 34673"/>
                <a:gd name="T6" fmla="*/ 0 60000 65536"/>
                <a:gd name="T7" fmla="*/ 0 60000 65536"/>
                <a:gd name="T8" fmla="*/ 0 60000 65536"/>
                <a:gd name="T9" fmla="*/ 0 w 21600"/>
                <a:gd name="T10" fmla="*/ 0 h 34673"/>
                <a:gd name="T11" fmla="*/ 21600 w 21600"/>
                <a:gd name="T12" fmla="*/ 34673 h 34673"/>
              </a:gdLst>
              <a:ahLst/>
              <a:cxnLst>
                <a:cxn ang="T6">
                  <a:pos x="T0" y="T1"/>
                </a:cxn>
                <a:cxn ang="T7">
                  <a:pos x="T2" y="T3"/>
                </a:cxn>
                <a:cxn ang="T8">
                  <a:pos x="T4" y="T5"/>
                </a:cxn>
              </a:cxnLst>
              <a:rect l="T9" t="T10" r="T11" b="T12"/>
              <a:pathLst>
                <a:path w="21600" h="34673" fill="none" extrusionOk="0">
                  <a:moveTo>
                    <a:pt x="12858" y="-1"/>
                  </a:moveTo>
                  <a:cubicBezTo>
                    <a:pt x="18356" y="4073"/>
                    <a:pt x="21600" y="10512"/>
                    <a:pt x="21600" y="17356"/>
                  </a:cubicBezTo>
                  <a:cubicBezTo>
                    <a:pt x="21600" y="24176"/>
                    <a:pt x="18378" y="30596"/>
                    <a:pt x="12910" y="34672"/>
                  </a:cubicBezTo>
                </a:path>
                <a:path w="21600" h="34673" stroke="0" extrusionOk="0">
                  <a:moveTo>
                    <a:pt x="12858" y="-1"/>
                  </a:moveTo>
                  <a:cubicBezTo>
                    <a:pt x="18356" y="4073"/>
                    <a:pt x="21600" y="10512"/>
                    <a:pt x="21600" y="17356"/>
                  </a:cubicBezTo>
                  <a:cubicBezTo>
                    <a:pt x="21600" y="24176"/>
                    <a:pt x="18378" y="30596"/>
                    <a:pt x="12910" y="34672"/>
                  </a:cubicBezTo>
                  <a:lnTo>
                    <a:pt x="0" y="17356"/>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65" name="Rectangle 144"/>
            <p:cNvSpPr>
              <a:spLocks noChangeAspect="1" noChangeArrowheads="1"/>
            </p:cNvSpPr>
            <p:nvPr/>
          </p:nvSpPr>
          <p:spPr bwMode="auto">
            <a:xfrm flipH="1">
              <a:off x="7702" y="10211"/>
              <a:ext cx="935" cy="2285"/>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66" name="Arc 145"/>
            <p:cNvSpPr>
              <a:spLocks noChangeAspect="1"/>
            </p:cNvSpPr>
            <p:nvPr/>
          </p:nvSpPr>
          <p:spPr bwMode="auto">
            <a:xfrm flipH="1" flipV="1">
              <a:off x="8580" y="9426"/>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rot="10800000" lIns="74295" tIns="8890" rIns="74295" bIns="8890"/>
            <a:lstStyle/>
            <a:p>
              <a:endParaRPr lang="ja-JP" sz="2400">
                <a:solidFill>
                  <a:srgbClr val="FF0000"/>
                </a:solidFill>
                <a:latin typeface="Times New Roman" pitchFamily="84" charset="0"/>
              </a:endParaRPr>
            </a:p>
          </p:txBody>
        </p:sp>
        <p:sp>
          <p:nvSpPr>
            <p:cNvPr id="22567" name="Arc 146"/>
            <p:cNvSpPr>
              <a:spLocks noChangeAspect="1"/>
            </p:cNvSpPr>
            <p:nvPr/>
          </p:nvSpPr>
          <p:spPr bwMode="auto">
            <a:xfrm flipH="1">
              <a:off x="8580" y="13224"/>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68" name="Arc 147"/>
            <p:cNvSpPr>
              <a:spLocks noChangeAspect="1"/>
            </p:cNvSpPr>
            <p:nvPr/>
          </p:nvSpPr>
          <p:spPr bwMode="auto">
            <a:xfrm flipV="1">
              <a:off x="2684" y="9426"/>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rot="10800000" lIns="74295" tIns="8890" rIns="74295" bIns="8890"/>
            <a:lstStyle/>
            <a:p>
              <a:endParaRPr lang="ja-JP" sz="2400">
                <a:solidFill>
                  <a:srgbClr val="FF0000"/>
                </a:solidFill>
                <a:latin typeface="Times New Roman" pitchFamily="84" charset="0"/>
              </a:endParaRPr>
            </a:p>
          </p:txBody>
        </p:sp>
        <p:sp>
          <p:nvSpPr>
            <p:cNvPr id="22569" name="Arc 148"/>
            <p:cNvSpPr>
              <a:spLocks noChangeAspect="1"/>
            </p:cNvSpPr>
            <p:nvPr/>
          </p:nvSpPr>
          <p:spPr bwMode="auto">
            <a:xfrm>
              <a:off x="2684" y="13224"/>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70" name="Line 149"/>
            <p:cNvSpPr>
              <a:spLocks noChangeAspect="1" noChangeShapeType="1"/>
            </p:cNvSpPr>
            <p:nvPr/>
          </p:nvSpPr>
          <p:spPr bwMode="auto">
            <a:xfrm flipH="1">
              <a:off x="2626" y="12705"/>
              <a:ext cx="57" cy="1"/>
            </a:xfrm>
            <a:prstGeom prst="line">
              <a:avLst/>
            </a:prstGeom>
            <a:noFill/>
            <a:ln w="19050">
              <a:solidFill>
                <a:srgbClr val="FFFFFF"/>
              </a:solidFill>
              <a:round/>
              <a:headEnd/>
              <a:tailEnd/>
            </a:ln>
          </p:spPr>
          <p:txBody>
            <a:bodyPr lIns="74295" tIns="8890" rIns="74295" bIns="8890"/>
            <a:lstStyle/>
            <a:p>
              <a:endParaRPr lang="nl-BE"/>
            </a:p>
          </p:txBody>
        </p:sp>
        <p:sp>
          <p:nvSpPr>
            <p:cNvPr id="22571" name="Line 150"/>
            <p:cNvSpPr>
              <a:spLocks noChangeAspect="1" noChangeShapeType="1"/>
            </p:cNvSpPr>
            <p:nvPr/>
          </p:nvSpPr>
          <p:spPr bwMode="auto">
            <a:xfrm flipH="1">
              <a:off x="2626" y="10002"/>
              <a:ext cx="57" cy="1"/>
            </a:xfrm>
            <a:prstGeom prst="line">
              <a:avLst/>
            </a:prstGeom>
            <a:noFill/>
            <a:ln w="19050">
              <a:solidFill>
                <a:srgbClr val="FFFFFF"/>
              </a:solidFill>
              <a:round/>
              <a:headEnd/>
              <a:tailEnd/>
            </a:ln>
          </p:spPr>
          <p:txBody>
            <a:bodyPr lIns="74295" tIns="8890" rIns="74295" bIns="8890"/>
            <a:lstStyle/>
            <a:p>
              <a:endParaRPr lang="nl-BE"/>
            </a:p>
          </p:txBody>
        </p:sp>
        <p:sp>
          <p:nvSpPr>
            <p:cNvPr id="22572" name="Line 151"/>
            <p:cNvSpPr>
              <a:spLocks noChangeAspect="1" noChangeShapeType="1"/>
            </p:cNvSpPr>
            <p:nvPr/>
          </p:nvSpPr>
          <p:spPr bwMode="auto">
            <a:xfrm>
              <a:off x="8638" y="12705"/>
              <a:ext cx="57" cy="1"/>
            </a:xfrm>
            <a:prstGeom prst="line">
              <a:avLst/>
            </a:prstGeom>
            <a:noFill/>
            <a:ln w="19050">
              <a:solidFill>
                <a:srgbClr val="FFFFFF"/>
              </a:solidFill>
              <a:round/>
              <a:headEnd/>
              <a:tailEnd/>
            </a:ln>
          </p:spPr>
          <p:txBody>
            <a:bodyPr lIns="74295" tIns="8890" rIns="74295" bIns="8890"/>
            <a:lstStyle/>
            <a:p>
              <a:endParaRPr lang="nl-BE"/>
            </a:p>
          </p:txBody>
        </p:sp>
        <p:sp>
          <p:nvSpPr>
            <p:cNvPr id="22573" name="Line 152"/>
            <p:cNvSpPr>
              <a:spLocks noChangeAspect="1" noChangeShapeType="1"/>
            </p:cNvSpPr>
            <p:nvPr/>
          </p:nvSpPr>
          <p:spPr bwMode="auto">
            <a:xfrm>
              <a:off x="8638" y="10002"/>
              <a:ext cx="57" cy="1"/>
            </a:xfrm>
            <a:prstGeom prst="line">
              <a:avLst/>
            </a:prstGeom>
            <a:noFill/>
            <a:ln w="19050">
              <a:solidFill>
                <a:srgbClr val="FFFFFF"/>
              </a:solidFill>
              <a:round/>
              <a:headEnd/>
              <a:tailEnd/>
            </a:ln>
          </p:spPr>
          <p:txBody>
            <a:bodyPr lIns="74295" tIns="8890" rIns="74295" bIns="8890"/>
            <a:lstStyle/>
            <a:p>
              <a:endParaRPr lang="nl-BE"/>
            </a:p>
          </p:txBody>
        </p:sp>
      </p:grpSp>
      <p:sp>
        <p:nvSpPr>
          <p:cNvPr id="22537" name="Rectangle 40"/>
          <p:cNvSpPr>
            <a:spLocks noGrp="1" noChangeArrowheads="1"/>
          </p:cNvSpPr>
          <p:nvPr>
            <p:ph type="subTitle" idx="1"/>
          </p:nvPr>
        </p:nvSpPr>
        <p:spPr>
          <a:xfrm>
            <a:off x="142875" y="4724400"/>
            <a:ext cx="8839200" cy="2133600"/>
          </a:xfrm>
          <a:noFill/>
        </p:spPr>
        <p:txBody>
          <a:bodyPr/>
          <a:lstStyle/>
          <a:p>
            <a:pPr algn="l" eaLnBrk="1" hangingPunct="1">
              <a:lnSpc>
                <a:spcPct val="120000"/>
              </a:lnSpc>
            </a:pPr>
            <a:r>
              <a:rPr lang="en-US" sz="1200" dirty="0">
                <a:latin typeface="Verdana" pitchFamily="84" charset="0"/>
              </a:rPr>
              <a:t>The Medium Intensity Training (MI) is a combination of MI-jogging/running at (76-85% </a:t>
            </a:r>
            <a:r>
              <a:rPr lang="en-US" sz="1200" dirty="0" err="1">
                <a:latin typeface="Verdana" pitchFamily="84" charset="0"/>
              </a:rPr>
              <a:t>HRmax</a:t>
            </a:r>
            <a:r>
              <a:rPr lang="en-US" sz="1200" dirty="0">
                <a:latin typeface="Verdana" pitchFamily="84" charset="0"/>
              </a:rPr>
              <a:t>) and short HI-tempo runs (at 90% </a:t>
            </a:r>
            <a:r>
              <a:rPr lang="en-US" sz="1200" dirty="0" err="1">
                <a:latin typeface="Verdana" pitchFamily="84" charset="0"/>
              </a:rPr>
              <a:t>HRmax</a:t>
            </a:r>
            <a:r>
              <a:rPr lang="en-US" sz="1200" dirty="0">
                <a:latin typeface="Verdana" pitchFamily="84" charset="0"/>
              </a:rPr>
              <a:t>). This session you can perform on any ‘sportive’ surface as grass, forest, hard sand, …</a:t>
            </a:r>
            <a:endParaRPr lang="en-US" sz="1200" b="1" dirty="0">
              <a:latin typeface="Verdana" pitchFamily="84" charset="0"/>
            </a:endParaRPr>
          </a:p>
          <a:p>
            <a:pPr algn="l" eaLnBrk="1" hangingPunct="1">
              <a:lnSpc>
                <a:spcPct val="120000"/>
              </a:lnSpc>
            </a:pPr>
            <a:r>
              <a:rPr lang="en-US" sz="1200" b="1" dirty="0">
                <a:latin typeface="Verdana" pitchFamily="84" charset="0"/>
              </a:rPr>
              <a:t>Set 1: </a:t>
            </a:r>
            <a:r>
              <a:rPr lang="en-GB" sz="1200" b="1" dirty="0">
                <a:latin typeface="Verdana"/>
                <a:cs typeface="Verdana"/>
              </a:rPr>
              <a:t>45 min </a:t>
            </a:r>
            <a:r>
              <a:rPr lang="en-GB" sz="1200" dirty="0">
                <a:latin typeface="Verdana"/>
                <a:cs typeface="Verdana"/>
              </a:rPr>
              <a:t>at 80% </a:t>
            </a:r>
            <a:r>
              <a:rPr lang="en-GB" sz="1200" dirty="0" err="1">
                <a:latin typeface="Verdana"/>
                <a:cs typeface="Verdana"/>
              </a:rPr>
              <a:t>HRmax</a:t>
            </a:r>
            <a:r>
              <a:rPr lang="en-GB" sz="1200" dirty="0">
                <a:latin typeface="Verdana"/>
                <a:cs typeface="Verdana"/>
              </a:rPr>
              <a:t> (+/- 9km). In the middle of </a:t>
            </a:r>
            <a:r>
              <a:rPr lang="en-GB" sz="1200" b="1" dirty="0">
                <a:latin typeface="Verdana"/>
                <a:cs typeface="Verdana"/>
              </a:rPr>
              <a:t>each 5 min </a:t>
            </a:r>
            <a:r>
              <a:rPr lang="en-GB" sz="1200" dirty="0">
                <a:latin typeface="Verdana"/>
                <a:cs typeface="Verdana"/>
              </a:rPr>
              <a:t>of running, a </a:t>
            </a:r>
            <a:r>
              <a:rPr lang="en-GB" sz="1200" b="1" dirty="0">
                <a:latin typeface="Verdana"/>
                <a:cs typeface="Verdana"/>
              </a:rPr>
              <a:t>tempo run over 50m </a:t>
            </a:r>
            <a:r>
              <a:rPr lang="en-GB" sz="1200" dirty="0">
                <a:latin typeface="Verdana"/>
                <a:cs typeface="Verdana"/>
              </a:rPr>
              <a:t>has to be covered at 90% </a:t>
            </a:r>
            <a:r>
              <a:rPr lang="en-GB" sz="1200" dirty="0" err="1">
                <a:latin typeface="Verdana"/>
                <a:cs typeface="Verdana"/>
              </a:rPr>
              <a:t>SPmax</a:t>
            </a:r>
            <a:r>
              <a:rPr lang="en-GB" sz="1200" dirty="0">
                <a:latin typeface="Verdana"/>
                <a:cs typeface="Verdana"/>
              </a:rPr>
              <a:t>, or 9 x 50 m in total.</a:t>
            </a:r>
            <a:endParaRPr lang="nl-NL" sz="1200" dirty="0">
              <a:latin typeface="Verdana"/>
              <a:cs typeface="Verdana"/>
            </a:endParaRPr>
          </a:p>
          <a:p>
            <a:pPr algn="l" eaLnBrk="1" hangingPunct="1">
              <a:lnSpc>
                <a:spcPct val="120000"/>
              </a:lnSpc>
            </a:pPr>
            <a:r>
              <a:rPr lang="en-US" sz="1200" b="1" dirty="0">
                <a:latin typeface="Verdana" pitchFamily="84" charset="0"/>
              </a:rPr>
              <a:t>Recovery:</a:t>
            </a:r>
            <a:r>
              <a:rPr lang="en-US" sz="1200" dirty="0">
                <a:latin typeface="Verdana" pitchFamily="84" charset="0"/>
              </a:rPr>
              <a:t> /</a:t>
            </a:r>
          </a:p>
          <a:p>
            <a:pPr algn="l" eaLnBrk="1" hangingPunct="1">
              <a:lnSpc>
                <a:spcPct val="120000"/>
              </a:lnSpc>
            </a:pPr>
            <a:endParaRPr lang="en-US" sz="1200" b="1" dirty="0">
              <a:latin typeface="Verdana" pitchFamily="84" charset="0"/>
            </a:endParaRPr>
          </a:p>
          <a:p>
            <a:pPr algn="l" eaLnBrk="1" hangingPunct="1">
              <a:spcBef>
                <a:spcPct val="30000"/>
              </a:spcBef>
              <a:defRPr/>
            </a:pPr>
            <a:r>
              <a:rPr lang="en-GB" sz="800" dirty="0">
                <a:latin typeface="Verdana" panose="020B0604030504040204" pitchFamily="34" charset="0"/>
                <a:ea typeface="Verdana" panose="020B0604030504040204" pitchFamily="34" charset="0"/>
                <a:cs typeface="Verdana" panose="020B0604030504040204" pitchFamily="34" charset="0"/>
              </a:rPr>
              <a:t>During these MI-sessions, the energy system should be aerobically. This kind of training should help you to increase the capacity to work aerobically and prepare in a progressive way for more intensive HI work. The tempo should be an ‘uncomfortable jog/run’.</a:t>
            </a:r>
          </a:p>
          <a:p>
            <a:pPr algn="l" eaLnBrk="1" hangingPunct="1">
              <a:lnSpc>
                <a:spcPct val="120000"/>
              </a:lnSpc>
            </a:pPr>
            <a:endParaRPr lang="en-US" sz="1200" dirty="0">
              <a:latin typeface="Verdana" pitchFamily="84" charset="0"/>
            </a:endParaRPr>
          </a:p>
          <a:p>
            <a:pPr algn="l" eaLnBrk="1" hangingPunct="1">
              <a:lnSpc>
                <a:spcPct val="120000"/>
              </a:lnSpc>
            </a:pPr>
            <a:r>
              <a:rPr lang="en-US" sz="1200" dirty="0">
                <a:latin typeface="Verdana" pitchFamily="84" charset="0"/>
              </a:rPr>
              <a:t>.</a:t>
            </a:r>
          </a:p>
        </p:txBody>
      </p:sp>
      <p:sp>
        <p:nvSpPr>
          <p:cNvPr id="22538" name="Text Box 41"/>
          <p:cNvSpPr txBox="1">
            <a:spLocks noChangeArrowheads="1"/>
          </p:cNvSpPr>
          <p:nvPr/>
        </p:nvSpPr>
        <p:spPr bwMode="auto">
          <a:xfrm>
            <a:off x="142875" y="136525"/>
            <a:ext cx="8839200" cy="366713"/>
          </a:xfrm>
          <a:prstGeom prst="rect">
            <a:avLst/>
          </a:prstGeom>
          <a:noFill/>
          <a:ln w="9525">
            <a:noFill/>
            <a:miter lim="800000"/>
            <a:headEnd/>
            <a:tailEnd/>
          </a:ln>
        </p:spPr>
        <p:txBody>
          <a:bodyPr>
            <a:spAutoFit/>
          </a:bodyPr>
          <a:lstStyle/>
          <a:p>
            <a:r>
              <a:rPr lang="en-US" sz="1800" b="1" dirty="0">
                <a:latin typeface="Verdana" pitchFamily="84" charset="0"/>
              </a:rPr>
              <a:t>	Tuesday: Medium Intensity </a:t>
            </a:r>
            <a:r>
              <a:rPr lang="en-US" altLang="ja-JP" sz="1800" b="1" dirty="0">
                <a:latin typeface="Verdana" pitchFamily="84" charset="0"/>
              </a:rPr>
              <a:t>exercise</a:t>
            </a:r>
            <a:endParaRPr lang="en-US" sz="1800" b="1" dirty="0">
              <a:latin typeface="Verdana" pitchFamily="84" charset="0"/>
            </a:endParaRPr>
          </a:p>
        </p:txBody>
      </p:sp>
      <p:sp>
        <p:nvSpPr>
          <p:cNvPr id="22539" name="Rectangle 42"/>
          <p:cNvSpPr>
            <a:spLocks noChangeArrowheads="1"/>
          </p:cNvSpPr>
          <p:nvPr/>
        </p:nvSpPr>
        <p:spPr bwMode="auto">
          <a:xfrm>
            <a:off x="6705600" y="609600"/>
            <a:ext cx="2286000" cy="4038600"/>
          </a:xfrm>
          <a:prstGeom prst="rect">
            <a:avLst/>
          </a:prstGeom>
          <a:solidFill>
            <a:srgbClr val="006000"/>
          </a:solidFill>
          <a:ln w="9525">
            <a:noFill/>
            <a:miter lim="800000"/>
            <a:headEnd/>
            <a:tailEnd/>
          </a:ln>
        </p:spPr>
        <p:txBody>
          <a:bodyPr/>
          <a:lstStyle/>
          <a:p>
            <a:pPr algn="ct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algn="ct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algn="ct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Set 1 (…)		45 min</a:t>
            </a: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Recovery 			/ min</a:t>
            </a:r>
          </a:p>
          <a:p>
            <a:pP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Total duration 		± 45 min</a:t>
            </a:r>
          </a:p>
          <a:p>
            <a:pP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eaLnBrk="1" hangingPunct="1">
              <a:lnSpc>
                <a:spcPct val="120000"/>
              </a:lnSpc>
              <a:spcBef>
                <a:spcPct val="20000"/>
              </a:spcBef>
              <a:tabLst>
                <a:tab pos="977900" algn="l"/>
                <a:tab pos="1320800" algn="l"/>
                <a:tab pos="1371600" algn="l"/>
                <a:tab pos="1549400" algn="l"/>
              </a:tabLst>
            </a:pPr>
            <a:endParaRPr lang="en-US" sz="1000" dirty="0">
              <a:solidFill>
                <a:srgbClr val="6CCEFF"/>
              </a:solidFill>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6CCEFF"/>
                </a:solidFill>
                <a:latin typeface="Verdana" pitchFamily="84" charset="0"/>
              </a:rPr>
              <a:t>Walking 	W  	… m</a:t>
            </a:r>
            <a:endParaRPr lang="en-US" sz="1000" dirty="0">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7FFF5B"/>
                </a:solidFill>
                <a:latin typeface="Verdana" pitchFamily="84" charset="0"/>
              </a:rPr>
              <a:t>Jogging (MI)	J</a:t>
            </a:r>
            <a:r>
              <a:rPr lang="en-US" sz="1000" dirty="0">
                <a:latin typeface="Verdana" pitchFamily="84" charset="0"/>
              </a:rPr>
              <a:t> </a:t>
            </a:r>
            <a:r>
              <a:rPr lang="en-US" sz="1000" dirty="0">
                <a:solidFill>
                  <a:srgbClr val="7FFF5B"/>
                </a:solidFill>
                <a:latin typeface="Verdana" pitchFamily="84" charset="0"/>
              </a:rPr>
              <a:t> +/- 8550 m</a:t>
            </a:r>
            <a:endParaRPr lang="en-US" sz="1000" dirty="0">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F689FF"/>
                </a:solidFill>
                <a:latin typeface="Verdana" pitchFamily="84" charset="0"/>
              </a:rPr>
              <a:t>Backwards 	BW		… m</a:t>
            </a:r>
            <a:endParaRPr lang="en-US" sz="1000" dirty="0">
              <a:solidFill>
                <a:srgbClr val="FFEF78"/>
              </a:solidFill>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FFFC61"/>
                </a:solidFill>
                <a:latin typeface="Verdana" pitchFamily="84" charset="0"/>
              </a:rPr>
              <a:t>Sideways 	SW		… m</a:t>
            </a:r>
            <a:endParaRPr lang="en-US" sz="1000" dirty="0">
              <a:solidFill>
                <a:srgbClr val="FF7B47"/>
              </a:solidFill>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FF7B47"/>
                </a:solidFill>
                <a:latin typeface="Verdana" pitchFamily="84" charset="0"/>
              </a:rPr>
              <a:t>High intensity 	HI  	450 m</a:t>
            </a:r>
          </a:p>
          <a:p>
            <a:pPr eaLnBrk="1" hangingPunct="1">
              <a:lnSpc>
                <a:spcPct val="120000"/>
              </a:lnSpc>
              <a:spcBef>
                <a:spcPct val="20000"/>
              </a:spcBef>
              <a:tabLst>
                <a:tab pos="977900" algn="l"/>
                <a:tab pos="1320800" algn="l"/>
                <a:tab pos="1371600" algn="l"/>
                <a:tab pos="1549400" algn="l"/>
              </a:tabLst>
            </a:pPr>
            <a:r>
              <a:rPr lang="en-US" sz="1000" dirty="0">
                <a:solidFill>
                  <a:srgbClr val="FF4E60"/>
                </a:solidFill>
                <a:latin typeface="Verdana" pitchFamily="84" charset="0"/>
              </a:rPr>
              <a:t>Sprint 	S		… m</a:t>
            </a: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Total distance 	     +/- 9.000 m</a:t>
            </a:r>
          </a:p>
        </p:txBody>
      </p:sp>
      <p:grpSp>
        <p:nvGrpSpPr>
          <p:cNvPr id="3" name="Group 43"/>
          <p:cNvGrpSpPr>
            <a:grpSpLocks/>
          </p:cNvGrpSpPr>
          <p:nvPr/>
        </p:nvGrpSpPr>
        <p:grpSpPr bwMode="auto">
          <a:xfrm>
            <a:off x="6719443" y="4064496"/>
            <a:ext cx="1981200" cy="228600"/>
            <a:chOff x="4320" y="2592"/>
            <a:chExt cx="1248" cy="144"/>
          </a:xfrm>
        </p:grpSpPr>
        <p:sp>
          <p:nvSpPr>
            <p:cNvPr id="22550" name="Line 44"/>
            <p:cNvSpPr>
              <a:spLocks noChangeShapeType="1"/>
            </p:cNvSpPr>
            <p:nvPr/>
          </p:nvSpPr>
          <p:spPr bwMode="auto">
            <a:xfrm>
              <a:off x="4320" y="2736"/>
              <a:ext cx="1248" cy="0"/>
            </a:xfrm>
            <a:prstGeom prst="line">
              <a:avLst/>
            </a:prstGeom>
            <a:noFill/>
            <a:ln w="9525">
              <a:solidFill>
                <a:schemeClr val="bg1"/>
              </a:solidFill>
              <a:round/>
              <a:headEnd/>
              <a:tailEnd/>
            </a:ln>
          </p:spPr>
          <p:txBody>
            <a:bodyPr wrap="none" anchor="ctr"/>
            <a:lstStyle/>
            <a:p>
              <a:endParaRPr lang="nl-BE"/>
            </a:p>
          </p:txBody>
        </p:sp>
        <p:sp>
          <p:nvSpPr>
            <p:cNvPr id="22551" name="Line 45"/>
            <p:cNvSpPr>
              <a:spLocks noChangeShapeType="1"/>
            </p:cNvSpPr>
            <p:nvPr/>
          </p:nvSpPr>
          <p:spPr bwMode="auto">
            <a:xfrm>
              <a:off x="4320" y="2592"/>
              <a:ext cx="1248" cy="0"/>
            </a:xfrm>
            <a:prstGeom prst="line">
              <a:avLst/>
            </a:prstGeom>
            <a:noFill/>
            <a:ln w="9525">
              <a:solidFill>
                <a:schemeClr val="bg1"/>
              </a:solidFill>
              <a:round/>
              <a:headEnd/>
              <a:tailEnd/>
            </a:ln>
          </p:spPr>
          <p:txBody>
            <a:bodyPr wrap="none" anchor="ctr"/>
            <a:lstStyle/>
            <a:p>
              <a:endParaRPr lang="nl-BE"/>
            </a:p>
          </p:txBody>
        </p:sp>
      </p:grpSp>
      <p:grpSp>
        <p:nvGrpSpPr>
          <p:cNvPr id="4" name="Group 46"/>
          <p:cNvGrpSpPr>
            <a:grpSpLocks/>
          </p:cNvGrpSpPr>
          <p:nvPr/>
        </p:nvGrpSpPr>
        <p:grpSpPr bwMode="auto">
          <a:xfrm>
            <a:off x="6781800" y="2122823"/>
            <a:ext cx="1981200" cy="228600"/>
            <a:chOff x="4320" y="2592"/>
            <a:chExt cx="1248" cy="144"/>
          </a:xfrm>
        </p:grpSpPr>
        <p:sp>
          <p:nvSpPr>
            <p:cNvPr id="22548" name="Line 47"/>
            <p:cNvSpPr>
              <a:spLocks noChangeShapeType="1"/>
            </p:cNvSpPr>
            <p:nvPr/>
          </p:nvSpPr>
          <p:spPr bwMode="auto">
            <a:xfrm>
              <a:off x="4320" y="2736"/>
              <a:ext cx="1248" cy="0"/>
            </a:xfrm>
            <a:prstGeom prst="line">
              <a:avLst/>
            </a:prstGeom>
            <a:noFill/>
            <a:ln w="9525">
              <a:solidFill>
                <a:schemeClr val="bg1"/>
              </a:solidFill>
              <a:round/>
              <a:headEnd/>
              <a:tailEnd/>
            </a:ln>
          </p:spPr>
          <p:txBody>
            <a:bodyPr wrap="none" anchor="ctr"/>
            <a:lstStyle/>
            <a:p>
              <a:endParaRPr lang="nl-BE"/>
            </a:p>
          </p:txBody>
        </p:sp>
        <p:sp>
          <p:nvSpPr>
            <p:cNvPr id="22549" name="Line 48"/>
            <p:cNvSpPr>
              <a:spLocks noChangeShapeType="1"/>
            </p:cNvSpPr>
            <p:nvPr/>
          </p:nvSpPr>
          <p:spPr bwMode="auto">
            <a:xfrm>
              <a:off x="4320" y="2592"/>
              <a:ext cx="1248" cy="0"/>
            </a:xfrm>
            <a:prstGeom prst="line">
              <a:avLst/>
            </a:prstGeom>
            <a:noFill/>
            <a:ln w="9525">
              <a:solidFill>
                <a:schemeClr val="bg1"/>
              </a:solidFill>
              <a:round/>
              <a:headEnd/>
              <a:tailEnd/>
            </a:ln>
          </p:spPr>
          <p:txBody>
            <a:bodyPr wrap="none" anchor="ctr"/>
            <a:lstStyle/>
            <a:p>
              <a:endParaRPr lang="nl-BE"/>
            </a:p>
          </p:txBody>
        </p:sp>
      </p:grpSp>
      <p:sp>
        <p:nvSpPr>
          <p:cNvPr id="22542" name="Rectangle 49"/>
          <p:cNvSpPr>
            <a:spLocks noChangeArrowheads="1"/>
          </p:cNvSpPr>
          <p:nvPr/>
        </p:nvSpPr>
        <p:spPr bwMode="auto">
          <a:xfrm>
            <a:off x="6781800" y="609600"/>
            <a:ext cx="2209800" cy="274638"/>
          </a:xfrm>
          <a:prstGeom prst="rect">
            <a:avLst/>
          </a:prstGeom>
          <a:noFill/>
          <a:ln w="9525">
            <a:noFill/>
            <a:miter lim="800000"/>
            <a:headEnd/>
            <a:tailEnd/>
          </a:ln>
        </p:spPr>
        <p:txBody>
          <a:bodyPr>
            <a:spAutoFit/>
          </a:bodyPr>
          <a:lstStyle/>
          <a:p>
            <a:pPr algn="ctr"/>
            <a:r>
              <a:rPr lang="en-US" b="1" dirty="0">
                <a:solidFill>
                  <a:schemeClr val="bg1"/>
                </a:solidFill>
                <a:latin typeface="Verdana" pitchFamily="84" charset="0"/>
              </a:rPr>
              <a:t>1 set of 45 min</a:t>
            </a:r>
          </a:p>
        </p:txBody>
      </p:sp>
      <p:sp>
        <p:nvSpPr>
          <p:cNvPr id="53" name="Rectangle 28"/>
          <p:cNvSpPr>
            <a:spLocks noChangeArrowheads="1"/>
          </p:cNvSpPr>
          <p:nvPr/>
        </p:nvSpPr>
        <p:spPr bwMode="auto">
          <a:xfrm>
            <a:off x="1547664" y="980728"/>
            <a:ext cx="4608512" cy="2160240"/>
          </a:xfrm>
          <a:prstGeom prst="rect">
            <a:avLst/>
          </a:prstGeom>
          <a:noFill/>
          <a:ln w="9525">
            <a:noFill/>
            <a:miter lim="800000"/>
            <a:headEnd/>
            <a:tailEnd/>
          </a:ln>
        </p:spPr>
        <p:txBody>
          <a:bodyPr/>
          <a:lstStyle/>
          <a:p>
            <a:pPr eaLnBrk="1" hangingPunct="1">
              <a:spcBef>
                <a:spcPct val="20000"/>
              </a:spcBef>
            </a:pPr>
            <a:r>
              <a:rPr lang="en-US" sz="1400" dirty="0">
                <a:solidFill>
                  <a:schemeClr val="bg1"/>
                </a:solidFill>
                <a:latin typeface="Verdana" pitchFamily="84" charset="0"/>
              </a:rPr>
              <a:t>45 min jog/run + (per 5 min 50m HI tempo-run)</a:t>
            </a:r>
          </a:p>
          <a:p>
            <a:pPr eaLnBrk="1" hangingPunct="1">
              <a:spcBef>
                <a:spcPct val="20000"/>
              </a:spcBef>
            </a:pPr>
            <a:endParaRPr lang="en-US" sz="1400" dirty="0">
              <a:solidFill>
                <a:schemeClr val="bg1"/>
              </a:solidFill>
              <a:latin typeface="Verdana" pitchFamily="84" charset="0"/>
            </a:endParaRPr>
          </a:p>
          <a:p>
            <a:pPr eaLnBrk="1" hangingPunct="1">
              <a:spcBef>
                <a:spcPct val="20000"/>
              </a:spcBef>
            </a:pPr>
            <a:endParaRPr lang="en-US" sz="1400" dirty="0">
              <a:solidFill>
                <a:schemeClr val="bg1"/>
              </a:solidFill>
              <a:latin typeface="Verdana" pitchFamily="84" charset="0"/>
            </a:endParaRPr>
          </a:p>
          <a:p>
            <a:pPr eaLnBrk="1" hangingPunct="1">
              <a:spcBef>
                <a:spcPct val="20000"/>
              </a:spcBef>
            </a:pPr>
            <a:r>
              <a:rPr lang="en-US" sz="1400" dirty="0">
                <a:solidFill>
                  <a:schemeClr val="bg1"/>
                </a:solidFill>
                <a:latin typeface="Verdana" pitchFamily="84" charset="0"/>
              </a:rPr>
              <a:t>45 min HI at 80% </a:t>
            </a:r>
            <a:r>
              <a:rPr lang="en-US" sz="1400" dirty="0" err="1">
                <a:solidFill>
                  <a:schemeClr val="bg1"/>
                </a:solidFill>
                <a:latin typeface="Verdana" pitchFamily="84" charset="0"/>
              </a:rPr>
              <a:t>HRmax</a:t>
            </a:r>
            <a:endParaRPr lang="en-US" sz="1400" dirty="0">
              <a:solidFill>
                <a:schemeClr val="bg1"/>
              </a:solidFill>
              <a:latin typeface="Verdana" pitchFamily="84" charset="0"/>
            </a:endParaRPr>
          </a:p>
          <a:p>
            <a:pPr eaLnBrk="1" hangingPunct="1">
              <a:spcBef>
                <a:spcPct val="20000"/>
              </a:spcBef>
            </a:pPr>
            <a:r>
              <a:rPr lang="en-US" sz="1400" dirty="0">
                <a:solidFill>
                  <a:schemeClr val="bg1"/>
                </a:solidFill>
                <a:latin typeface="Verdana" pitchFamily="84" charset="0"/>
              </a:rPr>
              <a:t>Active recovery: /</a:t>
            </a:r>
          </a:p>
          <a:p>
            <a:pPr eaLnBrk="1" hangingPunct="1">
              <a:spcBef>
                <a:spcPct val="20000"/>
              </a:spcBef>
            </a:pPr>
            <a:r>
              <a:rPr lang="en-US" sz="1400" dirty="0">
                <a:solidFill>
                  <a:schemeClr val="bg1"/>
                </a:solidFill>
                <a:latin typeface="Verdana" pitchFamily="84" charset="0"/>
              </a:rPr>
              <a:t>Set 1 = 45 min</a:t>
            </a:r>
          </a:p>
          <a:p>
            <a:pPr eaLnBrk="1" hangingPunct="1">
              <a:spcBef>
                <a:spcPct val="20000"/>
              </a:spcBef>
            </a:pPr>
            <a:r>
              <a:rPr lang="en-US" sz="1400" dirty="0">
                <a:solidFill>
                  <a:schemeClr val="bg1"/>
                </a:solidFill>
                <a:latin typeface="Verdana" pitchFamily="84" charset="0"/>
              </a:rPr>
              <a:t>Total time: 45 min</a:t>
            </a:r>
          </a:p>
        </p:txBody>
      </p:sp>
      <p:sp>
        <p:nvSpPr>
          <p:cNvPr id="72" name="Rectangle 34"/>
          <p:cNvSpPr>
            <a:spLocks noChangeArrowheads="1"/>
          </p:cNvSpPr>
          <p:nvPr/>
        </p:nvSpPr>
        <p:spPr bwMode="auto">
          <a:xfrm>
            <a:off x="3491880" y="620688"/>
            <a:ext cx="2952328" cy="360040"/>
          </a:xfrm>
          <a:prstGeom prst="rect">
            <a:avLst/>
          </a:prstGeom>
          <a:noFill/>
          <a:ln w="9525">
            <a:noFill/>
            <a:miter lim="800000"/>
            <a:headEnd/>
            <a:tailEnd/>
          </a:ln>
        </p:spPr>
        <p:txBody>
          <a:bodyPr/>
          <a:lstStyle/>
          <a:p>
            <a:pPr eaLnBrk="1" hangingPunct="1">
              <a:spcBef>
                <a:spcPct val="20000"/>
              </a:spcBef>
            </a:pPr>
            <a:r>
              <a:rPr lang="en-US" sz="1400" dirty="0">
                <a:solidFill>
                  <a:schemeClr val="bg1"/>
                </a:solidFill>
                <a:latin typeface="Verdana" pitchFamily="84" charset="0"/>
              </a:rPr>
              <a:t>Referees &amp; Assistant Referees</a:t>
            </a:r>
          </a:p>
        </p:txBody>
      </p:sp>
      <p:sp>
        <p:nvSpPr>
          <p:cNvPr id="41" name="Oval 34"/>
          <p:cNvSpPr>
            <a:spLocks noChangeArrowheads="1"/>
          </p:cNvSpPr>
          <p:nvPr/>
        </p:nvSpPr>
        <p:spPr bwMode="auto">
          <a:xfrm>
            <a:off x="5886460" y="1036638"/>
            <a:ext cx="114300" cy="106362"/>
          </a:xfrm>
          <a:prstGeom prst="ellipse">
            <a:avLst/>
          </a:prstGeom>
          <a:solidFill>
            <a:srgbClr val="FDFF56"/>
          </a:solidFill>
          <a:ln w="9525">
            <a:noFill/>
            <a:round/>
            <a:headEnd/>
            <a:tailEnd/>
          </a:ln>
        </p:spPr>
        <p:txBody>
          <a:bodyPr wrap="none" anchor="ctr"/>
          <a:lstStyle/>
          <a:p>
            <a:endParaRPr lang="nl-BE" sz="2400"/>
          </a:p>
        </p:txBody>
      </p:sp>
      <p:sp>
        <p:nvSpPr>
          <p:cNvPr id="42" name="Oval 35"/>
          <p:cNvSpPr>
            <a:spLocks noChangeArrowheads="1"/>
          </p:cNvSpPr>
          <p:nvPr/>
        </p:nvSpPr>
        <p:spPr bwMode="auto">
          <a:xfrm>
            <a:off x="928662" y="4108455"/>
            <a:ext cx="114300" cy="106363"/>
          </a:xfrm>
          <a:prstGeom prst="ellipse">
            <a:avLst/>
          </a:prstGeom>
          <a:solidFill>
            <a:srgbClr val="FDFF56"/>
          </a:solidFill>
          <a:ln w="9525">
            <a:noFill/>
            <a:round/>
            <a:headEnd/>
            <a:tailEnd/>
          </a:ln>
        </p:spPr>
        <p:txBody>
          <a:bodyPr wrap="none" anchor="ctr"/>
          <a:lstStyle/>
          <a:p>
            <a:endParaRPr lang="nl-BE" sz="2400"/>
          </a:p>
        </p:txBody>
      </p:sp>
      <p:sp>
        <p:nvSpPr>
          <p:cNvPr id="43" name="Oval 36"/>
          <p:cNvSpPr>
            <a:spLocks noChangeArrowheads="1"/>
          </p:cNvSpPr>
          <p:nvPr/>
        </p:nvSpPr>
        <p:spPr bwMode="auto">
          <a:xfrm>
            <a:off x="957238" y="1036638"/>
            <a:ext cx="114300" cy="106362"/>
          </a:xfrm>
          <a:prstGeom prst="ellipse">
            <a:avLst/>
          </a:prstGeom>
          <a:solidFill>
            <a:srgbClr val="FDFF56"/>
          </a:solidFill>
          <a:ln w="9525">
            <a:noFill/>
            <a:round/>
            <a:headEnd/>
            <a:tailEnd/>
          </a:ln>
        </p:spPr>
        <p:txBody>
          <a:bodyPr wrap="none" anchor="ctr"/>
          <a:lstStyle/>
          <a:p>
            <a:endParaRPr lang="nl-BE" sz="2400"/>
          </a:p>
        </p:txBody>
      </p:sp>
      <p:sp>
        <p:nvSpPr>
          <p:cNvPr id="44" name="Oval 43"/>
          <p:cNvSpPr>
            <a:spLocks noChangeArrowheads="1"/>
          </p:cNvSpPr>
          <p:nvPr/>
        </p:nvSpPr>
        <p:spPr bwMode="auto">
          <a:xfrm>
            <a:off x="5886460" y="4108455"/>
            <a:ext cx="114300" cy="106363"/>
          </a:xfrm>
          <a:prstGeom prst="ellipse">
            <a:avLst/>
          </a:prstGeom>
          <a:solidFill>
            <a:srgbClr val="FDFF56"/>
          </a:solidFill>
          <a:ln w="9525">
            <a:noFill/>
            <a:round/>
            <a:headEnd/>
            <a:tailEnd/>
          </a:ln>
        </p:spPr>
        <p:txBody>
          <a:bodyPr wrap="none" anchor="ctr"/>
          <a:lstStyle/>
          <a:p>
            <a:endParaRPr lang="nl-BE" sz="2400"/>
          </a:p>
        </p:txBody>
      </p:sp>
      <p:sp>
        <p:nvSpPr>
          <p:cNvPr id="45" name="Line 45"/>
          <p:cNvSpPr>
            <a:spLocks noChangeShapeType="1"/>
          </p:cNvSpPr>
          <p:nvPr/>
        </p:nvSpPr>
        <p:spPr bwMode="auto">
          <a:xfrm flipV="1">
            <a:off x="3429000" y="1000108"/>
            <a:ext cx="2500322" cy="1438292"/>
          </a:xfrm>
          <a:prstGeom prst="line">
            <a:avLst/>
          </a:prstGeom>
          <a:noFill/>
          <a:ln w="28575">
            <a:solidFill>
              <a:srgbClr val="7FFF5B"/>
            </a:solidFill>
            <a:round/>
            <a:headEnd/>
            <a:tailEnd type="stealth" w="lg" len="lg"/>
          </a:ln>
        </p:spPr>
        <p:txBody>
          <a:bodyPr wrap="none" anchor="ctr"/>
          <a:lstStyle/>
          <a:p>
            <a:endParaRPr lang="nl-BE"/>
          </a:p>
        </p:txBody>
      </p:sp>
      <p:sp>
        <p:nvSpPr>
          <p:cNvPr id="46" name="Oval 54"/>
          <p:cNvSpPr>
            <a:spLocks noChangeArrowheads="1"/>
          </p:cNvSpPr>
          <p:nvPr/>
        </p:nvSpPr>
        <p:spPr bwMode="auto">
          <a:xfrm>
            <a:off x="1714500" y="2590800"/>
            <a:ext cx="114300" cy="106363"/>
          </a:xfrm>
          <a:prstGeom prst="ellipse">
            <a:avLst/>
          </a:prstGeom>
          <a:solidFill>
            <a:srgbClr val="FDFF56"/>
          </a:solidFill>
          <a:ln w="9525">
            <a:noFill/>
            <a:round/>
            <a:headEnd/>
            <a:tailEnd/>
          </a:ln>
        </p:spPr>
        <p:txBody>
          <a:bodyPr wrap="none" anchor="ctr"/>
          <a:lstStyle/>
          <a:p>
            <a:endParaRPr lang="nl-BE" sz="2400"/>
          </a:p>
        </p:txBody>
      </p:sp>
      <p:sp>
        <p:nvSpPr>
          <p:cNvPr id="47" name="Oval 56"/>
          <p:cNvSpPr>
            <a:spLocks noChangeArrowheads="1"/>
          </p:cNvSpPr>
          <p:nvPr/>
        </p:nvSpPr>
        <p:spPr bwMode="auto">
          <a:xfrm>
            <a:off x="5029200" y="2590800"/>
            <a:ext cx="114300" cy="106363"/>
          </a:xfrm>
          <a:prstGeom prst="ellipse">
            <a:avLst/>
          </a:prstGeom>
          <a:solidFill>
            <a:srgbClr val="FDFF56"/>
          </a:solidFill>
          <a:ln w="9525">
            <a:noFill/>
            <a:round/>
            <a:headEnd/>
            <a:tailEnd/>
          </a:ln>
        </p:spPr>
        <p:txBody>
          <a:bodyPr wrap="none" anchor="ctr"/>
          <a:lstStyle/>
          <a:p>
            <a:endParaRPr lang="nl-BE" sz="2400"/>
          </a:p>
        </p:txBody>
      </p:sp>
      <p:sp>
        <p:nvSpPr>
          <p:cNvPr id="48" name="Oval 57"/>
          <p:cNvSpPr>
            <a:spLocks noChangeArrowheads="1"/>
          </p:cNvSpPr>
          <p:nvPr/>
        </p:nvSpPr>
        <p:spPr bwMode="auto">
          <a:xfrm>
            <a:off x="3352800" y="2971800"/>
            <a:ext cx="114300" cy="106363"/>
          </a:xfrm>
          <a:prstGeom prst="ellipse">
            <a:avLst/>
          </a:prstGeom>
          <a:solidFill>
            <a:srgbClr val="FDFF56"/>
          </a:solidFill>
          <a:ln w="9525">
            <a:noFill/>
            <a:round/>
            <a:headEnd/>
            <a:tailEnd/>
          </a:ln>
        </p:spPr>
        <p:txBody>
          <a:bodyPr wrap="none" anchor="ctr"/>
          <a:lstStyle/>
          <a:p>
            <a:endParaRPr lang="nl-BE" sz="2400"/>
          </a:p>
        </p:txBody>
      </p:sp>
      <p:sp>
        <p:nvSpPr>
          <p:cNvPr id="49" name="Oval 58"/>
          <p:cNvSpPr>
            <a:spLocks noChangeArrowheads="1"/>
          </p:cNvSpPr>
          <p:nvPr/>
        </p:nvSpPr>
        <p:spPr bwMode="auto">
          <a:xfrm>
            <a:off x="3352800" y="2255838"/>
            <a:ext cx="114300" cy="106362"/>
          </a:xfrm>
          <a:prstGeom prst="ellipse">
            <a:avLst/>
          </a:prstGeom>
          <a:solidFill>
            <a:srgbClr val="FDFF56"/>
          </a:solidFill>
          <a:ln w="9525">
            <a:noFill/>
            <a:round/>
            <a:headEnd/>
            <a:tailEnd/>
          </a:ln>
        </p:spPr>
        <p:txBody>
          <a:bodyPr wrap="none" anchor="ctr"/>
          <a:lstStyle/>
          <a:p>
            <a:endParaRPr lang="nl-BE" sz="2400"/>
          </a:p>
        </p:txBody>
      </p:sp>
      <p:sp>
        <p:nvSpPr>
          <p:cNvPr id="51" name="Line 59"/>
          <p:cNvSpPr>
            <a:spLocks noChangeShapeType="1"/>
          </p:cNvSpPr>
          <p:nvPr/>
        </p:nvSpPr>
        <p:spPr bwMode="auto">
          <a:xfrm flipH="1">
            <a:off x="4953000" y="1214422"/>
            <a:ext cx="1047760" cy="1376378"/>
          </a:xfrm>
          <a:prstGeom prst="line">
            <a:avLst/>
          </a:prstGeom>
          <a:noFill/>
          <a:ln w="28575">
            <a:solidFill>
              <a:srgbClr val="7FFF5B"/>
            </a:solidFill>
            <a:round/>
            <a:headEnd/>
            <a:tailEnd type="stealth" w="lg" len="lg"/>
          </a:ln>
        </p:spPr>
        <p:txBody>
          <a:bodyPr wrap="none" anchor="ctr"/>
          <a:lstStyle/>
          <a:p>
            <a:endParaRPr lang="nl-BE"/>
          </a:p>
        </p:txBody>
      </p:sp>
      <p:sp>
        <p:nvSpPr>
          <p:cNvPr id="52" name="Line 60"/>
          <p:cNvSpPr>
            <a:spLocks noChangeShapeType="1"/>
          </p:cNvSpPr>
          <p:nvPr/>
        </p:nvSpPr>
        <p:spPr bwMode="auto">
          <a:xfrm>
            <a:off x="4953000" y="2667000"/>
            <a:ext cx="1119198" cy="1476380"/>
          </a:xfrm>
          <a:prstGeom prst="line">
            <a:avLst/>
          </a:prstGeom>
          <a:noFill/>
          <a:ln w="28575">
            <a:solidFill>
              <a:srgbClr val="7FFF5B"/>
            </a:solidFill>
            <a:round/>
            <a:headEnd/>
            <a:tailEnd type="stealth" w="lg" len="lg"/>
          </a:ln>
        </p:spPr>
        <p:txBody>
          <a:bodyPr wrap="none" anchor="ctr"/>
          <a:lstStyle/>
          <a:p>
            <a:endParaRPr lang="nl-BE"/>
          </a:p>
        </p:txBody>
      </p:sp>
      <p:sp>
        <p:nvSpPr>
          <p:cNvPr id="54" name="Line 61"/>
          <p:cNvSpPr>
            <a:spLocks noChangeShapeType="1"/>
          </p:cNvSpPr>
          <p:nvPr/>
        </p:nvSpPr>
        <p:spPr bwMode="auto">
          <a:xfrm flipH="1" flipV="1">
            <a:off x="3429000" y="2895600"/>
            <a:ext cx="2500322" cy="1390656"/>
          </a:xfrm>
          <a:prstGeom prst="line">
            <a:avLst/>
          </a:prstGeom>
          <a:noFill/>
          <a:ln w="28575">
            <a:solidFill>
              <a:srgbClr val="7FFF5B"/>
            </a:solidFill>
            <a:round/>
            <a:headEnd/>
            <a:tailEnd type="stealth" w="lg" len="lg"/>
          </a:ln>
        </p:spPr>
        <p:txBody>
          <a:bodyPr wrap="none" anchor="ctr"/>
          <a:lstStyle/>
          <a:p>
            <a:endParaRPr lang="nl-BE"/>
          </a:p>
        </p:txBody>
      </p:sp>
      <p:sp>
        <p:nvSpPr>
          <p:cNvPr id="55" name="Line 62"/>
          <p:cNvSpPr>
            <a:spLocks noChangeShapeType="1"/>
          </p:cNvSpPr>
          <p:nvPr/>
        </p:nvSpPr>
        <p:spPr bwMode="auto">
          <a:xfrm flipH="1">
            <a:off x="1000100" y="2895600"/>
            <a:ext cx="2352700" cy="1390656"/>
          </a:xfrm>
          <a:prstGeom prst="line">
            <a:avLst/>
          </a:prstGeom>
          <a:noFill/>
          <a:ln w="28575">
            <a:solidFill>
              <a:srgbClr val="7FFF5B"/>
            </a:solidFill>
            <a:round/>
            <a:headEnd/>
            <a:tailEnd type="stealth" w="lg" len="lg"/>
          </a:ln>
        </p:spPr>
        <p:txBody>
          <a:bodyPr wrap="none" anchor="ctr"/>
          <a:lstStyle/>
          <a:p>
            <a:endParaRPr lang="nl-BE"/>
          </a:p>
        </p:txBody>
      </p:sp>
      <p:sp>
        <p:nvSpPr>
          <p:cNvPr id="56" name="Line 63"/>
          <p:cNvSpPr>
            <a:spLocks noChangeShapeType="1"/>
          </p:cNvSpPr>
          <p:nvPr/>
        </p:nvSpPr>
        <p:spPr bwMode="auto">
          <a:xfrm flipV="1">
            <a:off x="857224" y="2667000"/>
            <a:ext cx="1047776" cy="1476380"/>
          </a:xfrm>
          <a:prstGeom prst="line">
            <a:avLst/>
          </a:prstGeom>
          <a:noFill/>
          <a:ln w="28575">
            <a:solidFill>
              <a:srgbClr val="7FFF5B"/>
            </a:solidFill>
            <a:round/>
            <a:headEnd/>
            <a:tailEnd type="stealth" w="lg" len="lg"/>
          </a:ln>
        </p:spPr>
        <p:txBody>
          <a:bodyPr wrap="none" anchor="ctr"/>
          <a:lstStyle/>
          <a:p>
            <a:endParaRPr lang="nl-BE"/>
          </a:p>
        </p:txBody>
      </p:sp>
      <p:sp>
        <p:nvSpPr>
          <p:cNvPr id="57" name="Line 64"/>
          <p:cNvSpPr>
            <a:spLocks noChangeShapeType="1"/>
          </p:cNvSpPr>
          <p:nvPr/>
        </p:nvSpPr>
        <p:spPr bwMode="auto">
          <a:xfrm flipH="1" flipV="1">
            <a:off x="857224" y="1071546"/>
            <a:ext cx="1047776" cy="1519254"/>
          </a:xfrm>
          <a:prstGeom prst="line">
            <a:avLst/>
          </a:prstGeom>
          <a:noFill/>
          <a:ln w="28575">
            <a:solidFill>
              <a:srgbClr val="7FFF5B"/>
            </a:solidFill>
            <a:round/>
            <a:headEnd/>
            <a:tailEnd type="stealth" w="lg" len="lg"/>
          </a:ln>
        </p:spPr>
        <p:txBody>
          <a:bodyPr wrap="none" anchor="ctr"/>
          <a:lstStyle/>
          <a:p>
            <a:endParaRPr lang="nl-BE"/>
          </a:p>
        </p:txBody>
      </p:sp>
      <p:sp>
        <p:nvSpPr>
          <p:cNvPr id="58" name="Line 65"/>
          <p:cNvSpPr>
            <a:spLocks noChangeShapeType="1"/>
          </p:cNvSpPr>
          <p:nvPr/>
        </p:nvSpPr>
        <p:spPr bwMode="auto">
          <a:xfrm>
            <a:off x="1071538" y="1000108"/>
            <a:ext cx="2281262" cy="1438292"/>
          </a:xfrm>
          <a:prstGeom prst="line">
            <a:avLst/>
          </a:prstGeom>
          <a:noFill/>
          <a:ln w="28575">
            <a:solidFill>
              <a:srgbClr val="7FFF5B"/>
            </a:solidFill>
            <a:round/>
            <a:headEnd/>
            <a:tailEnd type="stealth" w="lg" len="lg"/>
          </a:ln>
        </p:spPr>
        <p:txBody>
          <a:bodyPr wrap="none" anchor="ctr"/>
          <a:lstStyle/>
          <a:p>
            <a:endParaRPr lang="nl-BE"/>
          </a:p>
        </p:txBody>
      </p:sp>
      <p:sp>
        <p:nvSpPr>
          <p:cNvPr id="59" name="AutoShape 4"/>
          <p:cNvSpPr>
            <a:spLocks noChangeArrowheads="1"/>
          </p:cNvSpPr>
          <p:nvPr/>
        </p:nvSpPr>
        <p:spPr bwMode="auto">
          <a:xfrm>
            <a:off x="971600" y="3789164"/>
            <a:ext cx="165100" cy="215900"/>
          </a:xfrm>
          <a:prstGeom prst="smileyFace">
            <a:avLst>
              <a:gd name="adj" fmla="val 4653"/>
            </a:avLst>
          </a:prstGeom>
          <a:solidFill>
            <a:srgbClr val="FF99CC"/>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60" name="AutoShape 6"/>
          <p:cNvSpPr>
            <a:spLocks noChangeArrowheads="1"/>
          </p:cNvSpPr>
          <p:nvPr/>
        </p:nvSpPr>
        <p:spPr bwMode="auto">
          <a:xfrm>
            <a:off x="971600" y="3573016"/>
            <a:ext cx="165100" cy="203200"/>
          </a:xfrm>
          <a:prstGeom prst="smileyFace">
            <a:avLst>
              <a:gd name="adj" fmla="val 4653"/>
            </a:avLst>
          </a:prstGeom>
          <a:solidFill>
            <a:schemeClr val="accent2">
              <a:lumMod val="40000"/>
              <a:lumOff val="60000"/>
            </a:schemeClr>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nl-NL"/>
          </a:p>
        </p:txBody>
      </p:sp>
    </p:spTree>
    <p:extLst>
      <p:ext uri="{BB962C8B-B14F-4D97-AF65-F5344CB8AC3E}">
        <p14:creationId xmlns:p14="http://schemas.microsoft.com/office/powerpoint/2010/main" val="11628852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1"/>
          <p:cNvSpPr txBox="1">
            <a:spLocks noChangeArrowheads="1"/>
          </p:cNvSpPr>
          <p:nvPr/>
        </p:nvSpPr>
        <p:spPr bwMode="auto">
          <a:xfrm>
            <a:off x="142875" y="136525"/>
            <a:ext cx="8839200" cy="366713"/>
          </a:xfrm>
          <a:prstGeom prst="rect">
            <a:avLst/>
          </a:prstGeom>
          <a:noFill/>
          <a:ln w="9525">
            <a:noFill/>
            <a:miter lim="800000"/>
            <a:headEnd/>
            <a:tailEnd/>
          </a:ln>
        </p:spPr>
        <p:txBody>
          <a:bodyPr>
            <a:spAutoFit/>
          </a:bodyPr>
          <a:lstStyle/>
          <a:p>
            <a:r>
              <a:rPr lang="en-US" b="1" dirty="0">
                <a:latin typeface="Verdana" pitchFamily="84" charset="0"/>
              </a:rPr>
              <a:t>   Thursday: </a:t>
            </a:r>
            <a:r>
              <a:rPr lang="en-US" sz="1800" b="1" dirty="0">
                <a:latin typeface="Verdana" pitchFamily="84" charset="0"/>
              </a:rPr>
              <a:t>Medium-High Intensity </a:t>
            </a:r>
            <a:r>
              <a:rPr lang="en-US" altLang="ja-JP" sz="1800" b="1" dirty="0">
                <a:latin typeface="Verdana" pitchFamily="84" charset="0"/>
              </a:rPr>
              <a:t>exercise – alternative </a:t>
            </a:r>
            <a:endParaRPr lang="en-US" sz="1800" b="1" dirty="0">
              <a:latin typeface="Verdana" pitchFamily="84" charset="0"/>
            </a:endParaRPr>
          </a:p>
        </p:txBody>
      </p:sp>
      <p:sp>
        <p:nvSpPr>
          <p:cNvPr id="6" name="Content Placeholder 2"/>
          <p:cNvSpPr txBox="1">
            <a:spLocks/>
          </p:cNvSpPr>
          <p:nvPr/>
        </p:nvSpPr>
        <p:spPr bwMode="auto">
          <a:xfrm>
            <a:off x="251520" y="692696"/>
            <a:ext cx="8642350"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lIns="0" tIns="0" rIns="0" bIns="0" rtlCol="0">
            <a:noAutofit/>
          </a:bodyPr>
          <a:lstStyle>
            <a:lvl1pPr marL="457200" indent="-457200" algn="l" defTabSz="914400" rtl="0" eaLnBrk="1" latinLnBrk="0" hangingPunct="1">
              <a:spcBef>
                <a:spcPts val="300"/>
              </a:spcBef>
              <a:buClrTx/>
              <a:buFont typeface="Arial" pitchFamily="34" charset="0"/>
              <a:buChar char="•"/>
              <a:tabLst/>
              <a:defRPr sz="2000" kern="1200">
                <a:solidFill>
                  <a:schemeClr val="tx1"/>
                </a:solidFill>
                <a:latin typeface="+mj-lt"/>
                <a:ea typeface="+mn-ea"/>
                <a:cs typeface="+mn-cs"/>
              </a:defRPr>
            </a:lvl1pPr>
            <a:lvl2pPr marL="808038" indent="-342900" algn="l" defTabSz="914400" rtl="0" eaLnBrk="1" latinLnBrk="0" hangingPunct="1">
              <a:spcBef>
                <a:spcPts val="300"/>
              </a:spcBef>
              <a:buClrTx/>
              <a:buSzPct val="80000"/>
              <a:buFont typeface="Courier New" pitchFamily="49" charset="0"/>
              <a:buChar char="o"/>
              <a:defRPr sz="1800" kern="1200">
                <a:solidFill>
                  <a:schemeClr val="tx1"/>
                </a:solidFill>
                <a:latin typeface="+mn-lt"/>
                <a:ea typeface="+mn-ea"/>
                <a:cs typeface="+mn-cs"/>
              </a:defRPr>
            </a:lvl2pPr>
            <a:lvl3pPr marL="1157288" indent="-342900" algn="l" defTabSz="914400" rtl="0" eaLnBrk="1" latinLnBrk="0" hangingPunct="1">
              <a:spcBef>
                <a:spcPts val="300"/>
              </a:spcBef>
              <a:buClrTx/>
              <a:buFont typeface="Wingdings" pitchFamily="2" charset="2"/>
              <a:buChar char="§"/>
              <a:defRPr sz="1600" kern="1200">
                <a:solidFill>
                  <a:schemeClr val="tx1"/>
                </a:solidFill>
                <a:latin typeface="+mn-lt"/>
                <a:ea typeface="+mn-ea"/>
                <a:cs typeface="+mn-cs"/>
              </a:defRPr>
            </a:lvl3pPr>
            <a:lvl4pPr marL="1519238" indent="-347663" algn="l" defTabSz="914400" rtl="0" eaLnBrk="1" latinLnBrk="0" hangingPunct="1">
              <a:spcBef>
                <a:spcPts val="300"/>
              </a:spcBef>
              <a:buClrTx/>
              <a:buFont typeface="Frutiger LT Com 45 Light" pitchFamily="34" charset="0"/>
              <a:buChar char="–"/>
              <a:defRPr sz="1400" kern="1200">
                <a:solidFill>
                  <a:schemeClr val="tx1"/>
                </a:solidFill>
                <a:latin typeface="+mn-lt"/>
                <a:ea typeface="+mn-ea"/>
                <a:cs typeface="+mn-cs"/>
              </a:defRPr>
            </a:lvl4pPr>
            <a:lvl5pPr marL="1709738" indent="-228600" algn="l" defTabSz="914400" rtl="0" eaLnBrk="1" latinLnBrk="0" hangingPunct="1">
              <a:spcBef>
                <a:spcPts val="300"/>
              </a:spcBef>
              <a:buClrTx/>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Char char="•"/>
            </a:pPr>
            <a:r>
              <a:rPr kumimoji="1" lang="en-GB" altLang="ja-JP" dirty="0">
                <a:latin typeface="Verdana"/>
                <a:ea typeface="ＭＳ Ｐゴシック" pitchFamily="34" charset="-128"/>
                <a:cs typeface="Verdana"/>
              </a:rPr>
              <a:t>Alternative OUTDOOR</a:t>
            </a:r>
          </a:p>
          <a:p>
            <a:pPr lvl="1"/>
            <a:r>
              <a:rPr lang="en-GB" sz="1600" dirty="0">
                <a:latin typeface="Verdana"/>
                <a:cs typeface="Verdana"/>
              </a:rPr>
              <a:t>Referees &amp; Assistant Referees</a:t>
            </a:r>
            <a:endParaRPr lang="en-US" sz="1600" dirty="0">
              <a:latin typeface="Verdana"/>
              <a:cs typeface="Verdana"/>
            </a:endParaRPr>
          </a:p>
          <a:p>
            <a:pPr lvl="1"/>
            <a:r>
              <a:rPr lang="en-GB" sz="1600" dirty="0">
                <a:latin typeface="Verdana"/>
                <a:cs typeface="Verdana"/>
              </a:rPr>
              <a:t>Min. 120 min </a:t>
            </a:r>
            <a:r>
              <a:rPr lang="en-GB" sz="1600" b="1" dirty="0">
                <a:latin typeface="Verdana"/>
                <a:cs typeface="Verdana"/>
              </a:rPr>
              <a:t>cycling</a:t>
            </a:r>
            <a:r>
              <a:rPr lang="en-GB" sz="1600" dirty="0">
                <a:latin typeface="Verdana"/>
                <a:cs typeface="Verdana"/>
              </a:rPr>
              <a:t> at 70% </a:t>
            </a:r>
            <a:r>
              <a:rPr lang="en-GB" sz="1600" dirty="0" err="1">
                <a:latin typeface="Verdana"/>
                <a:cs typeface="Verdana"/>
              </a:rPr>
              <a:t>HRmax</a:t>
            </a:r>
            <a:r>
              <a:rPr lang="en-GB" sz="1600" dirty="0">
                <a:latin typeface="Verdana"/>
                <a:cs typeface="Verdana"/>
              </a:rPr>
              <a:t>. Accelerate each 10 min for 30 sec.</a:t>
            </a:r>
            <a:endParaRPr kumimoji="1" lang="en-GB" altLang="ja-JP" sz="1600" dirty="0">
              <a:latin typeface="Verdana"/>
              <a:ea typeface="ＭＳ Ｐゴシック" pitchFamily="34" charset="-128"/>
              <a:cs typeface="Verdana"/>
            </a:endParaRPr>
          </a:p>
          <a:p>
            <a:pPr>
              <a:buFontTx/>
              <a:buChar char="•"/>
            </a:pPr>
            <a:r>
              <a:rPr kumimoji="1" lang="en-GB" altLang="ja-JP" dirty="0">
                <a:latin typeface="Verdana"/>
                <a:ea typeface="ＭＳ Ｐゴシック" pitchFamily="34" charset="-128"/>
                <a:cs typeface="Verdana"/>
              </a:rPr>
              <a:t>Alternative INDOOR</a:t>
            </a:r>
          </a:p>
          <a:p>
            <a:pPr lvl="1"/>
            <a:r>
              <a:rPr lang="en-GB" sz="1600" i="1" dirty="0">
                <a:latin typeface="Verdana"/>
                <a:cs typeface="Verdana"/>
              </a:rPr>
              <a:t>‘</a:t>
            </a:r>
            <a:r>
              <a:rPr lang="en-GB" sz="1600" b="1" i="1" dirty="0">
                <a:latin typeface="Verdana"/>
                <a:cs typeface="Verdana"/>
              </a:rPr>
              <a:t>indoor</a:t>
            </a:r>
            <a:r>
              <a:rPr lang="en-GB" sz="1600" i="1" dirty="0">
                <a:latin typeface="Verdana"/>
                <a:cs typeface="Verdana"/>
              </a:rPr>
              <a:t>-</a:t>
            </a:r>
            <a:r>
              <a:rPr lang="en-GB" sz="1600" b="1" i="1" dirty="0">
                <a:latin typeface="Verdana"/>
                <a:cs typeface="Verdana"/>
              </a:rPr>
              <a:t>treadmill’</a:t>
            </a:r>
            <a:r>
              <a:rPr lang="en-GB" sz="1600" i="1" dirty="0">
                <a:latin typeface="Verdana"/>
                <a:cs typeface="Verdana"/>
              </a:rPr>
              <a:t>-workload:</a:t>
            </a:r>
          </a:p>
          <a:p>
            <a:pPr lvl="2"/>
            <a:r>
              <a:rPr lang="en-US" sz="1400" dirty="0">
                <a:latin typeface="Verdana"/>
                <a:cs typeface="Verdana"/>
              </a:rPr>
              <a:t>The Medium-High Intensity Training (MI-HI) is a combination of MI-jogging/running at (76-85% </a:t>
            </a:r>
            <a:r>
              <a:rPr lang="en-US" sz="1400" dirty="0" err="1">
                <a:latin typeface="Verdana"/>
                <a:cs typeface="Verdana"/>
              </a:rPr>
              <a:t>HRmax</a:t>
            </a:r>
            <a:r>
              <a:rPr lang="en-US" sz="1400" dirty="0">
                <a:latin typeface="Verdana"/>
                <a:cs typeface="Verdana"/>
              </a:rPr>
              <a:t>) and short HI-tempo runs (at 90% </a:t>
            </a:r>
            <a:r>
              <a:rPr lang="en-US" sz="1400" dirty="0" err="1">
                <a:latin typeface="Verdana"/>
                <a:cs typeface="Verdana"/>
              </a:rPr>
              <a:t>HRmax</a:t>
            </a:r>
            <a:r>
              <a:rPr lang="en-US" sz="1400" dirty="0">
                <a:latin typeface="Verdana"/>
                <a:cs typeface="Verdana"/>
              </a:rPr>
              <a:t>). </a:t>
            </a:r>
            <a:endParaRPr lang="en-US" sz="1200" dirty="0">
              <a:latin typeface="Verdana"/>
              <a:cs typeface="Verdana"/>
            </a:endParaRPr>
          </a:p>
          <a:p>
            <a:pPr lvl="1"/>
            <a:r>
              <a:rPr lang="en-GB" sz="1600" i="1" dirty="0">
                <a:latin typeface="Verdana"/>
                <a:cs typeface="Verdana"/>
              </a:rPr>
              <a:t>Good to know!</a:t>
            </a:r>
            <a:endParaRPr lang="en-US" sz="1600" dirty="0">
              <a:latin typeface="Verdana"/>
              <a:cs typeface="Verdana"/>
            </a:endParaRPr>
          </a:p>
          <a:p>
            <a:pPr lvl="2"/>
            <a:r>
              <a:rPr lang="en-GB" sz="1400" i="1" dirty="0">
                <a:latin typeface="Verdana"/>
                <a:cs typeface="Verdana"/>
              </a:rPr>
              <a:t>Do not forget a nice warm up at the start and a cool down at the end!</a:t>
            </a:r>
          </a:p>
          <a:p>
            <a:pPr lvl="2"/>
            <a:r>
              <a:rPr lang="en-GB" sz="1400" i="1" dirty="0">
                <a:latin typeface="Verdana"/>
                <a:cs typeface="Verdana"/>
              </a:rPr>
              <a:t>The levels mentioned are just an indication. Adapt to your level and situation please.</a:t>
            </a:r>
            <a:endParaRPr lang="en-US" sz="1400" dirty="0">
              <a:latin typeface="Verdana"/>
              <a:cs typeface="Verdana"/>
            </a:endParaRPr>
          </a:p>
          <a:p>
            <a:pPr lvl="2"/>
            <a:r>
              <a:rPr lang="en-GB" sz="1400" i="1" dirty="0">
                <a:latin typeface="Verdana"/>
                <a:cs typeface="Verdana"/>
              </a:rPr>
              <a:t>Each brand (for example: </a:t>
            </a:r>
            <a:r>
              <a:rPr lang="en-GB" sz="1400" i="1" dirty="0" err="1">
                <a:latin typeface="Verdana"/>
                <a:cs typeface="Verdana"/>
              </a:rPr>
              <a:t>Lifefitness</a:t>
            </a:r>
            <a:r>
              <a:rPr lang="en-GB" sz="1400" i="1" dirty="0">
                <a:latin typeface="Verdana"/>
                <a:cs typeface="Verdana"/>
              </a:rPr>
              <a:t>; </a:t>
            </a:r>
            <a:r>
              <a:rPr lang="en-GB" sz="1400" i="1" dirty="0" err="1">
                <a:latin typeface="Verdana"/>
                <a:cs typeface="Verdana"/>
              </a:rPr>
              <a:t>Technogym</a:t>
            </a:r>
            <a:r>
              <a:rPr lang="en-GB" sz="1400" i="1" dirty="0">
                <a:latin typeface="Verdana"/>
                <a:cs typeface="Verdana"/>
              </a:rPr>
              <a:t>; …) uses an slightly different scale.</a:t>
            </a:r>
            <a:endParaRPr lang="en-US" sz="1400" dirty="0">
              <a:latin typeface="Verdana"/>
              <a:cs typeface="Verdana"/>
            </a:endParaRPr>
          </a:p>
          <a:p>
            <a:pPr lvl="2"/>
            <a:r>
              <a:rPr lang="en-GB" sz="1400" dirty="0">
                <a:latin typeface="Verdana"/>
                <a:cs typeface="Verdana"/>
              </a:rPr>
              <a:t>The same exercise as outside can be done inside.</a:t>
            </a:r>
            <a:endParaRPr lang="en-US" sz="1400" dirty="0">
              <a:latin typeface="Verdana"/>
              <a:cs typeface="Verdana"/>
            </a:endParaRPr>
          </a:p>
          <a:p>
            <a:pPr lvl="1" indent="-457200">
              <a:buFontTx/>
              <a:buChar char="•"/>
            </a:pPr>
            <a:endParaRPr kumimoji="1" lang="en-GB" altLang="ja-JP" dirty="0">
              <a:latin typeface="Verdana"/>
              <a:ea typeface="ＭＳ Ｐゴシック" pitchFamily="34" charset="-128"/>
              <a:cs typeface="Verdana"/>
            </a:endParaRPr>
          </a:p>
        </p:txBody>
      </p:sp>
      <p:graphicFrame>
        <p:nvGraphicFramePr>
          <p:cNvPr id="5" name="Tabel 2">
            <a:extLst>
              <a:ext uri="{FF2B5EF4-FFF2-40B4-BE49-F238E27FC236}">
                <a16:creationId xmlns:a16="http://schemas.microsoft.com/office/drawing/2014/main" id="{5938C0C7-93DC-1C4F-AC1E-7B629FD549DE}"/>
              </a:ext>
            </a:extLst>
          </p:cNvPr>
          <p:cNvGraphicFramePr>
            <a:graphicFrameLocks noGrp="1"/>
          </p:cNvGraphicFramePr>
          <p:nvPr>
            <p:extLst>
              <p:ext uri="{D42A27DB-BD31-4B8C-83A1-F6EECF244321}">
                <p14:modId xmlns:p14="http://schemas.microsoft.com/office/powerpoint/2010/main" val="3196860446"/>
              </p:ext>
            </p:extLst>
          </p:nvPr>
        </p:nvGraphicFramePr>
        <p:xfrm>
          <a:off x="2411760" y="4509120"/>
          <a:ext cx="5575300" cy="2171700"/>
        </p:xfrm>
        <a:graphic>
          <a:graphicData uri="http://schemas.openxmlformats.org/drawingml/2006/table">
            <a:tbl>
              <a:tblPr/>
              <a:tblGrid>
                <a:gridCol w="546100">
                  <a:extLst>
                    <a:ext uri="{9D8B030D-6E8A-4147-A177-3AD203B41FA5}">
                      <a16:colId xmlns:a16="http://schemas.microsoft.com/office/drawing/2014/main" val="20000"/>
                    </a:ext>
                  </a:extLst>
                </a:gridCol>
                <a:gridCol w="355600">
                  <a:extLst>
                    <a:ext uri="{9D8B030D-6E8A-4147-A177-3AD203B41FA5}">
                      <a16:colId xmlns:a16="http://schemas.microsoft.com/office/drawing/2014/main" val="20001"/>
                    </a:ext>
                  </a:extLst>
                </a:gridCol>
                <a:gridCol w="355600">
                  <a:extLst>
                    <a:ext uri="{9D8B030D-6E8A-4147-A177-3AD203B41FA5}">
                      <a16:colId xmlns:a16="http://schemas.microsoft.com/office/drawing/2014/main" val="20002"/>
                    </a:ext>
                  </a:extLst>
                </a:gridCol>
                <a:gridCol w="355600">
                  <a:extLst>
                    <a:ext uri="{9D8B030D-6E8A-4147-A177-3AD203B41FA5}">
                      <a16:colId xmlns:a16="http://schemas.microsoft.com/office/drawing/2014/main" val="20003"/>
                    </a:ext>
                  </a:extLst>
                </a:gridCol>
                <a:gridCol w="355600">
                  <a:extLst>
                    <a:ext uri="{9D8B030D-6E8A-4147-A177-3AD203B41FA5}">
                      <a16:colId xmlns:a16="http://schemas.microsoft.com/office/drawing/2014/main" val="20004"/>
                    </a:ext>
                  </a:extLst>
                </a:gridCol>
                <a:gridCol w="355600">
                  <a:extLst>
                    <a:ext uri="{9D8B030D-6E8A-4147-A177-3AD203B41FA5}">
                      <a16:colId xmlns:a16="http://schemas.microsoft.com/office/drawing/2014/main" val="20005"/>
                    </a:ext>
                  </a:extLst>
                </a:gridCol>
                <a:gridCol w="495300">
                  <a:extLst>
                    <a:ext uri="{9D8B030D-6E8A-4147-A177-3AD203B41FA5}">
                      <a16:colId xmlns:a16="http://schemas.microsoft.com/office/drawing/2014/main" val="20006"/>
                    </a:ext>
                  </a:extLst>
                </a:gridCol>
                <a:gridCol w="355600">
                  <a:extLst>
                    <a:ext uri="{9D8B030D-6E8A-4147-A177-3AD203B41FA5}">
                      <a16:colId xmlns:a16="http://schemas.microsoft.com/office/drawing/2014/main" val="20007"/>
                    </a:ext>
                  </a:extLst>
                </a:gridCol>
                <a:gridCol w="355600">
                  <a:extLst>
                    <a:ext uri="{9D8B030D-6E8A-4147-A177-3AD203B41FA5}">
                      <a16:colId xmlns:a16="http://schemas.microsoft.com/office/drawing/2014/main" val="20008"/>
                    </a:ext>
                  </a:extLst>
                </a:gridCol>
                <a:gridCol w="355600">
                  <a:extLst>
                    <a:ext uri="{9D8B030D-6E8A-4147-A177-3AD203B41FA5}">
                      <a16:colId xmlns:a16="http://schemas.microsoft.com/office/drawing/2014/main" val="20009"/>
                    </a:ext>
                  </a:extLst>
                </a:gridCol>
                <a:gridCol w="355600">
                  <a:extLst>
                    <a:ext uri="{9D8B030D-6E8A-4147-A177-3AD203B41FA5}">
                      <a16:colId xmlns:a16="http://schemas.microsoft.com/office/drawing/2014/main" val="20010"/>
                    </a:ext>
                  </a:extLst>
                </a:gridCol>
                <a:gridCol w="355600">
                  <a:extLst>
                    <a:ext uri="{9D8B030D-6E8A-4147-A177-3AD203B41FA5}">
                      <a16:colId xmlns:a16="http://schemas.microsoft.com/office/drawing/2014/main" val="20011"/>
                    </a:ext>
                  </a:extLst>
                </a:gridCol>
                <a:gridCol w="977900">
                  <a:extLst>
                    <a:ext uri="{9D8B030D-6E8A-4147-A177-3AD203B41FA5}">
                      <a16:colId xmlns:a16="http://schemas.microsoft.com/office/drawing/2014/main" val="20012"/>
                    </a:ext>
                  </a:extLst>
                </a:gridCol>
              </a:tblGrid>
              <a:tr h="177800">
                <a:tc gridSpan="13">
                  <a:txBody>
                    <a:bodyPr/>
                    <a:lstStyle/>
                    <a:p>
                      <a:pPr algn="ctr" fontAlgn="b"/>
                      <a:r>
                        <a:rPr lang="nl-NL" sz="1000" b="1" i="0" u="none" strike="noStrike">
                          <a:effectLst/>
                          <a:latin typeface="Verdana"/>
                        </a:rPr>
                        <a:t>MI-workload ... TREADMILL ...</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CC"/>
                    </a:solidFill>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10000"/>
                  </a:ext>
                </a:extLst>
              </a:tr>
              <a:tr h="165100">
                <a:tc>
                  <a:txBody>
                    <a:bodyPr/>
                    <a:lstStyle/>
                    <a:p>
                      <a:pPr algn="ctr" fontAlgn="b"/>
                      <a:r>
                        <a:rPr lang="nl-NL" sz="1000" b="1" i="0" u="none" strike="noStrike">
                          <a:effectLst/>
                          <a:latin typeface="Verdana"/>
                        </a:rPr>
                        <a:t>Level</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gridSpan="3">
                  <a:txBody>
                    <a:bodyPr/>
                    <a:lstStyle/>
                    <a:p>
                      <a:pPr algn="l" fontAlgn="b"/>
                      <a:r>
                        <a:rPr lang="nl-NL" sz="1000" b="1" i="0" u="none" strike="noStrike">
                          <a:effectLst/>
                          <a:latin typeface="Verdana"/>
                        </a:rPr>
                        <a:t>Time (min)</a:t>
                      </a:r>
                    </a:p>
                  </a:txBody>
                  <a:tcPr marL="12700" marR="12700" marT="12700"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hMerge="1">
                  <a:txBody>
                    <a:bodyPr/>
                    <a:lstStyle/>
                    <a:p>
                      <a:endParaRPr lang="nl-NL"/>
                    </a:p>
                  </a:txBody>
                  <a:tcPr/>
                </a:tc>
                <a:tc hMerge="1">
                  <a:txBody>
                    <a:bodyPr/>
                    <a:lstStyle/>
                    <a:p>
                      <a:endParaRPr lang="nl-NL"/>
                    </a:p>
                  </a:txBody>
                  <a:tcPr/>
                </a:tc>
                <a:tc>
                  <a:txBody>
                    <a:bodyPr/>
                    <a:lstStyle/>
                    <a:p>
                      <a:pPr algn="l" fontAlgn="b"/>
                      <a:r>
                        <a:rPr lang="nl-NL" sz="1000" b="1" i="0" u="none" strike="noStrike">
                          <a:effectLst/>
                          <a:latin typeface="Verdana"/>
                        </a:rPr>
                        <a:t> </a:t>
                      </a:r>
                    </a:p>
                  </a:txBody>
                  <a:tcPr marL="12700" marR="12700" marT="1270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r>
                        <a:rPr lang="nl-NL" sz="1000" b="1" i="0" u="none" strike="noStrike">
                          <a:effectLst/>
                          <a:latin typeface="Verdana"/>
                        </a:rPr>
                        <a:t> </a:t>
                      </a:r>
                    </a:p>
                  </a:txBody>
                  <a:tcPr marL="12700" marR="12700" marT="1270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r>
                        <a:rPr lang="nl-NL" sz="1000" b="1" i="0" u="none" strike="noStrike">
                          <a:effectLst/>
                          <a:latin typeface="Verdana"/>
                        </a:rPr>
                        <a:t> </a:t>
                      </a:r>
                    </a:p>
                  </a:txBody>
                  <a:tcPr marL="12700" marR="12700" marT="1270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r>
                        <a:rPr lang="nl-NL" sz="1000" b="1" i="0" u="none" strike="noStrike">
                          <a:effectLst/>
                          <a:latin typeface="Verdana"/>
                        </a:rPr>
                        <a:t> </a:t>
                      </a:r>
                    </a:p>
                  </a:txBody>
                  <a:tcPr marL="12700" marR="12700" marT="1270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r>
                        <a:rPr lang="nl-NL" sz="1000" b="1" i="0" u="none" strike="noStrike">
                          <a:effectLst/>
                          <a:latin typeface="Verdana"/>
                        </a:rPr>
                        <a:t> </a:t>
                      </a:r>
                    </a:p>
                  </a:txBody>
                  <a:tcPr marL="12700" marR="12700" marT="1270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r>
                        <a:rPr lang="nl-NL" sz="1000" b="1" i="0" u="none" strike="noStrike">
                          <a:effectLst/>
                          <a:latin typeface="Verdana"/>
                        </a:rPr>
                        <a:t> </a:t>
                      </a:r>
                    </a:p>
                  </a:txBody>
                  <a:tcPr marL="12700" marR="12700" marT="1270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r>
                        <a:rPr lang="nl-NL" sz="1000" b="1" i="0" u="none" strike="noStrike">
                          <a:effectLst/>
                          <a:latin typeface="Verdana"/>
                        </a:rPr>
                        <a:t> </a:t>
                      </a:r>
                    </a:p>
                  </a:txBody>
                  <a:tcPr marL="12700" marR="12700" marT="1270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r>
                        <a:rPr lang="nl-NL" sz="1000" b="1" i="0" u="none" strike="noStrike">
                          <a:effectLst/>
                          <a:latin typeface="Verdana"/>
                        </a:rPr>
                        <a:t> </a:t>
                      </a:r>
                    </a:p>
                  </a:txBody>
                  <a:tcPr marL="12700" marR="12700" marT="12700"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r>
                        <a:rPr lang="nl-NL" sz="1000" b="1" i="0" u="none" strike="noStrike">
                          <a:effectLst/>
                          <a:latin typeface="Verdana"/>
                        </a:rPr>
                        <a:t>TOTAL TIME</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1"/>
                  </a:ext>
                </a:extLst>
              </a:tr>
              <a:tr h="165100">
                <a:tc>
                  <a:txBody>
                    <a:bodyPr/>
                    <a:lstStyle/>
                    <a:p>
                      <a:pPr algn="ctr" fontAlgn="b"/>
                      <a:r>
                        <a:rPr lang="nl-NL" sz="1000" b="1" i="0" u="none" strike="noStrike">
                          <a:effectLst/>
                          <a:latin typeface="Verdana"/>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nl-NL" sz="1000" b="1" i="0" u="none" strike="noStrike">
                          <a:effectLst/>
                          <a:latin typeface="Verdana"/>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1"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1"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1"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1"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1"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1"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1"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1"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1"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1"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1"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2"/>
                  </a:ext>
                </a:extLst>
              </a:tr>
              <a:tr h="165100">
                <a:tc>
                  <a:txBody>
                    <a:bodyPr/>
                    <a:lstStyle/>
                    <a:p>
                      <a:pPr algn="ctr" fontAlgn="b"/>
                      <a:r>
                        <a:rPr lang="nl-NL" sz="1000" b="1" i="0" u="none" strike="noStrike">
                          <a:effectLst/>
                          <a:latin typeface="Verdana"/>
                        </a:rPr>
                        <a:t>8</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3"/>
                  </a:ext>
                </a:extLst>
              </a:tr>
              <a:tr h="165100">
                <a:tc>
                  <a:txBody>
                    <a:bodyPr/>
                    <a:lstStyle/>
                    <a:p>
                      <a:pPr algn="ctr" fontAlgn="b"/>
                      <a:r>
                        <a:rPr lang="nl-NL" sz="1000" b="1" i="0" u="none" strike="noStrike">
                          <a:effectLst/>
                          <a:latin typeface="Verdana"/>
                        </a:rPr>
                        <a:t>9</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4"/>
                  </a:ext>
                </a:extLst>
              </a:tr>
              <a:tr h="165100">
                <a:tc>
                  <a:txBody>
                    <a:bodyPr/>
                    <a:lstStyle/>
                    <a:p>
                      <a:pPr algn="ctr" fontAlgn="b"/>
                      <a:r>
                        <a:rPr lang="nl-NL" sz="1000" b="1" i="0" u="none" strike="noStrike">
                          <a:effectLst/>
                          <a:latin typeface="Verdana"/>
                        </a:rPr>
                        <a:t>10</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5"/>
                  </a:ext>
                </a:extLst>
              </a:tr>
              <a:tr h="165100">
                <a:tc>
                  <a:txBody>
                    <a:bodyPr/>
                    <a:lstStyle/>
                    <a:p>
                      <a:pPr algn="ctr" fontAlgn="b"/>
                      <a:r>
                        <a:rPr lang="nl-NL" sz="1000" b="1" i="0" u="none" strike="noStrike">
                          <a:effectLst/>
                          <a:latin typeface="Verdana"/>
                        </a:rPr>
                        <a:t>11</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6"/>
                  </a:ext>
                </a:extLst>
              </a:tr>
              <a:tr h="165100">
                <a:tc>
                  <a:txBody>
                    <a:bodyPr/>
                    <a:lstStyle/>
                    <a:p>
                      <a:pPr algn="ctr" fontAlgn="b"/>
                      <a:r>
                        <a:rPr lang="nl-NL" sz="1000" b="1" i="0" u="none" strike="noStrike">
                          <a:effectLst/>
                          <a:latin typeface="Verdana"/>
                        </a:rPr>
                        <a:t>12</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nl-NL" sz="1000" b="0" i="0" u="none" strike="noStrike">
                          <a:effectLst/>
                          <a:latin typeface="Verdana"/>
                        </a:rPr>
                        <a:t>5</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5</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5</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5</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dirty="0">
                          <a:effectLst/>
                          <a:latin typeface="Verdana"/>
                        </a:rPr>
                        <a:t>9x</a:t>
                      </a:r>
                    </a:p>
                  </a:txBody>
                  <a:tcPr marL="12700" marR="12700" marT="12700" marB="0" anchor="b">
                    <a:lnL w="6350" cap="flat" cmpd="sng" algn="ctr">
                      <a:solidFill>
                        <a:srgbClr val="00CCF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7"/>
                  </a:ext>
                </a:extLst>
              </a:tr>
              <a:tr h="165100">
                <a:tc>
                  <a:txBody>
                    <a:bodyPr/>
                    <a:lstStyle/>
                    <a:p>
                      <a:pPr algn="ctr" fontAlgn="b"/>
                      <a:r>
                        <a:rPr lang="nl-NL" sz="1000" b="1" i="0" u="none" strike="noStrike">
                          <a:effectLst/>
                          <a:latin typeface="Verdana"/>
                        </a:rPr>
                        <a:t>13</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dirty="0">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8"/>
                  </a:ext>
                </a:extLst>
              </a:tr>
              <a:tr h="165100">
                <a:tc>
                  <a:txBody>
                    <a:bodyPr/>
                    <a:lstStyle/>
                    <a:p>
                      <a:pPr algn="ctr" fontAlgn="b"/>
                      <a:r>
                        <a:rPr lang="nl-NL" sz="1000" b="1" i="0" u="none" strike="noStrike">
                          <a:effectLst/>
                          <a:latin typeface="Verdana"/>
                        </a:rPr>
                        <a:t>14</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dirty="0">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9"/>
                  </a:ext>
                </a:extLst>
              </a:tr>
              <a:tr h="165100">
                <a:tc>
                  <a:txBody>
                    <a:bodyPr/>
                    <a:lstStyle/>
                    <a:p>
                      <a:pPr algn="ctr" fontAlgn="b"/>
                      <a:r>
                        <a:rPr lang="nl-NL" sz="1000" b="1" i="0" u="none" strike="noStrike">
                          <a:effectLst/>
                          <a:latin typeface="Verdana"/>
                        </a:rPr>
                        <a:t>15</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800" b="0" i="0" u="none" strike="noStrike">
                          <a:effectLst/>
                          <a:latin typeface="Verdana"/>
                        </a:rPr>
                        <a:t>0,20</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800" b="0" i="0" u="none" strike="noStrike">
                          <a:effectLst/>
                          <a:latin typeface="Verdana"/>
                        </a:rPr>
                        <a:t>0,20</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800" b="0" i="0" u="none" strike="noStrike">
                          <a:effectLst/>
                          <a:latin typeface="Verdana"/>
                        </a:rPr>
                        <a:t>…</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800" b="0" i="0" u="none" strike="noStrike">
                          <a:effectLst/>
                          <a:latin typeface="Verdana"/>
                        </a:rPr>
                        <a:t>…</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800" b="0" i="0" u="none" strike="noStrike">
                          <a:effectLst/>
                          <a:latin typeface="Verdana"/>
                        </a:rPr>
                        <a:t>0,20</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dirty="0">
                          <a:effectLst/>
                          <a:latin typeface="Verdana"/>
                        </a:rPr>
                        <a:t>8x</a:t>
                      </a:r>
                    </a:p>
                  </a:txBody>
                  <a:tcPr marL="12700" marR="12700" marT="12700" marB="0" anchor="b">
                    <a:lnL w="6350" cap="flat" cmpd="sng" algn="ctr">
                      <a:solidFill>
                        <a:srgbClr val="00CCF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0"/>
                  </a:ext>
                </a:extLst>
              </a:tr>
              <a:tr h="165100">
                <a:tc>
                  <a:txBody>
                    <a:bodyPr/>
                    <a:lstStyle/>
                    <a:p>
                      <a:pPr algn="ctr" fontAlgn="b"/>
                      <a:r>
                        <a:rPr lang="nl-NL" sz="1000" b="1" i="0" u="none" strike="noStrike">
                          <a:effectLst/>
                          <a:latin typeface="Verdana"/>
                        </a:rPr>
                        <a:t>16</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dirty="0">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77800">
                <a:tc>
                  <a:txBody>
                    <a:bodyPr/>
                    <a:lstStyle/>
                    <a:p>
                      <a:pPr algn="ctr" fontAlgn="b"/>
                      <a:r>
                        <a:rPr lang="nl-NL" sz="1000" b="0" i="0" u="none" strike="noStrike">
                          <a:effectLst/>
                          <a:latin typeface="Verdana"/>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l" fontAlgn="b"/>
                      <a:r>
                        <a:rPr lang="nl-NL" sz="1000" b="0" i="0" u="none" strike="noStrike">
                          <a:effectLst/>
                          <a:latin typeface="Verdana"/>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CC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nl-NL" sz="1000" b="0" i="0" u="none" strike="noStrike" dirty="0">
                          <a:effectLst/>
                          <a:latin typeface="Verdana"/>
                        </a:rPr>
                        <a:t>47,40</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21696148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1"/>
          <p:cNvSpPr txBox="1">
            <a:spLocks noChangeArrowheads="1"/>
          </p:cNvSpPr>
          <p:nvPr/>
        </p:nvSpPr>
        <p:spPr bwMode="auto">
          <a:xfrm>
            <a:off x="179512" y="136525"/>
            <a:ext cx="8784976" cy="366713"/>
          </a:xfrm>
          <a:prstGeom prst="rect">
            <a:avLst/>
          </a:prstGeom>
          <a:noFill/>
          <a:ln w="9525">
            <a:noFill/>
            <a:miter lim="800000"/>
            <a:headEnd/>
            <a:tailEnd/>
          </a:ln>
        </p:spPr>
        <p:txBody>
          <a:bodyPr wrap="square">
            <a:spAutoFit/>
          </a:bodyPr>
          <a:lstStyle/>
          <a:p>
            <a:r>
              <a:rPr lang="en-US" sz="1800" b="1" dirty="0">
                <a:latin typeface="Verdana" pitchFamily="84" charset="0"/>
              </a:rPr>
              <a:t>	Wednesday: REST day</a:t>
            </a:r>
          </a:p>
        </p:txBody>
      </p:sp>
      <p:sp>
        <p:nvSpPr>
          <p:cNvPr id="4" name="Content Placeholder 3">
            <a:extLst>
              <a:ext uri="{FF2B5EF4-FFF2-40B4-BE49-F238E27FC236}">
                <a16:creationId xmlns:a16="http://schemas.microsoft.com/office/drawing/2014/main" id="{DD2311B9-1D30-814D-B0AA-20B9A9483908}"/>
              </a:ext>
            </a:extLst>
          </p:cNvPr>
          <p:cNvSpPr>
            <a:spLocks noGrp="1"/>
          </p:cNvSpPr>
          <p:nvPr>
            <p:ph idx="1"/>
          </p:nvPr>
        </p:nvSpPr>
        <p:spPr/>
        <p:txBody>
          <a:bodyPr/>
          <a:lstStyle/>
          <a:p>
            <a:endParaRPr lang="en-US"/>
          </a:p>
        </p:txBody>
      </p:sp>
      <p:pic>
        <p:nvPicPr>
          <p:cNvPr id="7" name="Picture 6" descr="A group of people posing for a photo&#13;&#10;&#13;&#10;Description automatically generated">
            <a:extLst>
              <a:ext uri="{FF2B5EF4-FFF2-40B4-BE49-F238E27FC236}">
                <a16:creationId xmlns:a16="http://schemas.microsoft.com/office/drawing/2014/main" id="{653AD9EB-C7F3-124B-9CF2-05C502FDC0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8024" y="3717032"/>
            <a:ext cx="3708400" cy="2781300"/>
          </a:xfrm>
          <a:prstGeom prst="rect">
            <a:avLst/>
          </a:prstGeom>
        </p:spPr>
      </p:pic>
    </p:spTree>
    <p:extLst>
      <p:ext uri="{BB962C8B-B14F-4D97-AF65-F5344CB8AC3E}">
        <p14:creationId xmlns:p14="http://schemas.microsoft.com/office/powerpoint/2010/main" val="18653398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683568" y="115888"/>
            <a:ext cx="6768157" cy="1081087"/>
          </a:xfrm>
        </p:spPr>
        <p:txBody>
          <a:bodyPr/>
          <a:lstStyle/>
          <a:p>
            <a:r>
              <a:rPr kumimoji="1" lang="en-GB" altLang="ja-JP" dirty="0">
                <a:latin typeface="Arial" pitchFamily="34" charset="0"/>
                <a:ea typeface="ＭＳ Ｐゴシック" pitchFamily="34" charset="-128"/>
                <a:cs typeface="Arial" pitchFamily="34" charset="0"/>
              </a:rPr>
              <a:t>Objectives &amp; Planning</a:t>
            </a:r>
          </a:p>
        </p:txBody>
      </p:sp>
      <p:sp>
        <p:nvSpPr>
          <p:cNvPr id="4099" name="Content Placeholder 2"/>
          <p:cNvSpPr>
            <a:spLocks noGrp="1"/>
          </p:cNvSpPr>
          <p:nvPr>
            <p:ph idx="1"/>
          </p:nvPr>
        </p:nvSpPr>
        <p:spPr>
          <a:xfrm>
            <a:off x="251520" y="1052736"/>
            <a:ext cx="8642350" cy="5616624"/>
          </a:xfrm>
        </p:spPr>
        <p:txBody>
          <a:bodyPr/>
          <a:lstStyle/>
          <a:p>
            <a:r>
              <a:rPr lang="en-GB" sz="1400" b="1" dirty="0"/>
              <a:t>REMINDER:</a:t>
            </a:r>
            <a:endParaRPr lang="en-US" sz="1400" dirty="0"/>
          </a:p>
          <a:p>
            <a:r>
              <a:rPr lang="en-GB" sz="1400" dirty="0"/>
              <a:t>The training plan has been organized to a typical week that involves only one match on the weekend. If you have another match or mid-week match – please discuss this plan with your local coach and adjust for you needs.</a:t>
            </a:r>
            <a:endParaRPr lang="en-US" sz="1400" dirty="0"/>
          </a:p>
          <a:p>
            <a:pPr lvl="0"/>
            <a:r>
              <a:rPr lang="en-GB" sz="1400" dirty="0"/>
              <a:t>We recommend that all training sessions are supervised by your personal (or national) fitness coach.</a:t>
            </a:r>
            <a:endParaRPr lang="en-US" sz="1400" dirty="0"/>
          </a:p>
          <a:p>
            <a:pPr lvl="0"/>
            <a:r>
              <a:rPr lang="en-GB" sz="1400" dirty="0"/>
              <a:t>Dedicate special attention to injury prevention exercises on each training session.</a:t>
            </a:r>
            <a:endParaRPr lang="en-US" sz="1400" dirty="0"/>
          </a:p>
          <a:p>
            <a:pPr lvl="0"/>
            <a:r>
              <a:rPr lang="en-GB" sz="1400" dirty="0"/>
              <a:t>If you have any muscular complains or some form of injury – do not resume normal training session – contact your local physiotherapist, fitness coach – put the info in </a:t>
            </a:r>
            <a:r>
              <a:rPr lang="en-GB" sz="1400" dirty="0" err="1"/>
              <a:t>Topsportslab</a:t>
            </a:r>
            <a:r>
              <a:rPr lang="en-GB" sz="1400" dirty="0"/>
              <a:t> (medical) and inform us via </a:t>
            </a:r>
            <a:r>
              <a:rPr lang="en-GB" sz="1400" dirty="0" err="1"/>
              <a:t>RefAssiST</a:t>
            </a:r>
            <a:r>
              <a:rPr lang="en-GB" sz="1400" dirty="0"/>
              <a:t> and inform FIFA medical.</a:t>
            </a:r>
            <a:endParaRPr lang="en-US" sz="1400" dirty="0"/>
          </a:p>
          <a:p>
            <a:pPr lvl="0"/>
            <a:r>
              <a:rPr lang="en-GB" sz="1400" dirty="0"/>
              <a:t>Take care about regular recovery program (massage etc.).</a:t>
            </a:r>
            <a:endParaRPr lang="en-US" sz="1400" dirty="0"/>
          </a:p>
          <a:p>
            <a:pPr lvl="0"/>
            <a:r>
              <a:rPr lang="en-GB" sz="1400" dirty="0"/>
              <a:t>During all trainings take care about proper running technique!</a:t>
            </a:r>
            <a:endParaRPr lang="en-US" sz="1400" dirty="0"/>
          </a:p>
          <a:p>
            <a:r>
              <a:rPr lang="en-GB" sz="1400" dirty="0"/>
              <a:t> </a:t>
            </a:r>
            <a:endParaRPr lang="en-US" sz="1400" dirty="0"/>
          </a:p>
          <a:p>
            <a:r>
              <a:rPr lang="en-GB" sz="1400" dirty="0"/>
              <a:t>Examples of alternative week plans:</a:t>
            </a:r>
            <a:endParaRPr lang="en-US" sz="1400" dirty="0"/>
          </a:p>
          <a:p>
            <a:pPr marL="0" lvl="0" indent="0">
              <a:buNone/>
            </a:pPr>
            <a:r>
              <a:rPr lang="en-GB" sz="1400" i="1" dirty="0"/>
              <a:t>	Mon      </a:t>
            </a:r>
            <a:r>
              <a:rPr lang="en-GB" sz="1400" i="1" u="sng" dirty="0"/>
              <a:t>normal 1</a:t>
            </a:r>
            <a:r>
              <a:rPr lang="en-GB" sz="1400" i="1" dirty="0"/>
              <a:t>: CORE           </a:t>
            </a:r>
            <a:r>
              <a:rPr lang="en-GB" sz="1400" i="1" u="sng" dirty="0"/>
              <a:t>normal 2</a:t>
            </a:r>
            <a:r>
              <a:rPr lang="en-GB" sz="1400" i="1" dirty="0"/>
              <a:t>: AR           </a:t>
            </a:r>
            <a:r>
              <a:rPr lang="en-GB" sz="1400" i="1" u="sng" dirty="0"/>
              <a:t>alternative</a:t>
            </a:r>
            <a:r>
              <a:rPr lang="en-GB" sz="1400" i="1" dirty="0"/>
              <a:t>: AR         </a:t>
            </a:r>
            <a:r>
              <a:rPr lang="en-GB" sz="1400" i="1" u="sng" dirty="0"/>
              <a:t>2 games/week</a:t>
            </a:r>
            <a:r>
              <a:rPr lang="en-GB" sz="1400" i="1" dirty="0"/>
              <a:t>: SE/RSA</a:t>
            </a:r>
            <a:endParaRPr lang="en-US" sz="1400" dirty="0"/>
          </a:p>
          <a:p>
            <a:pPr marL="0" lvl="0" indent="0">
              <a:buNone/>
            </a:pPr>
            <a:r>
              <a:rPr lang="en-GB" sz="1400" i="1" dirty="0"/>
              <a:t>	Tue                    </a:t>
            </a:r>
            <a:r>
              <a:rPr lang="en-GB" sz="1400" i="1" dirty="0" err="1"/>
              <a:t>Agi</a:t>
            </a:r>
            <a:r>
              <a:rPr lang="en-GB" sz="1400" i="1" dirty="0"/>
              <a:t> / HI	        	  </a:t>
            </a:r>
            <a:r>
              <a:rPr lang="en-GB" sz="1400" i="1" dirty="0" err="1"/>
              <a:t>Agi</a:t>
            </a:r>
            <a:r>
              <a:rPr lang="en-GB" sz="1400" i="1" dirty="0"/>
              <a:t> / HI                        Rest                                     Rest</a:t>
            </a:r>
            <a:endParaRPr lang="en-US" sz="1400" dirty="0"/>
          </a:p>
          <a:p>
            <a:pPr marL="0" lvl="0" indent="0">
              <a:buNone/>
            </a:pPr>
            <a:r>
              <a:rPr lang="en-GB" sz="1400" i="1" dirty="0"/>
              <a:t>	Wed                  Rest		    Rest                            </a:t>
            </a:r>
            <a:r>
              <a:rPr lang="en-GB" sz="1400" i="1" dirty="0" err="1"/>
              <a:t>Agi</a:t>
            </a:r>
            <a:r>
              <a:rPr lang="en-GB" sz="1400" i="1" dirty="0"/>
              <a:t> / HI                               S</a:t>
            </a:r>
            <a:endParaRPr lang="en-US" sz="1400" dirty="0"/>
          </a:p>
          <a:p>
            <a:pPr marL="0" lvl="0" indent="0">
              <a:buNone/>
            </a:pPr>
            <a:r>
              <a:rPr lang="en-GB" sz="1400" i="1" dirty="0"/>
              <a:t>	Thu                   </a:t>
            </a:r>
            <a:r>
              <a:rPr lang="en-GB" sz="1400" i="1" dirty="0" err="1"/>
              <a:t>Str</a:t>
            </a:r>
            <a:r>
              <a:rPr lang="en-GB" sz="1400" i="1" dirty="0"/>
              <a:t> / SE/RSA                   </a:t>
            </a:r>
            <a:r>
              <a:rPr lang="en-GB" sz="1400" i="1" dirty="0" err="1"/>
              <a:t>Str</a:t>
            </a:r>
            <a:r>
              <a:rPr lang="en-GB" sz="1400" i="1" dirty="0"/>
              <a:t> / SE/RSA                     Rest                                 </a:t>
            </a:r>
            <a:r>
              <a:rPr lang="en-GB" sz="1400" i="1" dirty="0">
                <a:solidFill>
                  <a:srgbClr val="0000FF"/>
                </a:solidFill>
              </a:rPr>
              <a:t>Game</a:t>
            </a:r>
            <a:endParaRPr lang="en-US" sz="1400" dirty="0">
              <a:solidFill>
                <a:srgbClr val="0000FF"/>
              </a:solidFill>
            </a:endParaRPr>
          </a:p>
          <a:p>
            <a:pPr marL="0" lvl="0" indent="0">
              <a:buNone/>
            </a:pPr>
            <a:r>
              <a:rPr lang="en-GB" sz="1400" i="1" dirty="0"/>
              <a:t>	Fri                     S		     S                              </a:t>
            </a:r>
            <a:r>
              <a:rPr lang="en-GB" sz="1400" i="1" dirty="0" err="1"/>
              <a:t>Str</a:t>
            </a:r>
            <a:r>
              <a:rPr lang="en-GB" sz="1400" i="1" dirty="0"/>
              <a:t> / SE/RSA                         AR</a:t>
            </a:r>
            <a:endParaRPr lang="en-US" sz="1400" dirty="0"/>
          </a:p>
          <a:p>
            <a:pPr marL="0" lvl="0" indent="0">
              <a:buNone/>
            </a:pPr>
            <a:r>
              <a:rPr lang="en-GB" sz="1400" i="1" dirty="0"/>
              <a:t>	Sat                   </a:t>
            </a:r>
            <a:r>
              <a:rPr lang="en-GB" sz="1400" i="1" dirty="0">
                <a:solidFill>
                  <a:srgbClr val="0000FF"/>
                </a:solidFill>
              </a:rPr>
              <a:t>Game</a:t>
            </a:r>
            <a:r>
              <a:rPr lang="en-GB" sz="1400" i="1" dirty="0"/>
              <a:t> 		 </a:t>
            </a:r>
            <a:r>
              <a:rPr lang="en-GB" sz="1400" i="1" dirty="0">
                <a:solidFill>
                  <a:srgbClr val="0000FF"/>
                </a:solidFill>
              </a:rPr>
              <a:t>Game</a:t>
            </a:r>
            <a:r>
              <a:rPr lang="en-GB" sz="1400" i="1" dirty="0"/>
              <a:t>	      	 S                                      S</a:t>
            </a:r>
            <a:endParaRPr lang="en-US" sz="1400" dirty="0"/>
          </a:p>
          <a:p>
            <a:pPr marL="0" lvl="0" indent="0">
              <a:buNone/>
            </a:pPr>
            <a:r>
              <a:rPr lang="en-GB" sz="1400" i="1" dirty="0"/>
              <a:t>	Sun                  AR		  CORE	                 </a:t>
            </a:r>
            <a:r>
              <a:rPr lang="en-GB" sz="1400" i="1" dirty="0">
                <a:solidFill>
                  <a:srgbClr val="0000FF"/>
                </a:solidFill>
              </a:rPr>
              <a:t>Game</a:t>
            </a:r>
            <a:r>
              <a:rPr lang="en-GB" sz="1400" i="1" dirty="0"/>
              <a:t>                              </a:t>
            </a:r>
            <a:r>
              <a:rPr lang="en-GB" sz="1400" i="1" dirty="0">
                <a:solidFill>
                  <a:srgbClr val="0000FF"/>
                </a:solidFill>
              </a:rPr>
              <a:t>Game</a:t>
            </a:r>
            <a:endParaRPr lang="en-US" sz="1400" dirty="0">
              <a:solidFill>
                <a:srgbClr val="0000FF"/>
              </a:solidFill>
            </a:endParaRPr>
          </a:p>
          <a:p>
            <a:pPr marL="0" indent="0">
              <a:buNone/>
            </a:pPr>
            <a:r>
              <a:rPr lang="en-GB" sz="1400" dirty="0"/>
              <a:t> </a:t>
            </a:r>
            <a:endParaRPr lang="en-US" sz="1400" dirty="0"/>
          </a:p>
          <a:p>
            <a:r>
              <a:rPr lang="en-GB" sz="1400" dirty="0"/>
              <a:t>Enjoy your next exiting game!</a:t>
            </a:r>
            <a:endParaRPr lang="en-US" sz="1400" dirty="0"/>
          </a:p>
          <a:p>
            <a:r>
              <a:rPr lang="en-GB" sz="1400" dirty="0"/>
              <a:t>Fitness team</a:t>
            </a:r>
            <a:endParaRPr lang="en-US" sz="1400" dirty="0"/>
          </a:p>
          <a:p>
            <a:pPr marL="457200" indent="-457200">
              <a:buFontTx/>
              <a:buChar char="•"/>
            </a:pPr>
            <a:endParaRPr kumimoji="1" lang="en-GB" altLang="ja-JP" sz="1400" dirty="0">
              <a:solidFill>
                <a:srgbClr val="2A4BEE"/>
              </a:solidFill>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862510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00"/>
          <p:cNvSpPr>
            <a:spLocks noChangeAspect="1" noChangeArrowheads="1"/>
          </p:cNvSpPr>
          <p:nvPr/>
        </p:nvSpPr>
        <p:spPr bwMode="auto">
          <a:xfrm>
            <a:off x="251520" y="620688"/>
            <a:ext cx="6492875" cy="4038600"/>
          </a:xfrm>
          <a:prstGeom prst="rect">
            <a:avLst/>
          </a:prstGeom>
          <a:solidFill>
            <a:srgbClr val="006000"/>
          </a:solidFill>
          <a:ln w="28575" algn="ctr">
            <a:noFill/>
            <a:miter lim="800000"/>
            <a:headEnd/>
            <a:tailEnd/>
          </a:ln>
        </p:spPr>
        <p:txBody>
          <a:bodyPr lIns="74295" tIns="8890" rIns="74295" bIns="8890"/>
          <a:lstStyle/>
          <a:p>
            <a:endParaRPr lang="ja-JP" sz="2400">
              <a:solidFill>
                <a:srgbClr val="FF0000"/>
              </a:solidFill>
              <a:latin typeface="Times New Roman" pitchFamily="84" charset="0"/>
            </a:endParaRPr>
          </a:p>
        </p:txBody>
      </p:sp>
      <p:grpSp>
        <p:nvGrpSpPr>
          <p:cNvPr id="2" name="Group 130"/>
          <p:cNvGrpSpPr>
            <a:grpSpLocks noChangeAspect="1"/>
          </p:cNvGrpSpPr>
          <p:nvPr/>
        </p:nvGrpSpPr>
        <p:grpSpPr bwMode="auto">
          <a:xfrm>
            <a:off x="539552" y="922338"/>
            <a:ext cx="6024562" cy="3459162"/>
            <a:chOff x="2543" y="9426"/>
            <a:chExt cx="6236" cy="3855"/>
          </a:xfrm>
        </p:grpSpPr>
        <p:sp>
          <p:nvSpPr>
            <p:cNvPr id="22552" name="Line 131"/>
            <p:cNvSpPr>
              <a:spLocks noChangeAspect="1" noChangeShapeType="1"/>
            </p:cNvSpPr>
            <p:nvPr/>
          </p:nvSpPr>
          <p:spPr bwMode="auto">
            <a:xfrm>
              <a:off x="5660" y="9426"/>
              <a:ext cx="1" cy="3855"/>
            </a:xfrm>
            <a:prstGeom prst="line">
              <a:avLst/>
            </a:prstGeom>
            <a:noFill/>
            <a:ln w="19050">
              <a:solidFill>
                <a:srgbClr val="FFFFFF"/>
              </a:solidFill>
              <a:round/>
              <a:headEnd/>
              <a:tailEnd/>
            </a:ln>
          </p:spPr>
          <p:txBody>
            <a:bodyPr lIns="74295" tIns="8890" rIns="74295" bIns="8890"/>
            <a:lstStyle/>
            <a:p>
              <a:endParaRPr lang="nl-BE"/>
            </a:p>
          </p:txBody>
        </p:sp>
        <p:sp>
          <p:nvSpPr>
            <p:cNvPr id="22553" name="Oval 132"/>
            <p:cNvSpPr>
              <a:spLocks noChangeAspect="1" noChangeArrowheads="1"/>
            </p:cNvSpPr>
            <p:nvPr/>
          </p:nvSpPr>
          <p:spPr bwMode="auto">
            <a:xfrm>
              <a:off x="5632" y="11325"/>
              <a:ext cx="57" cy="57"/>
            </a:xfrm>
            <a:prstGeom prst="ellipse">
              <a:avLst/>
            </a:prstGeom>
            <a:solidFill>
              <a:srgbClr val="FFFFFF"/>
            </a:solid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54" name="Oval 133"/>
            <p:cNvSpPr>
              <a:spLocks noChangeAspect="1" noChangeArrowheads="1"/>
            </p:cNvSpPr>
            <p:nvPr/>
          </p:nvSpPr>
          <p:spPr bwMode="auto">
            <a:xfrm>
              <a:off x="5142" y="10835"/>
              <a:ext cx="1037" cy="1037"/>
            </a:xfrm>
            <a:prstGeom prst="ellipse">
              <a:avLst/>
            </a:pr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55" name="Rectangle 134"/>
            <p:cNvSpPr>
              <a:spLocks noChangeAspect="1" noChangeArrowheads="1"/>
            </p:cNvSpPr>
            <p:nvPr/>
          </p:nvSpPr>
          <p:spPr bwMode="auto">
            <a:xfrm>
              <a:off x="2684" y="9426"/>
              <a:ext cx="5953" cy="3855"/>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56" name="Rectangle 135"/>
            <p:cNvSpPr>
              <a:spLocks noChangeAspect="1" noChangeArrowheads="1"/>
            </p:cNvSpPr>
            <p:nvPr/>
          </p:nvSpPr>
          <p:spPr bwMode="auto">
            <a:xfrm>
              <a:off x="2543" y="11147"/>
              <a:ext cx="142" cy="414"/>
            </a:xfrm>
            <a:prstGeom prst="rect">
              <a:avLst/>
            </a:prstGeom>
            <a:solidFill>
              <a:srgbClr val="808080"/>
            </a:solid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57" name="Rectangle 136"/>
            <p:cNvSpPr>
              <a:spLocks noChangeAspect="1" noChangeArrowheads="1"/>
            </p:cNvSpPr>
            <p:nvPr/>
          </p:nvSpPr>
          <p:spPr bwMode="auto">
            <a:xfrm>
              <a:off x="8637" y="11147"/>
              <a:ext cx="142" cy="414"/>
            </a:xfrm>
            <a:prstGeom prst="rect">
              <a:avLst/>
            </a:prstGeom>
            <a:solidFill>
              <a:srgbClr val="808080"/>
            </a:solid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58" name="Rectangle 137"/>
            <p:cNvSpPr>
              <a:spLocks noChangeAspect="1" noChangeArrowheads="1"/>
            </p:cNvSpPr>
            <p:nvPr/>
          </p:nvSpPr>
          <p:spPr bwMode="auto">
            <a:xfrm>
              <a:off x="2684" y="10835"/>
              <a:ext cx="312" cy="1037"/>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59" name="Rectangle 138"/>
            <p:cNvSpPr>
              <a:spLocks noChangeAspect="1" noChangeArrowheads="1"/>
            </p:cNvSpPr>
            <p:nvPr/>
          </p:nvSpPr>
          <p:spPr bwMode="auto">
            <a:xfrm>
              <a:off x="8325" y="10835"/>
              <a:ext cx="312" cy="1037"/>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60" name="Oval 139"/>
            <p:cNvSpPr>
              <a:spLocks noChangeAspect="1" noChangeArrowheads="1"/>
            </p:cNvSpPr>
            <p:nvPr/>
          </p:nvSpPr>
          <p:spPr bwMode="auto">
            <a:xfrm>
              <a:off x="3279" y="11325"/>
              <a:ext cx="57" cy="57"/>
            </a:xfrm>
            <a:prstGeom prst="ellipse">
              <a:avLst/>
            </a:prstGeom>
            <a:solidFill>
              <a:srgbClr val="FFFFFF"/>
            </a:solid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61" name="Arc 140"/>
            <p:cNvSpPr>
              <a:spLocks noChangeAspect="1"/>
            </p:cNvSpPr>
            <p:nvPr/>
          </p:nvSpPr>
          <p:spPr bwMode="auto">
            <a:xfrm>
              <a:off x="3307" y="10937"/>
              <a:ext cx="519" cy="833"/>
            </a:xfrm>
            <a:custGeom>
              <a:avLst/>
              <a:gdLst>
                <a:gd name="T0" fmla="*/ 0 w 21600"/>
                <a:gd name="T1" fmla="*/ 0 h 34673"/>
                <a:gd name="T2" fmla="*/ 0 w 21600"/>
                <a:gd name="T3" fmla="*/ 0 h 34673"/>
                <a:gd name="T4" fmla="*/ 0 w 21600"/>
                <a:gd name="T5" fmla="*/ 0 h 34673"/>
                <a:gd name="T6" fmla="*/ 0 60000 65536"/>
                <a:gd name="T7" fmla="*/ 0 60000 65536"/>
                <a:gd name="T8" fmla="*/ 0 60000 65536"/>
                <a:gd name="T9" fmla="*/ 0 w 21600"/>
                <a:gd name="T10" fmla="*/ 0 h 34673"/>
                <a:gd name="T11" fmla="*/ 21600 w 21600"/>
                <a:gd name="T12" fmla="*/ 34673 h 34673"/>
              </a:gdLst>
              <a:ahLst/>
              <a:cxnLst>
                <a:cxn ang="T6">
                  <a:pos x="T0" y="T1"/>
                </a:cxn>
                <a:cxn ang="T7">
                  <a:pos x="T2" y="T3"/>
                </a:cxn>
                <a:cxn ang="T8">
                  <a:pos x="T4" y="T5"/>
                </a:cxn>
              </a:cxnLst>
              <a:rect l="T9" t="T10" r="T11" b="T12"/>
              <a:pathLst>
                <a:path w="21600" h="34673" fill="none" extrusionOk="0">
                  <a:moveTo>
                    <a:pt x="12858" y="-1"/>
                  </a:moveTo>
                  <a:cubicBezTo>
                    <a:pt x="18356" y="4073"/>
                    <a:pt x="21600" y="10512"/>
                    <a:pt x="21600" y="17356"/>
                  </a:cubicBezTo>
                  <a:cubicBezTo>
                    <a:pt x="21600" y="24176"/>
                    <a:pt x="18378" y="30596"/>
                    <a:pt x="12910" y="34672"/>
                  </a:cubicBezTo>
                </a:path>
                <a:path w="21600" h="34673" stroke="0" extrusionOk="0">
                  <a:moveTo>
                    <a:pt x="12858" y="-1"/>
                  </a:moveTo>
                  <a:cubicBezTo>
                    <a:pt x="18356" y="4073"/>
                    <a:pt x="21600" y="10512"/>
                    <a:pt x="21600" y="17356"/>
                  </a:cubicBezTo>
                  <a:cubicBezTo>
                    <a:pt x="21600" y="24176"/>
                    <a:pt x="18378" y="30596"/>
                    <a:pt x="12910" y="34672"/>
                  </a:cubicBezTo>
                  <a:lnTo>
                    <a:pt x="0" y="17356"/>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62" name="Rectangle 141"/>
            <p:cNvSpPr>
              <a:spLocks noChangeAspect="1" noChangeArrowheads="1"/>
            </p:cNvSpPr>
            <p:nvPr/>
          </p:nvSpPr>
          <p:spPr bwMode="auto">
            <a:xfrm>
              <a:off x="2684" y="10211"/>
              <a:ext cx="935" cy="2285"/>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63" name="Oval 142"/>
            <p:cNvSpPr>
              <a:spLocks noChangeAspect="1" noChangeArrowheads="1"/>
            </p:cNvSpPr>
            <p:nvPr/>
          </p:nvSpPr>
          <p:spPr bwMode="auto">
            <a:xfrm flipH="1">
              <a:off x="7985" y="11325"/>
              <a:ext cx="57" cy="57"/>
            </a:xfrm>
            <a:prstGeom prst="ellipse">
              <a:avLst/>
            </a:prstGeom>
            <a:solidFill>
              <a:srgbClr val="FFFFFF"/>
            </a:solid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64" name="Arc 143"/>
            <p:cNvSpPr>
              <a:spLocks noChangeAspect="1"/>
            </p:cNvSpPr>
            <p:nvPr/>
          </p:nvSpPr>
          <p:spPr bwMode="auto">
            <a:xfrm flipH="1">
              <a:off x="7495" y="10937"/>
              <a:ext cx="519" cy="833"/>
            </a:xfrm>
            <a:custGeom>
              <a:avLst/>
              <a:gdLst>
                <a:gd name="T0" fmla="*/ 0 w 21600"/>
                <a:gd name="T1" fmla="*/ 0 h 34673"/>
                <a:gd name="T2" fmla="*/ 0 w 21600"/>
                <a:gd name="T3" fmla="*/ 0 h 34673"/>
                <a:gd name="T4" fmla="*/ 0 w 21600"/>
                <a:gd name="T5" fmla="*/ 0 h 34673"/>
                <a:gd name="T6" fmla="*/ 0 60000 65536"/>
                <a:gd name="T7" fmla="*/ 0 60000 65536"/>
                <a:gd name="T8" fmla="*/ 0 60000 65536"/>
                <a:gd name="T9" fmla="*/ 0 w 21600"/>
                <a:gd name="T10" fmla="*/ 0 h 34673"/>
                <a:gd name="T11" fmla="*/ 21600 w 21600"/>
                <a:gd name="T12" fmla="*/ 34673 h 34673"/>
              </a:gdLst>
              <a:ahLst/>
              <a:cxnLst>
                <a:cxn ang="T6">
                  <a:pos x="T0" y="T1"/>
                </a:cxn>
                <a:cxn ang="T7">
                  <a:pos x="T2" y="T3"/>
                </a:cxn>
                <a:cxn ang="T8">
                  <a:pos x="T4" y="T5"/>
                </a:cxn>
              </a:cxnLst>
              <a:rect l="T9" t="T10" r="T11" b="T12"/>
              <a:pathLst>
                <a:path w="21600" h="34673" fill="none" extrusionOk="0">
                  <a:moveTo>
                    <a:pt x="12858" y="-1"/>
                  </a:moveTo>
                  <a:cubicBezTo>
                    <a:pt x="18356" y="4073"/>
                    <a:pt x="21600" y="10512"/>
                    <a:pt x="21600" y="17356"/>
                  </a:cubicBezTo>
                  <a:cubicBezTo>
                    <a:pt x="21600" y="24176"/>
                    <a:pt x="18378" y="30596"/>
                    <a:pt x="12910" y="34672"/>
                  </a:cubicBezTo>
                </a:path>
                <a:path w="21600" h="34673" stroke="0" extrusionOk="0">
                  <a:moveTo>
                    <a:pt x="12858" y="-1"/>
                  </a:moveTo>
                  <a:cubicBezTo>
                    <a:pt x="18356" y="4073"/>
                    <a:pt x="21600" y="10512"/>
                    <a:pt x="21600" y="17356"/>
                  </a:cubicBezTo>
                  <a:cubicBezTo>
                    <a:pt x="21600" y="24176"/>
                    <a:pt x="18378" y="30596"/>
                    <a:pt x="12910" y="34672"/>
                  </a:cubicBezTo>
                  <a:lnTo>
                    <a:pt x="0" y="17356"/>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65" name="Rectangle 144"/>
            <p:cNvSpPr>
              <a:spLocks noChangeAspect="1" noChangeArrowheads="1"/>
            </p:cNvSpPr>
            <p:nvPr/>
          </p:nvSpPr>
          <p:spPr bwMode="auto">
            <a:xfrm flipH="1">
              <a:off x="7702" y="10211"/>
              <a:ext cx="935" cy="2285"/>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66" name="Arc 145"/>
            <p:cNvSpPr>
              <a:spLocks noChangeAspect="1"/>
            </p:cNvSpPr>
            <p:nvPr/>
          </p:nvSpPr>
          <p:spPr bwMode="auto">
            <a:xfrm flipH="1" flipV="1">
              <a:off x="8580" y="9426"/>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rot="10800000" lIns="74295" tIns="8890" rIns="74295" bIns="8890"/>
            <a:lstStyle/>
            <a:p>
              <a:endParaRPr lang="ja-JP" sz="2400">
                <a:solidFill>
                  <a:srgbClr val="FF0000"/>
                </a:solidFill>
                <a:latin typeface="Times New Roman" pitchFamily="84" charset="0"/>
              </a:endParaRPr>
            </a:p>
          </p:txBody>
        </p:sp>
        <p:sp>
          <p:nvSpPr>
            <p:cNvPr id="22567" name="Arc 146"/>
            <p:cNvSpPr>
              <a:spLocks noChangeAspect="1"/>
            </p:cNvSpPr>
            <p:nvPr/>
          </p:nvSpPr>
          <p:spPr bwMode="auto">
            <a:xfrm flipH="1">
              <a:off x="8580" y="13224"/>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68" name="Arc 147"/>
            <p:cNvSpPr>
              <a:spLocks noChangeAspect="1"/>
            </p:cNvSpPr>
            <p:nvPr/>
          </p:nvSpPr>
          <p:spPr bwMode="auto">
            <a:xfrm flipV="1">
              <a:off x="2684" y="9426"/>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rot="10800000" lIns="74295" tIns="8890" rIns="74295" bIns="8890"/>
            <a:lstStyle/>
            <a:p>
              <a:endParaRPr lang="ja-JP" sz="2400">
                <a:solidFill>
                  <a:srgbClr val="FF0000"/>
                </a:solidFill>
                <a:latin typeface="Times New Roman" pitchFamily="84" charset="0"/>
              </a:endParaRPr>
            </a:p>
          </p:txBody>
        </p:sp>
        <p:sp>
          <p:nvSpPr>
            <p:cNvPr id="22569" name="Arc 148"/>
            <p:cNvSpPr>
              <a:spLocks noChangeAspect="1"/>
            </p:cNvSpPr>
            <p:nvPr/>
          </p:nvSpPr>
          <p:spPr bwMode="auto">
            <a:xfrm>
              <a:off x="2684" y="13224"/>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70" name="Line 149"/>
            <p:cNvSpPr>
              <a:spLocks noChangeAspect="1" noChangeShapeType="1"/>
            </p:cNvSpPr>
            <p:nvPr/>
          </p:nvSpPr>
          <p:spPr bwMode="auto">
            <a:xfrm flipH="1">
              <a:off x="2626" y="12705"/>
              <a:ext cx="57" cy="1"/>
            </a:xfrm>
            <a:prstGeom prst="line">
              <a:avLst/>
            </a:prstGeom>
            <a:noFill/>
            <a:ln w="19050">
              <a:solidFill>
                <a:srgbClr val="FFFFFF"/>
              </a:solidFill>
              <a:round/>
              <a:headEnd/>
              <a:tailEnd/>
            </a:ln>
          </p:spPr>
          <p:txBody>
            <a:bodyPr lIns="74295" tIns="8890" rIns="74295" bIns="8890"/>
            <a:lstStyle/>
            <a:p>
              <a:endParaRPr lang="nl-BE"/>
            </a:p>
          </p:txBody>
        </p:sp>
        <p:sp>
          <p:nvSpPr>
            <p:cNvPr id="22571" name="Line 150"/>
            <p:cNvSpPr>
              <a:spLocks noChangeAspect="1" noChangeShapeType="1"/>
            </p:cNvSpPr>
            <p:nvPr/>
          </p:nvSpPr>
          <p:spPr bwMode="auto">
            <a:xfrm flipH="1">
              <a:off x="2626" y="10002"/>
              <a:ext cx="57" cy="1"/>
            </a:xfrm>
            <a:prstGeom prst="line">
              <a:avLst/>
            </a:prstGeom>
            <a:noFill/>
            <a:ln w="19050">
              <a:solidFill>
                <a:srgbClr val="FFFFFF"/>
              </a:solidFill>
              <a:round/>
              <a:headEnd/>
              <a:tailEnd/>
            </a:ln>
          </p:spPr>
          <p:txBody>
            <a:bodyPr lIns="74295" tIns="8890" rIns="74295" bIns="8890"/>
            <a:lstStyle/>
            <a:p>
              <a:endParaRPr lang="nl-BE"/>
            </a:p>
          </p:txBody>
        </p:sp>
        <p:sp>
          <p:nvSpPr>
            <p:cNvPr id="22572" name="Line 151"/>
            <p:cNvSpPr>
              <a:spLocks noChangeAspect="1" noChangeShapeType="1"/>
            </p:cNvSpPr>
            <p:nvPr/>
          </p:nvSpPr>
          <p:spPr bwMode="auto">
            <a:xfrm>
              <a:off x="8638" y="12705"/>
              <a:ext cx="57" cy="1"/>
            </a:xfrm>
            <a:prstGeom prst="line">
              <a:avLst/>
            </a:prstGeom>
            <a:noFill/>
            <a:ln w="19050">
              <a:solidFill>
                <a:srgbClr val="FFFFFF"/>
              </a:solidFill>
              <a:round/>
              <a:headEnd/>
              <a:tailEnd/>
            </a:ln>
          </p:spPr>
          <p:txBody>
            <a:bodyPr lIns="74295" tIns="8890" rIns="74295" bIns="8890"/>
            <a:lstStyle/>
            <a:p>
              <a:endParaRPr lang="nl-BE"/>
            </a:p>
          </p:txBody>
        </p:sp>
        <p:sp>
          <p:nvSpPr>
            <p:cNvPr id="22573" name="Line 152"/>
            <p:cNvSpPr>
              <a:spLocks noChangeAspect="1" noChangeShapeType="1"/>
            </p:cNvSpPr>
            <p:nvPr/>
          </p:nvSpPr>
          <p:spPr bwMode="auto">
            <a:xfrm>
              <a:off x="8638" y="10002"/>
              <a:ext cx="57" cy="1"/>
            </a:xfrm>
            <a:prstGeom prst="line">
              <a:avLst/>
            </a:prstGeom>
            <a:noFill/>
            <a:ln w="19050">
              <a:solidFill>
                <a:srgbClr val="FFFFFF"/>
              </a:solidFill>
              <a:round/>
              <a:headEnd/>
              <a:tailEnd/>
            </a:ln>
          </p:spPr>
          <p:txBody>
            <a:bodyPr lIns="74295" tIns="8890" rIns="74295" bIns="8890"/>
            <a:lstStyle/>
            <a:p>
              <a:endParaRPr lang="nl-BE"/>
            </a:p>
          </p:txBody>
        </p:sp>
      </p:grpSp>
      <p:sp>
        <p:nvSpPr>
          <p:cNvPr id="22537" name="Rectangle 40"/>
          <p:cNvSpPr>
            <a:spLocks noGrp="1" noChangeArrowheads="1"/>
          </p:cNvSpPr>
          <p:nvPr>
            <p:ph type="subTitle" idx="1"/>
          </p:nvPr>
        </p:nvSpPr>
        <p:spPr>
          <a:xfrm>
            <a:off x="142875" y="4724400"/>
            <a:ext cx="8839200" cy="2133600"/>
          </a:xfrm>
          <a:solidFill>
            <a:srgbClr val="F1F9F9"/>
          </a:solidFill>
        </p:spPr>
        <p:txBody>
          <a:bodyPr/>
          <a:lstStyle/>
          <a:p>
            <a:pPr algn="l" eaLnBrk="1" hangingPunct="1">
              <a:lnSpc>
                <a:spcPct val="120000"/>
              </a:lnSpc>
            </a:pPr>
            <a:r>
              <a:rPr lang="en-US" sz="1200" b="1" dirty="0">
                <a:latin typeface="Verdana" pitchFamily="84" charset="0"/>
              </a:rPr>
              <a:t>T-drill: </a:t>
            </a:r>
            <a:r>
              <a:rPr lang="en-US" sz="1200" dirty="0">
                <a:latin typeface="Verdana" pitchFamily="84" charset="0"/>
              </a:rPr>
              <a:t>Sprint 10m (touch the cone A.) – sideways R (touch cone B.) – sideways L to the other end (touch cone C.) – sideways R (touch cone A.) – backwards to the finish line</a:t>
            </a:r>
          </a:p>
          <a:p>
            <a:pPr algn="l" eaLnBrk="1" hangingPunct="1">
              <a:lnSpc>
                <a:spcPct val="120000"/>
              </a:lnSpc>
            </a:pPr>
            <a:r>
              <a:rPr lang="en-US" sz="1200" dirty="0">
                <a:latin typeface="Verdana" pitchFamily="84" charset="0"/>
              </a:rPr>
              <a:t>A second time: start Left side instead of Right side.</a:t>
            </a:r>
          </a:p>
          <a:p>
            <a:pPr algn="l" eaLnBrk="1" hangingPunct="1">
              <a:lnSpc>
                <a:spcPct val="120000"/>
              </a:lnSpc>
            </a:pPr>
            <a:r>
              <a:rPr lang="en-US" sz="800" dirty="0">
                <a:latin typeface="Verdana" pitchFamily="84" charset="0"/>
              </a:rPr>
              <a:t>(By preference timed with micro gate)</a:t>
            </a:r>
          </a:p>
          <a:p>
            <a:pPr algn="l" eaLnBrk="1" hangingPunct="1">
              <a:lnSpc>
                <a:spcPct val="120000"/>
              </a:lnSpc>
            </a:pPr>
            <a:r>
              <a:rPr lang="en-US" sz="1200" b="1" dirty="0">
                <a:latin typeface="Verdana" pitchFamily="84" charset="0"/>
              </a:rPr>
              <a:t>Recovery:</a:t>
            </a:r>
            <a:r>
              <a:rPr lang="en-US" sz="1200" dirty="0">
                <a:latin typeface="Verdana" pitchFamily="84" charset="0"/>
              </a:rPr>
              <a:t> 3 to 4 min</a:t>
            </a:r>
            <a:endParaRPr lang="en-US" sz="1200" b="1" dirty="0">
              <a:latin typeface="Verdana" pitchFamily="84" charset="0"/>
            </a:endParaRPr>
          </a:p>
          <a:p>
            <a:pPr algn="l" eaLnBrk="1" hangingPunct="1">
              <a:lnSpc>
                <a:spcPct val="120000"/>
              </a:lnSpc>
            </a:pPr>
            <a:r>
              <a:rPr lang="en-US" sz="1200" b="1" dirty="0">
                <a:latin typeface="Verdana" pitchFamily="84" charset="0"/>
              </a:rPr>
              <a:t>CODA-drill:</a:t>
            </a:r>
            <a:r>
              <a:rPr lang="en-US" sz="1200" dirty="0">
                <a:latin typeface="Verdana" pitchFamily="84" charset="0"/>
              </a:rPr>
              <a:t> Sprint 10m (one foot lined up with the cone) – 2x side ways (L&amp;R) 8m – sprint back to the finish line. 2 reps in total to perform. </a:t>
            </a:r>
            <a:r>
              <a:rPr lang="en-US" sz="1000" dirty="0">
                <a:latin typeface="Verdana" pitchFamily="84" charset="0"/>
              </a:rPr>
              <a:t>Exercise must be done at maximum speed but respecting correct technique of sideways run and touching the course lines with the forward foot.</a:t>
            </a:r>
          </a:p>
          <a:p>
            <a:pPr algn="l" eaLnBrk="1" hangingPunct="1">
              <a:lnSpc>
                <a:spcPct val="120000"/>
              </a:lnSpc>
            </a:pPr>
            <a:r>
              <a:rPr lang="en-US" sz="800" dirty="0">
                <a:latin typeface="Verdana" pitchFamily="84" charset="0"/>
              </a:rPr>
              <a:t>(By preference timed with micro gate)</a:t>
            </a:r>
          </a:p>
          <a:p>
            <a:pPr algn="l" eaLnBrk="1" hangingPunct="1">
              <a:lnSpc>
                <a:spcPct val="120000"/>
              </a:lnSpc>
            </a:pPr>
            <a:endParaRPr lang="en-US" sz="1200" dirty="0">
              <a:latin typeface="Verdana" pitchFamily="84" charset="0"/>
            </a:endParaRPr>
          </a:p>
        </p:txBody>
      </p:sp>
      <p:sp>
        <p:nvSpPr>
          <p:cNvPr id="22538" name="Text Box 41"/>
          <p:cNvSpPr txBox="1">
            <a:spLocks noChangeArrowheads="1"/>
          </p:cNvSpPr>
          <p:nvPr/>
        </p:nvSpPr>
        <p:spPr bwMode="auto">
          <a:xfrm>
            <a:off x="142875" y="136525"/>
            <a:ext cx="8839200" cy="366713"/>
          </a:xfrm>
          <a:prstGeom prst="rect">
            <a:avLst/>
          </a:prstGeom>
          <a:noFill/>
          <a:ln w="9525">
            <a:noFill/>
            <a:miter lim="800000"/>
            <a:headEnd/>
            <a:tailEnd/>
          </a:ln>
        </p:spPr>
        <p:txBody>
          <a:bodyPr>
            <a:spAutoFit/>
          </a:bodyPr>
          <a:lstStyle/>
          <a:p>
            <a:r>
              <a:rPr lang="en-US" sz="1800" b="1" dirty="0">
                <a:latin typeface="Verdana" pitchFamily="84" charset="0"/>
              </a:rPr>
              <a:t>	Thursday: Speed</a:t>
            </a:r>
            <a:r>
              <a:rPr lang="en-US" altLang="ja-JP" sz="1800" b="1" dirty="0">
                <a:latin typeface="Verdana" pitchFamily="84" charset="0"/>
              </a:rPr>
              <a:t> &amp; Agility exercise</a:t>
            </a:r>
            <a:endParaRPr lang="en-US" sz="1800" b="1" dirty="0">
              <a:latin typeface="Verdana" pitchFamily="84" charset="0"/>
            </a:endParaRPr>
          </a:p>
        </p:txBody>
      </p:sp>
      <p:sp>
        <p:nvSpPr>
          <p:cNvPr id="22539" name="Rectangle 42"/>
          <p:cNvSpPr>
            <a:spLocks noChangeArrowheads="1"/>
          </p:cNvSpPr>
          <p:nvPr/>
        </p:nvSpPr>
        <p:spPr bwMode="auto">
          <a:xfrm>
            <a:off x="6822504" y="609600"/>
            <a:ext cx="2286000" cy="4038600"/>
          </a:xfrm>
          <a:prstGeom prst="rect">
            <a:avLst/>
          </a:prstGeom>
          <a:solidFill>
            <a:srgbClr val="006000"/>
          </a:solidFill>
          <a:ln w="9525">
            <a:noFill/>
            <a:miter lim="800000"/>
            <a:headEnd/>
            <a:tailEnd/>
          </a:ln>
        </p:spPr>
        <p:txBody>
          <a:bodyPr/>
          <a:lstStyle/>
          <a:p>
            <a:pPr algn="ct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algn="ct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algn="ct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Set 1 (T-drill)		 1 min</a:t>
            </a: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Recovery 		 3 min</a:t>
            </a: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Set 2 (Coda)		 1 min </a:t>
            </a: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Total duration 		± 5 min</a:t>
            </a:r>
          </a:p>
          <a:p>
            <a:pP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eaLnBrk="1" hangingPunct="1">
              <a:lnSpc>
                <a:spcPct val="120000"/>
              </a:lnSpc>
              <a:spcBef>
                <a:spcPct val="20000"/>
              </a:spcBef>
              <a:tabLst>
                <a:tab pos="977900" algn="l"/>
                <a:tab pos="1320800" algn="l"/>
                <a:tab pos="1371600" algn="l"/>
                <a:tab pos="1549400" algn="l"/>
              </a:tabLst>
            </a:pPr>
            <a:endParaRPr lang="en-US" sz="1000" dirty="0">
              <a:solidFill>
                <a:srgbClr val="6CCEFF"/>
              </a:solidFill>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6CCEFF"/>
                </a:solidFill>
                <a:latin typeface="Verdana" pitchFamily="84" charset="0"/>
              </a:rPr>
              <a:t>Walking 	W  	 … m</a:t>
            </a:r>
            <a:endParaRPr lang="en-US" sz="1000" dirty="0">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7FFF5B"/>
                </a:solidFill>
                <a:latin typeface="Verdana" pitchFamily="84" charset="0"/>
              </a:rPr>
              <a:t>Jogging 	J</a:t>
            </a:r>
            <a:r>
              <a:rPr lang="en-US" sz="1000" dirty="0">
                <a:latin typeface="Verdana" pitchFamily="84" charset="0"/>
              </a:rPr>
              <a:t>     	 </a:t>
            </a:r>
            <a:r>
              <a:rPr lang="en-US" sz="1000" dirty="0">
                <a:solidFill>
                  <a:srgbClr val="7FFF5B"/>
                </a:solidFill>
                <a:latin typeface="Verdana" pitchFamily="84" charset="0"/>
              </a:rPr>
              <a:t>… m</a:t>
            </a:r>
            <a:endParaRPr lang="en-US" sz="1000" dirty="0">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F689FF"/>
                </a:solidFill>
                <a:latin typeface="Verdana" pitchFamily="84" charset="0"/>
              </a:rPr>
              <a:t>Backwards 	BW		20 m</a:t>
            </a:r>
            <a:endParaRPr lang="en-US" sz="1000" dirty="0">
              <a:solidFill>
                <a:srgbClr val="FFEF78"/>
              </a:solidFill>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FFFC61"/>
                </a:solidFill>
                <a:latin typeface="Verdana" pitchFamily="84" charset="0"/>
              </a:rPr>
              <a:t>Sideways 	SW		72 m</a:t>
            </a:r>
            <a:endParaRPr lang="en-US" sz="1000" dirty="0">
              <a:solidFill>
                <a:srgbClr val="FF7B47"/>
              </a:solidFill>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FF7B47"/>
                </a:solidFill>
                <a:latin typeface="Verdana" pitchFamily="84" charset="0"/>
              </a:rPr>
              <a:t>High intensity 	HI  	 … m</a:t>
            </a:r>
          </a:p>
          <a:p>
            <a:pPr eaLnBrk="1" hangingPunct="1">
              <a:lnSpc>
                <a:spcPct val="120000"/>
              </a:lnSpc>
              <a:spcBef>
                <a:spcPct val="20000"/>
              </a:spcBef>
              <a:tabLst>
                <a:tab pos="977900" algn="l"/>
                <a:tab pos="1320800" algn="l"/>
                <a:tab pos="1371600" algn="l"/>
                <a:tab pos="1549400" algn="l"/>
              </a:tabLst>
            </a:pPr>
            <a:r>
              <a:rPr lang="en-US" sz="1000" dirty="0">
                <a:solidFill>
                  <a:srgbClr val="FF4E60"/>
                </a:solidFill>
                <a:latin typeface="Verdana" pitchFamily="84" charset="0"/>
              </a:rPr>
              <a:t>Sprint 	S		60 m</a:t>
            </a: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Total distance 		 152 m</a:t>
            </a:r>
          </a:p>
        </p:txBody>
      </p:sp>
      <p:grpSp>
        <p:nvGrpSpPr>
          <p:cNvPr id="3" name="Group 43"/>
          <p:cNvGrpSpPr>
            <a:grpSpLocks/>
          </p:cNvGrpSpPr>
          <p:nvPr/>
        </p:nvGrpSpPr>
        <p:grpSpPr bwMode="auto">
          <a:xfrm>
            <a:off x="6781800" y="4057650"/>
            <a:ext cx="1981200" cy="228600"/>
            <a:chOff x="4320" y="2592"/>
            <a:chExt cx="1248" cy="144"/>
          </a:xfrm>
        </p:grpSpPr>
        <p:sp>
          <p:nvSpPr>
            <p:cNvPr id="22550" name="Line 44"/>
            <p:cNvSpPr>
              <a:spLocks noChangeShapeType="1"/>
            </p:cNvSpPr>
            <p:nvPr/>
          </p:nvSpPr>
          <p:spPr bwMode="auto">
            <a:xfrm>
              <a:off x="4320" y="2736"/>
              <a:ext cx="1248" cy="0"/>
            </a:xfrm>
            <a:prstGeom prst="line">
              <a:avLst/>
            </a:prstGeom>
            <a:noFill/>
            <a:ln w="9525">
              <a:solidFill>
                <a:schemeClr val="bg1"/>
              </a:solidFill>
              <a:round/>
              <a:headEnd/>
              <a:tailEnd/>
            </a:ln>
          </p:spPr>
          <p:txBody>
            <a:bodyPr wrap="none" anchor="ctr"/>
            <a:lstStyle/>
            <a:p>
              <a:endParaRPr lang="nl-BE"/>
            </a:p>
          </p:txBody>
        </p:sp>
        <p:sp>
          <p:nvSpPr>
            <p:cNvPr id="22551" name="Line 45"/>
            <p:cNvSpPr>
              <a:spLocks noChangeShapeType="1"/>
            </p:cNvSpPr>
            <p:nvPr/>
          </p:nvSpPr>
          <p:spPr bwMode="auto">
            <a:xfrm>
              <a:off x="4320" y="2592"/>
              <a:ext cx="1248" cy="0"/>
            </a:xfrm>
            <a:prstGeom prst="line">
              <a:avLst/>
            </a:prstGeom>
            <a:noFill/>
            <a:ln w="9525">
              <a:solidFill>
                <a:schemeClr val="bg1"/>
              </a:solidFill>
              <a:round/>
              <a:headEnd/>
              <a:tailEnd/>
            </a:ln>
          </p:spPr>
          <p:txBody>
            <a:bodyPr wrap="none" anchor="ctr"/>
            <a:lstStyle/>
            <a:p>
              <a:endParaRPr lang="nl-BE"/>
            </a:p>
          </p:txBody>
        </p:sp>
      </p:grpSp>
      <p:grpSp>
        <p:nvGrpSpPr>
          <p:cNvPr id="4" name="Group 46"/>
          <p:cNvGrpSpPr>
            <a:grpSpLocks/>
          </p:cNvGrpSpPr>
          <p:nvPr/>
        </p:nvGrpSpPr>
        <p:grpSpPr bwMode="auto">
          <a:xfrm>
            <a:off x="6781800" y="2138363"/>
            <a:ext cx="1981200" cy="228600"/>
            <a:chOff x="4320" y="2592"/>
            <a:chExt cx="1248" cy="144"/>
          </a:xfrm>
        </p:grpSpPr>
        <p:sp>
          <p:nvSpPr>
            <p:cNvPr id="22548" name="Line 47"/>
            <p:cNvSpPr>
              <a:spLocks noChangeShapeType="1"/>
            </p:cNvSpPr>
            <p:nvPr/>
          </p:nvSpPr>
          <p:spPr bwMode="auto">
            <a:xfrm>
              <a:off x="4320" y="2736"/>
              <a:ext cx="1248" cy="0"/>
            </a:xfrm>
            <a:prstGeom prst="line">
              <a:avLst/>
            </a:prstGeom>
            <a:noFill/>
            <a:ln w="9525">
              <a:solidFill>
                <a:schemeClr val="bg1"/>
              </a:solidFill>
              <a:round/>
              <a:headEnd/>
              <a:tailEnd/>
            </a:ln>
          </p:spPr>
          <p:txBody>
            <a:bodyPr wrap="none" anchor="ctr"/>
            <a:lstStyle/>
            <a:p>
              <a:endParaRPr lang="nl-BE"/>
            </a:p>
          </p:txBody>
        </p:sp>
        <p:sp>
          <p:nvSpPr>
            <p:cNvPr id="22549" name="Line 48"/>
            <p:cNvSpPr>
              <a:spLocks noChangeShapeType="1"/>
            </p:cNvSpPr>
            <p:nvPr/>
          </p:nvSpPr>
          <p:spPr bwMode="auto">
            <a:xfrm>
              <a:off x="4320" y="2592"/>
              <a:ext cx="1248" cy="0"/>
            </a:xfrm>
            <a:prstGeom prst="line">
              <a:avLst/>
            </a:prstGeom>
            <a:noFill/>
            <a:ln w="9525">
              <a:solidFill>
                <a:schemeClr val="bg1"/>
              </a:solidFill>
              <a:round/>
              <a:headEnd/>
              <a:tailEnd/>
            </a:ln>
          </p:spPr>
          <p:txBody>
            <a:bodyPr wrap="none" anchor="ctr"/>
            <a:lstStyle/>
            <a:p>
              <a:endParaRPr lang="nl-BE"/>
            </a:p>
          </p:txBody>
        </p:sp>
      </p:grpSp>
      <p:sp>
        <p:nvSpPr>
          <p:cNvPr id="22542" name="Rectangle 49"/>
          <p:cNvSpPr>
            <a:spLocks noChangeArrowheads="1"/>
          </p:cNvSpPr>
          <p:nvPr/>
        </p:nvSpPr>
        <p:spPr bwMode="auto">
          <a:xfrm>
            <a:off x="6781800" y="609600"/>
            <a:ext cx="2209800" cy="274638"/>
          </a:xfrm>
          <a:prstGeom prst="rect">
            <a:avLst/>
          </a:prstGeom>
          <a:noFill/>
          <a:ln w="9525">
            <a:noFill/>
            <a:miter lim="800000"/>
            <a:headEnd/>
            <a:tailEnd/>
          </a:ln>
        </p:spPr>
        <p:txBody>
          <a:bodyPr>
            <a:spAutoFit/>
          </a:bodyPr>
          <a:lstStyle/>
          <a:p>
            <a:pPr algn="ctr"/>
            <a:r>
              <a:rPr lang="en-US" b="1" dirty="0">
                <a:solidFill>
                  <a:schemeClr val="bg1"/>
                </a:solidFill>
                <a:latin typeface="Verdana" pitchFamily="84" charset="0"/>
              </a:rPr>
              <a:t>2 sets of 2 reps</a:t>
            </a:r>
          </a:p>
        </p:txBody>
      </p:sp>
      <p:sp>
        <p:nvSpPr>
          <p:cNvPr id="53" name="Rectangle 28"/>
          <p:cNvSpPr>
            <a:spLocks noChangeArrowheads="1"/>
          </p:cNvSpPr>
          <p:nvPr/>
        </p:nvSpPr>
        <p:spPr bwMode="auto">
          <a:xfrm>
            <a:off x="5580360" y="1700808"/>
            <a:ext cx="792088" cy="360040"/>
          </a:xfrm>
          <a:prstGeom prst="rect">
            <a:avLst/>
          </a:prstGeom>
          <a:noFill/>
          <a:ln w="9525">
            <a:noFill/>
            <a:miter lim="800000"/>
            <a:headEnd/>
            <a:tailEnd/>
          </a:ln>
        </p:spPr>
        <p:txBody>
          <a:bodyPr/>
          <a:lstStyle/>
          <a:p>
            <a:pPr eaLnBrk="1" hangingPunct="1">
              <a:spcBef>
                <a:spcPct val="20000"/>
              </a:spcBef>
            </a:pPr>
            <a:r>
              <a:rPr lang="en-US" sz="1400" dirty="0">
                <a:solidFill>
                  <a:schemeClr val="bg1"/>
                </a:solidFill>
                <a:latin typeface="Verdana" pitchFamily="84" charset="0"/>
              </a:rPr>
              <a:t>Start</a:t>
            </a:r>
          </a:p>
        </p:txBody>
      </p:sp>
      <p:sp>
        <p:nvSpPr>
          <p:cNvPr id="55" name="Oval 66"/>
          <p:cNvSpPr>
            <a:spLocks noChangeArrowheads="1"/>
          </p:cNvSpPr>
          <p:nvPr/>
        </p:nvSpPr>
        <p:spPr bwMode="auto">
          <a:xfrm>
            <a:off x="5436344" y="1772816"/>
            <a:ext cx="114300" cy="106362"/>
          </a:xfrm>
          <a:prstGeom prst="ellipse">
            <a:avLst/>
          </a:prstGeom>
          <a:solidFill>
            <a:srgbClr val="FDFF56"/>
          </a:solidFill>
          <a:ln w="9525">
            <a:noFill/>
            <a:round/>
            <a:headEnd/>
            <a:tailEnd/>
          </a:ln>
        </p:spPr>
        <p:txBody>
          <a:bodyPr wrap="none" anchor="ctr"/>
          <a:lstStyle/>
          <a:p>
            <a:endParaRPr lang="nl-BE" sz="2400"/>
          </a:p>
        </p:txBody>
      </p:sp>
      <p:sp>
        <p:nvSpPr>
          <p:cNvPr id="58" name="Line 33"/>
          <p:cNvSpPr>
            <a:spLocks noChangeShapeType="1"/>
          </p:cNvSpPr>
          <p:nvPr/>
        </p:nvSpPr>
        <p:spPr bwMode="auto">
          <a:xfrm flipH="1">
            <a:off x="4716264" y="3429000"/>
            <a:ext cx="792088" cy="0"/>
          </a:xfrm>
          <a:prstGeom prst="line">
            <a:avLst/>
          </a:prstGeom>
          <a:noFill/>
          <a:ln w="28575">
            <a:solidFill>
              <a:srgbClr val="FF4E60"/>
            </a:solidFill>
            <a:round/>
            <a:headEnd/>
            <a:tailEnd type="stealth" w="lg" len="lg"/>
          </a:ln>
        </p:spPr>
        <p:txBody>
          <a:bodyPr wrap="none" anchor="ctr"/>
          <a:lstStyle/>
          <a:p>
            <a:endParaRPr lang="nl-BE"/>
          </a:p>
        </p:txBody>
      </p:sp>
      <p:sp>
        <p:nvSpPr>
          <p:cNvPr id="60" name="Oval 53"/>
          <p:cNvSpPr>
            <a:spLocks noChangeArrowheads="1"/>
          </p:cNvSpPr>
          <p:nvPr/>
        </p:nvSpPr>
        <p:spPr bwMode="auto">
          <a:xfrm>
            <a:off x="5436344" y="3501008"/>
            <a:ext cx="114300" cy="106362"/>
          </a:xfrm>
          <a:prstGeom prst="ellipse">
            <a:avLst/>
          </a:prstGeom>
          <a:solidFill>
            <a:srgbClr val="FDFF56"/>
          </a:solidFill>
          <a:ln w="9525">
            <a:noFill/>
            <a:round/>
            <a:headEnd/>
            <a:tailEnd/>
          </a:ln>
        </p:spPr>
        <p:txBody>
          <a:bodyPr wrap="none" anchor="ctr"/>
          <a:lstStyle/>
          <a:p>
            <a:endParaRPr lang="nl-BE" sz="2400"/>
          </a:p>
        </p:txBody>
      </p:sp>
      <p:sp>
        <p:nvSpPr>
          <p:cNvPr id="62" name="Oval 66"/>
          <p:cNvSpPr>
            <a:spLocks noChangeArrowheads="1"/>
          </p:cNvSpPr>
          <p:nvPr/>
        </p:nvSpPr>
        <p:spPr bwMode="auto">
          <a:xfrm flipH="1" flipV="1">
            <a:off x="4673972" y="2132856"/>
            <a:ext cx="114300" cy="106362"/>
          </a:xfrm>
          <a:prstGeom prst="ellipse">
            <a:avLst/>
          </a:prstGeom>
          <a:solidFill>
            <a:srgbClr val="FDFF56"/>
          </a:solidFill>
          <a:ln w="9525">
            <a:noFill/>
            <a:round/>
            <a:headEnd/>
            <a:tailEnd/>
          </a:ln>
        </p:spPr>
        <p:txBody>
          <a:bodyPr wrap="none" anchor="ctr"/>
          <a:lstStyle/>
          <a:p>
            <a:endParaRPr lang="nl-BE" sz="2400"/>
          </a:p>
        </p:txBody>
      </p:sp>
      <p:sp>
        <p:nvSpPr>
          <p:cNvPr id="64" name="Line 43"/>
          <p:cNvSpPr>
            <a:spLocks noChangeShapeType="1"/>
          </p:cNvSpPr>
          <p:nvPr/>
        </p:nvSpPr>
        <p:spPr bwMode="auto">
          <a:xfrm rot="5400000" flipH="1">
            <a:off x="4644256" y="1628800"/>
            <a:ext cx="432048" cy="0"/>
          </a:xfrm>
          <a:prstGeom prst="line">
            <a:avLst/>
          </a:prstGeom>
          <a:noFill/>
          <a:ln w="28575">
            <a:solidFill>
              <a:srgbClr val="FFEF78"/>
            </a:solidFill>
            <a:round/>
            <a:headEnd/>
            <a:tailEnd type="stealth" w="lg" len="lg"/>
          </a:ln>
        </p:spPr>
        <p:txBody>
          <a:bodyPr wrap="none" anchor="ctr"/>
          <a:lstStyle/>
          <a:p>
            <a:endParaRPr lang="nl-BE"/>
          </a:p>
        </p:txBody>
      </p:sp>
      <p:sp>
        <p:nvSpPr>
          <p:cNvPr id="65" name="Oval 66"/>
          <p:cNvSpPr>
            <a:spLocks noChangeArrowheads="1"/>
          </p:cNvSpPr>
          <p:nvPr/>
        </p:nvSpPr>
        <p:spPr bwMode="auto">
          <a:xfrm flipH="1" flipV="1">
            <a:off x="4673972" y="1772816"/>
            <a:ext cx="114300" cy="106362"/>
          </a:xfrm>
          <a:prstGeom prst="ellipse">
            <a:avLst/>
          </a:prstGeom>
          <a:solidFill>
            <a:srgbClr val="FDFF56"/>
          </a:solidFill>
          <a:ln w="9525">
            <a:noFill/>
            <a:round/>
            <a:headEnd/>
            <a:tailEnd/>
          </a:ln>
        </p:spPr>
        <p:txBody>
          <a:bodyPr wrap="none" anchor="ctr"/>
          <a:lstStyle/>
          <a:p>
            <a:endParaRPr lang="nl-BE" sz="2400"/>
          </a:p>
        </p:txBody>
      </p:sp>
      <p:sp>
        <p:nvSpPr>
          <p:cNvPr id="67" name="Oval 66"/>
          <p:cNvSpPr>
            <a:spLocks noChangeArrowheads="1"/>
          </p:cNvSpPr>
          <p:nvPr/>
        </p:nvSpPr>
        <p:spPr bwMode="auto">
          <a:xfrm flipH="1" flipV="1">
            <a:off x="4673972" y="1450430"/>
            <a:ext cx="114300" cy="106362"/>
          </a:xfrm>
          <a:prstGeom prst="ellipse">
            <a:avLst/>
          </a:prstGeom>
          <a:solidFill>
            <a:srgbClr val="FDFF56"/>
          </a:solidFill>
          <a:ln w="9525">
            <a:noFill/>
            <a:round/>
            <a:headEnd/>
            <a:tailEnd/>
          </a:ln>
        </p:spPr>
        <p:txBody>
          <a:bodyPr wrap="none" anchor="ctr"/>
          <a:lstStyle/>
          <a:p>
            <a:endParaRPr lang="nl-BE" sz="2400"/>
          </a:p>
        </p:txBody>
      </p:sp>
      <p:sp>
        <p:nvSpPr>
          <p:cNvPr id="72" name="Rectangle 34"/>
          <p:cNvSpPr>
            <a:spLocks noChangeArrowheads="1"/>
          </p:cNvSpPr>
          <p:nvPr/>
        </p:nvSpPr>
        <p:spPr bwMode="auto">
          <a:xfrm>
            <a:off x="3492128" y="620688"/>
            <a:ext cx="2880320" cy="288032"/>
          </a:xfrm>
          <a:prstGeom prst="rect">
            <a:avLst/>
          </a:prstGeom>
          <a:noFill/>
          <a:ln w="9525">
            <a:noFill/>
            <a:miter lim="800000"/>
            <a:headEnd/>
            <a:tailEnd/>
          </a:ln>
        </p:spPr>
        <p:txBody>
          <a:bodyPr/>
          <a:lstStyle/>
          <a:p>
            <a:pPr eaLnBrk="1" hangingPunct="1">
              <a:spcBef>
                <a:spcPct val="20000"/>
              </a:spcBef>
            </a:pPr>
            <a:r>
              <a:rPr lang="en-US" sz="1400" dirty="0">
                <a:solidFill>
                  <a:schemeClr val="bg1"/>
                </a:solidFill>
                <a:latin typeface="Verdana" pitchFamily="84" charset="0"/>
              </a:rPr>
              <a:t>Referees &amp; Assistant Referees</a:t>
            </a:r>
          </a:p>
        </p:txBody>
      </p:sp>
      <p:sp>
        <p:nvSpPr>
          <p:cNvPr id="74" name="Line 33"/>
          <p:cNvSpPr>
            <a:spLocks noChangeShapeType="1"/>
          </p:cNvSpPr>
          <p:nvPr/>
        </p:nvSpPr>
        <p:spPr bwMode="auto">
          <a:xfrm flipH="1">
            <a:off x="4860280" y="1844824"/>
            <a:ext cx="576064" cy="0"/>
          </a:xfrm>
          <a:prstGeom prst="line">
            <a:avLst/>
          </a:prstGeom>
          <a:noFill/>
          <a:ln w="28575">
            <a:solidFill>
              <a:srgbClr val="FF4E60"/>
            </a:solidFill>
            <a:round/>
            <a:headEnd/>
            <a:tailEnd type="stealth" w="lg" len="lg"/>
          </a:ln>
        </p:spPr>
        <p:txBody>
          <a:bodyPr wrap="none" anchor="ctr"/>
          <a:lstStyle/>
          <a:p>
            <a:endParaRPr lang="nl-BE"/>
          </a:p>
        </p:txBody>
      </p:sp>
      <p:sp>
        <p:nvSpPr>
          <p:cNvPr id="79" name="Line 43"/>
          <p:cNvSpPr>
            <a:spLocks noChangeShapeType="1"/>
          </p:cNvSpPr>
          <p:nvPr/>
        </p:nvSpPr>
        <p:spPr bwMode="auto">
          <a:xfrm rot="5400000" flipV="1">
            <a:off x="4572248" y="1844824"/>
            <a:ext cx="720080" cy="0"/>
          </a:xfrm>
          <a:prstGeom prst="line">
            <a:avLst/>
          </a:prstGeom>
          <a:noFill/>
          <a:ln w="28575">
            <a:solidFill>
              <a:srgbClr val="FFEF78"/>
            </a:solidFill>
            <a:round/>
            <a:headEnd/>
            <a:tailEnd type="stealth" w="lg" len="lg"/>
          </a:ln>
        </p:spPr>
        <p:txBody>
          <a:bodyPr wrap="none" anchor="ctr"/>
          <a:lstStyle/>
          <a:p>
            <a:endParaRPr lang="nl-BE"/>
          </a:p>
        </p:txBody>
      </p:sp>
      <p:sp>
        <p:nvSpPr>
          <p:cNvPr id="80" name="Line 68"/>
          <p:cNvSpPr>
            <a:spLocks noChangeShapeType="1"/>
          </p:cNvSpPr>
          <p:nvPr/>
        </p:nvSpPr>
        <p:spPr bwMode="auto">
          <a:xfrm rot="5400000" flipH="1" flipV="1">
            <a:off x="5180124" y="1596988"/>
            <a:ext cx="0" cy="639688"/>
          </a:xfrm>
          <a:prstGeom prst="line">
            <a:avLst/>
          </a:prstGeom>
          <a:noFill/>
          <a:ln w="28575">
            <a:solidFill>
              <a:srgbClr val="F689FF"/>
            </a:solidFill>
            <a:round/>
            <a:headEnd/>
            <a:tailEnd type="stealth" w="lg" len="lg"/>
          </a:ln>
        </p:spPr>
        <p:txBody>
          <a:bodyPr wrap="none" anchor="ctr"/>
          <a:lstStyle/>
          <a:p>
            <a:endParaRPr lang="nl-BE"/>
          </a:p>
        </p:txBody>
      </p:sp>
      <p:cxnSp>
        <p:nvCxnSpPr>
          <p:cNvPr id="15" name="Rechte verbindingslijn 14"/>
          <p:cNvCxnSpPr/>
          <p:nvPr/>
        </p:nvCxnSpPr>
        <p:spPr bwMode="auto">
          <a:xfrm>
            <a:off x="4788272" y="1340768"/>
            <a:ext cx="720080" cy="0"/>
          </a:xfrm>
          <a:prstGeom prst="line">
            <a:avLst/>
          </a:prstGeom>
          <a:solidFill>
            <a:schemeClr val="accent1"/>
          </a:solidFill>
          <a:ln w="9525" cap="flat" cmpd="sng" algn="ctr">
            <a:solidFill>
              <a:schemeClr val="tx1"/>
            </a:solidFill>
            <a:prstDash val="solid"/>
            <a:round/>
            <a:headEnd type="oval" w="med" len="med"/>
            <a:tailEnd type="oval" w="med" len="med"/>
          </a:ln>
          <a:effectLst/>
        </p:spPr>
      </p:cxnSp>
      <p:sp>
        <p:nvSpPr>
          <p:cNvPr id="81" name="Rectangle 74"/>
          <p:cNvSpPr>
            <a:spLocks noChangeArrowheads="1"/>
          </p:cNvSpPr>
          <p:nvPr/>
        </p:nvSpPr>
        <p:spPr bwMode="auto">
          <a:xfrm>
            <a:off x="3708152" y="1556792"/>
            <a:ext cx="1008112" cy="338554"/>
          </a:xfrm>
          <a:prstGeom prst="rect">
            <a:avLst/>
          </a:prstGeom>
          <a:noFill/>
          <a:ln w="9525">
            <a:noFill/>
            <a:miter lim="800000"/>
            <a:headEnd/>
            <a:tailEnd/>
          </a:ln>
        </p:spPr>
        <p:txBody>
          <a:bodyPr wrap="square">
            <a:spAutoFit/>
          </a:bodyPr>
          <a:lstStyle/>
          <a:p>
            <a:r>
              <a:rPr lang="en-US" sz="1600" dirty="0">
                <a:solidFill>
                  <a:srgbClr val="000000"/>
                </a:solidFill>
                <a:latin typeface="Verdana" pitchFamily="84" charset="0"/>
              </a:rPr>
              <a:t>10 m</a:t>
            </a:r>
          </a:p>
        </p:txBody>
      </p:sp>
      <p:cxnSp>
        <p:nvCxnSpPr>
          <p:cNvPr id="66" name="Rechte verbindingslijn 65"/>
          <p:cNvCxnSpPr/>
          <p:nvPr/>
        </p:nvCxnSpPr>
        <p:spPr bwMode="auto">
          <a:xfrm flipH="1">
            <a:off x="4356224" y="1484784"/>
            <a:ext cx="8384" cy="720080"/>
          </a:xfrm>
          <a:prstGeom prst="line">
            <a:avLst/>
          </a:prstGeom>
          <a:solidFill>
            <a:schemeClr val="accent1"/>
          </a:solidFill>
          <a:ln w="9525" cap="flat" cmpd="sng" algn="ctr">
            <a:solidFill>
              <a:schemeClr val="tx1"/>
            </a:solidFill>
            <a:prstDash val="solid"/>
            <a:round/>
            <a:headEnd type="oval" w="med" len="med"/>
            <a:tailEnd type="oval" w="med" len="med"/>
          </a:ln>
          <a:effectLst/>
        </p:spPr>
      </p:cxnSp>
      <p:sp>
        <p:nvSpPr>
          <p:cNvPr id="75" name="Rectangle 74"/>
          <p:cNvSpPr>
            <a:spLocks noChangeArrowheads="1"/>
          </p:cNvSpPr>
          <p:nvPr/>
        </p:nvSpPr>
        <p:spPr bwMode="auto">
          <a:xfrm>
            <a:off x="4788272" y="1002214"/>
            <a:ext cx="1008112" cy="338554"/>
          </a:xfrm>
          <a:prstGeom prst="rect">
            <a:avLst/>
          </a:prstGeom>
          <a:noFill/>
          <a:ln w="9525">
            <a:noFill/>
            <a:miter lim="800000"/>
            <a:headEnd/>
            <a:tailEnd/>
          </a:ln>
        </p:spPr>
        <p:txBody>
          <a:bodyPr wrap="square">
            <a:spAutoFit/>
          </a:bodyPr>
          <a:lstStyle/>
          <a:p>
            <a:r>
              <a:rPr lang="en-US" sz="1600" dirty="0">
                <a:solidFill>
                  <a:srgbClr val="000000"/>
                </a:solidFill>
                <a:latin typeface="Verdana" pitchFamily="84" charset="0"/>
              </a:rPr>
              <a:t>10 m</a:t>
            </a:r>
          </a:p>
        </p:txBody>
      </p:sp>
      <p:sp>
        <p:nvSpPr>
          <p:cNvPr id="82" name="Line 43"/>
          <p:cNvSpPr>
            <a:spLocks noChangeShapeType="1"/>
          </p:cNvSpPr>
          <p:nvPr/>
        </p:nvSpPr>
        <p:spPr bwMode="auto">
          <a:xfrm rot="5400000" flipH="1">
            <a:off x="4796656" y="2060848"/>
            <a:ext cx="432048" cy="0"/>
          </a:xfrm>
          <a:prstGeom prst="line">
            <a:avLst/>
          </a:prstGeom>
          <a:noFill/>
          <a:ln w="28575">
            <a:solidFill>
              <a:srgbClr val="FFEF78"/>
            </a:solidFill>
            <a:round/>
            <a:headEnd/>
            <a:tailEnd type="stealth" w="lg" len="lg"/>
          </a:ln>
        </p:spPr>
        <p:txBody>
          <a:bodyPr wrap="none" anchor="ctr"/>
          <a:lstStyle/>
          <a:p>
            <a:endParaRPr lang="nl-BE"/>
          </a:p>
        </p:txBody>
      </p:sp>
      <p:sp>
        <p:nvSpPr>
          <p:cNvPr id="83" name="Rectangle 62"/>
          <p:cNvSpPr>
            <a:spLocks noChangeArrowheads="1"/>
          </p:cNvSpPr>
          <p:nvPr/>
        </p:nvSpPr>
        <p:spPr bwMode="auto">
          <a:xfrm>
            <a:off x="2556024" y="3284984"/>
            <a:ext cx="523875" cy="336550"/>
          </a:xfrm>
          <a:prstGeom prst="rect">
            <a:avLst/>
          </a:prstGeom>
          <a:noFill/>
          <a:ln w="9525">
            <a:noFill/>
            <a:miter lim="800000"/>
            <a:headEnd/>
            <a:tailEnd/>
          </a:ln>
        </p:spPr>
        <p:txBody>
          <a:bodyPr wrap="none">
            <a:spAutoFit/>
          </a:bodyPr>
          <a:lstStyle/>
          <a:p>
            <a:r>
              <a:rPr lang="en-US" sz="1600" dirty="0">
                <a:solidFill>
                  <a:srgbClr val="FFEF78"/>
                </a:solidFill>
                <a:latin typeface="Verdana" pitchFamily="84" charset="0"/>
              </a:rPr>
              <a:t>SW</a:t>
            </a:r>
            <a:endParaRPr lang="en-US" dirty="0">
              <a:solidFill>
                <a:srgbClr val="FFEF78"/>
              </a:solidFill>
              <a:latin typeface="Verdana" pitchFamily="84" charset="0"/>
            </a:endParaRPr>
          </a:p>
        </p:txBody>
      </p:sp>
      <p:sp>
        <p:nvSpPr>
          <p:cNvPr id="84" name="Rectangle 65"/>
          <p:cNvSpPr>
            <a:spLocks noChangeArrowheads="1"/>
          </p:cNvSpPr>
          <p:nvPr/>
        </p:nvSpPr>
        <p:spPr bwMode="auto">
          <a:xfrm>
            <a:off x="2628032" y="3573016"/>
            <a:ext cx="323850" cy="336550"/>
          </a:xfrm>
          <a:prstGeom prst="rect">
            <a:avLst/>
          </a:prstGeom>
          <a:noFill/>
          <a:ln w="9525">
            <a:noFill/>
            <a:miter lim="800000"/>
            <a:headEnd/>
            <a:tailEnd/>
          </a:ln>
        </p:spPr>
        <p:txBody>
          <a:bodyPr wrap="none">
            <a:spAutoFit/>
          </a:bodyPr>
          <a:lstStyle/>
          <a:p>
            <a:r>
              <a:rPr lang="en-US" sz="1600" dirty="0">
                <a:solidFill>
                  <a:srgbClr val="FF4E60"/>
                </a:solidFill>
                <a:latin typeface="Verdana" pitchFamily="84" charset="0"/>
              </a:rPr>
              <a:t>S</a:t>
            </a:r>
          </a:p>
        </p:txBody>
      </p:sp>
      <p:sp>
        <p:nvSpPr>
          <p:cNvPr id="85" name="Rectangle 74"/>
          <p:cNvSpPr>
            <a:spLocks noChangeArrowheads="1"/>
          </p:cNvSpPr>
          <p:nvPr/>
        </p:nvSpPr>
        <p:spPr bwMode="auto">
          <a:xfrm>
            <a:off x="2628032" y="3933056"/>
            <a:ext cx="523875" cy="336550"/>
          </a:xfrm>
          <a:prstGeom prst="rect">
            <a:avLst/>
          </a:prstGeom>
          <a:noFill/>
          <a:ln w="9525">
            <a:noFill/>
            <a:miter lim="800000"/>
            <a:headEnd/>
            <a:tailEnd/>
          </a:ln>
        </p:spPr>
        <p:txBody>
          <a:bodyPr wrap="none">
            <a:spAutoFit/>
          </a:bodyPr>
          <a:lstStyle/>
          <a:p>
            <a:r>
              <a:rPr lang="en-US" sz="1600" dirty="0">
                <a:solidFill>
                  <a:srgbClr val="F689FF"/>
                </a:solidFill>
                <a:latin typeface="Verdana" pitchFamily="84" charset="0"/>
              </a:rPr>
              <a:t>BW</a:t>
            </a:r>
          </a:p>
        </p:txBody>
      </p:sp>
      <p:sp>
        <p:nvSpPr>
          <p:cNvPr id="86" name="Line 43"/>
          <p:cNvSpPr>
            <a:spLocks noChangeShapeType="1"/>
          </p:cNvSpPr>
          <p:nvPr/>
        </p:nvSpPr>
        <p:spPr bwMode="auto">
          <a:xfrm rot="5400000" flipV="1">
            <a:off x="2267992" y="3284984"/>
            <a:ext cx="0" cy="576064"/>
          </a:xfrm>
          <a:prstGeom prst="line">
            <a:avLst/>
          </a:prstGeom>
          <a:noFill/>
          <a:ln w="28575">
            <a:solidFill>
              <a:srgbClr val="FFEF78"/>
            </a:solidFill>
            <a:round/>
            <a:headEnd/>
            <a:tailEnd type="stealth" w="lg" len="lg"/>
          </a:ln>
        </p:spPr>
        <p:txBody>
          <a:bodyPr wrap="none" anchor="ctr"/>
          <a:lstStyle/>
          <a:p>
            <a:endParaRPr lang="nl-BE"/>
          </a:p>
        </p:txBody>
      </p:sp>
      <p:sp>
        <p:nvSpPr>
          <p:cNvPr id="87" name="Line 33"/>
          <p:cNvSpPr>
            <a:spLocks noChangeShapeType="1"/>
          </p:cNvSpPr>
          <p:nvPr/>
        </p:nvSpPr>
        <p:spPr bwMode="auto">
          <a:xfrm flipV="1">
            <a:off x="1979960" y="3789040"/>
            <a:ext cx="576064" cy="8384"/>
          </a:xfrm>
          <a:prstGeom prst="line">
            <a:avLst/>
          </a:prstGeom>
          <a:noFill/>
          <a:ln w="28575">
            <a:solidFill>
              <a:srgbClr val="FF4E60"/>
            </a:solidFill>
            <a:round/>
            <a:headEnd/>
            <a:tailEnd type="stealth" w="lg" len="lg"/>
          </a:ln>
        </p:spPr>
        <p:txBody>
          <a:bodyPr wrap="none" anchor="ctr"/>
          <a:lstStyle/>
          <a:p>
            <a:endParaRPr lang="nl-BE"/>
          </a:p>
        </p:txBody>
      </p:sp>
      <p:sp>
        <p:nvSpPr>
          <p:cNvPr id="88" name="Line 68"/>
          <p:cNvSpPr>
            <a:spLocks noChangeShapeType="1"/>
          </p:cNvSpPr>
          <p:nvPr/>
        </p:nvSpPr>
        <p:spPr bwMode="auto">
          <a:xfrm rot="5400000" flipV="1">
            <a:off x="2267992" y="3861048"/>
            <a:ext cx="0" cy="576064"/>
          </a:xfrm>
          <a:prstGeom prst="line">
            <a:avLst/>
          </a:prstGeom>
          <a:noFill/>
          <a:ln w="28575">
            <a:solidFill>
              <a:srgbClr val="F689FF"/>
            </a:solidFill>
            <a:round/>
            <a:headEnd/>
            <a:tailEnd type="stealth" w="lg" len="lg"/>
          </a:ln>
        </p:spPr>
        <p:txBody>
          <a:bodyPr wrap="none" anchor="ctr"/>
          <a:lstStyle/>
          <a:p>
            <a:endParaRPr lang="nl-BE"/>
          </a:p>
        </p:txBody>
      </p:sp>
      <p:sp>
        <p:nvSpPr>
          <p:cNvPr id="89" name="Oval 53"/>
          <p:cNvSpPr>
            <a:spLocks noChangeArrowheads="1"/>
          </p:cNvSpPr>
          <p:nvPr/>
        </p:nvSpPr>
        <p:spPr bwMode="auto">
          <a:xfrm>
            <a:off x="4716264" y="3501008"/>
            <a:ext cx="114300" cy="106362"/>
          </a:xfrm>
          <a:prstGeom prst="ellipse">
            <a:avLst/>
          </a:prstGeom>
          <a:solidFill>
            <a:srgbClr val="FDFF56"/>
          </a:solidFill>
          <a:ln w="9525">
            <a:noFill/>
            <a:round/>
            <a:headEnd/>
            <a:tailEnd/>
          </a:ln>
        </p:spPr>
        <p:txBody>
          <a:bodyPr wrap="none" anchor="ctr"/>
          <a:lstStyle/>
          <a:p>
            <a:endParaRPr lang="nl-BE" sz="2400"/>
          </a:p>
        </p:txBody>
      </p:sp>
      <p:sp>
        <p:nvSpPr>
          <p:cNvPr id="90" name="Oval 53"/>
          <p:cNvSpPr>
            <a:spLocks noChangeArrowheads="1"/>
          </p:cNvSpPr>
          <p:nvPr/>
        </p:nvSpPr>
        <p:spPr bwMode="auto">
          <a:xfrm>
            <a:off x="5250036" y="3501008"/>
            <a:ext cx="114300" cy="106362"/>
          </a:xfrm>
          <a:prstGeom prst="ellipse">
            <a:avLst/>
          </a:prstGeom>
          <a:solidFill>
            <a:srgbClr val="FF7B47"/>
          </a:solidFill>
          <a:ln w="9525">
            <a:noFill/>
            <a:round/>
            <a:headEnd/>
            <a:tailEnd/>
          </a:ln>
        </p:spPr>
        <p:txBody>
          <a:bodyPr wrap="none" anchor="ctr"/>
          <a:lstStyle/>
          <a:p>
            <a:endParaRPr lang="nl-BE" sz="2400"/>
          </a:p>
        </p:txBody>
      </p:sp>
      <p:sp>
        <p:nvSpPr>
          <p:cNvPr id="91" name="Line 43"/>
          <p:cNvSpPr>
            <a:spLocks noChangeShapeType="1"/>
          </p:cNvSpPr>
          <p:nvPr/>
        </p:nvSpPr>
        <p:spPr bwMode="auto">
          <a:xfrm rot="5400000" flipV="1">
            <a:off x="5076304" y="3068960"/>
            <a:ext cx="0" cy="576064"/>
          </a:xfrm>
          <a:prstGeom prst="line">
            <a:avLst/>
          </a:prstGeom>
          <a:noFill/>
          <a:ln w="28575">
            <a:solidFill>
              <a:srgbClr val="FFEF78"/>
            </a:solidFill>
            <a:round/>
            <a:headEnd/>
            <a:tailEnd type="stealth" w="lg" len="lg"/>
          </a:ln>
        </p:spPr>
        <p:txBody>
          <a:bodyPr wrap="none" anchor="ctr"/>
          <a:lstStyle/>
          <a:p>
            <a:endParaRPr lang="nl-BE"/>
          </a:p>
        </p:txBody>
      </p:sp>
      <p:sp>
        <p:nvSpPr>
          <p:cNvPr id="92" name="Line 43"/>
          <p:cNvSpPr>
            <a:spLocks noChangeShapeType="1"/>
          </p:cNvSpPr>
          <p:nvPr/>
        </p:nvSpPr>
        <p:spPr bwMode="auto">
          <a:xfrm rot="5400000">
            <a:off x="5004296" y="2996952"/>
            <a:ext cx="0" cy="576064"/>
          </a:xfrm>
          <a:prstGeom prst="line">
            <a:avLst/>
          </a:prstGeom>
          <a:noFill/>
          <a:ln w="28575">
            <a:solidFill>
              <a:srgbClr val="FFEF78"/>
            </a:solidFill>
            <a:round/>
            <a:headEnd/>
            <a:tailEnd type="stealth" w="lg" len="lg"/>
          </a:ln>
        </p:spPr>
        <p:txBody>
          <a:bodyPr wrap="none" anchor="ctr"/>
          <a:lstStyle/>
          <a:p>
            <a:endParaRPr lang="nl-BE"/>
          </a:p>
        </p:txBody>
      </p:sp>
      <p:sp>
        <p:nvSpPr>
          <p:cNvPr id="93" name="Line 33"/>
          <p:cNvSpPr>
            <a:spLocks noChangeShapeType="1"/>
          </p:cNvSpPr>
          <p:nvPr/>
        </p:nvSpPr>
        <p:spPr bwMode="auto">
          <a:xfrm flipV="1">
            <a:off x="4716264" y="3204592"/>
            <a:ext cx="792088" cy="8384"/>
          </a:xfrm>
          <a:prstGeom prst="line">
            <a:avLst/>
          </a:prstGeom>
          <a:noFill/>
          <a:ln w="28575">
            <a:solidFill>
              <a:srgbClr val="FF4E60"/>
            </a:solidFill>
            <a:round/>
            <a:headEnd/>
            <a:tailEnd type="stealth" w="lg" len="lg"/>
          </a:ln>
        </p:spPr>
        <p:txBody>
          <a:bodyPr wrap="none" anchor="ctr"/>
          <a:lstStyle/>
          <a:p>
            <a:endParaRPr lang="nl-BE"/>
          </a:p>
        </p:txBody>
      </p:sp>
      <p:sp>
        <p:nvSpPr>
          <p:cNvPr id="94" name="Rectangle 74"/>
          <p:cNvSpPr>
            <a:spLocks noChangeArrowheads="1"/>
          </p:cNvSpPr>
          <p:nvPr/>
        </p:nvSpPr>
        <p:spPr bwMode="auto">
          <a:xfrm>
            <a:off x="4788272" y="4026550"/>
            <a:ext cx="1008112" cy="338554"/>
          </a:xfrm>
          <a:prstGeom prst="rect">
            <a:avLst/>
          </a:prstGeom>
          <a:noFill/>
          <a:ln w="9525">
            <a:noFill/>
            <a:miter lim="800000"/>
            <a:headEnd/>
            <a:tailEnd/>
          </a:ln>
        </p:spPr>
        <p:txBody>
          <a:bodyPr wrap="square">
            <a:spAutoFit/>
          </a:bodyPr>
          <a:lstStyle/>
          <a:p>
            <a:r>
              <a:rPr lang="en-US" sz="1600" dirty="0">
                <a:solidFill>
                  <a:srgbClr val="000000"/>
                </a:solidFill>
                <a:latin typeface="Verdana" pitchFamily="84" charset="0"/>
              </a:rPr>
              <a:t>10 m</a:t>
            </a:r>
          </a:p>
        </p:txBody>
      </p:sp>
      <p:cxnSp>
        <p:nvCxnSpPr>
          <p:cNvPr id="95" name="Rechte verbindingslijn 94"/>
          <p:cNvCxnSpPr/>
          <p:nvPr/>
        </p:nvCxnSpPr>
        <p:spPr bwMode="auto">
          <a:xfrm>
            <a:off x="4788272" y="4077072"/>
            <a:ext cx="720080" cy="0"/>
          </a:xfrm>
          <a:prstGeom prst="line">
            <a:avLst/>
          </a:prstGeom>
          <a:solidFill>
            <a:schemeClr val="accent1"/>
          </a:solidFill>
          <a:ln w="9525" cap="flat" cmpd="sng" algn="ctr">
            <a:solidFill>
              <a:schemeClr val="tx1"/>
            </a:solidFill>
            <a:prstDash val="solid"/>
            <a:round/>
            <a:headEnd type="oval" w="med" len="med"/>
            <a:tailEnd type="oval" w="med" len="med"/>
          </a:ln>
          <a:effectLst/>
        </p:spPr>
      </p:cxnSp>
      <p:cxnSp>
        <p:nvCxnSpPr>
          <p:cNvPr id="96" name="Rechte verbindingslijn 95"/>
          <p:cNvCxnSpPr/>
          <p:nvPr/>
        </p:nvCxnSpPr>
        <p:spPr bwMode="auto">
          <a:xfrm>
            <a:off x="4788272" y="3789040"/>
            <a:ext cx="504056" cy="0"/>
          </a:xfrm>
          <a:prstGeom prst="line">
            <a:avLst/>
          </a:prstGeom>
          <a:solidFill>
            <a:schemeClr val="accent1"/>
          </a:solidFill>
          <a:ln w="9525" cap="flat" cmpd="sng" algn="ctr">
            <a:solidFill>
              <a:schemeClr val="tx1"/>
            </a:solidFill>
            <a:prstDash val="solid"/>
            <a:round/>
            <a:headEnd type="oval" w="med" len="med"/>
            <a:tailEnd type="oval" w="med" len="med"/>
          </a:ln>
          <a:effectLst/>
        </p:spPr>
      </p:cxnSp>
      <p:sp>
        <p:nvSpPr>
          <p:cNvPr id="99" name="Rectangle 74"/>
          <p:cNvSpPr>
            <a:spLocks noChangeArrowheads="1"/>
          </p:cNvSpPr>
          <p:nvPr/>
        </p:nvSpPr>
        <p:spPr bwMode="auto">
          <a:xfrm>
            <a:off x="4788272" y="3717032"/>
            <a:ext cx="1008112" cy="338554"/>
          </a:xfrm>
          <a:prstGeom prst="rect">
            <a:avLst/>
          </a:prstGeom>
          <a:noFill/>
          <a:ln w="9525">
            <a:noFill/>
            <a:miter lim="800000"/>
            <a:headEnd/>
            <a:tailEnd/>
          </a:ln>
        </p:spPr>
        <p:txBody>
          <a:bodyPr wrap="square">
            <a:spAutoFit/>
          </a:bodyPr>
          <a:lstStyle/>
          <a:p>
            <a:r>
              <a:rPr lang="en-US" sz="1600" dirty="0">
                <a:solidFill>
                  <a:srgbClr val="000000"/>
                </a:solidFill>
                <a:latin typeface="Verdana" pitchFamily="84" charset="0"/>
              </a:rPr>
              <a:t>8 m</a:t>
            </a:r>
          </a:p>
        </p:txBody>
      </p:sp>
      <p:sp>
        <p:nvSpPr>
          <p:cNvPr id="100" name="Rectangle 28"/>
          <p:cNvSpPr>
            <a:spLocks noChangeArrowheads="1"/>
          </p:cNvSpPr>
          <p:nvPr/>
        </p:nvSpPr>
        <p:spPr bwMode="auto">
          <a:xfrm>
            <a:off x="5508352" y="3284984"/>
            <a:ext cx="792088" cy="360040"/>
          </a:xfrm>
          <a:prstGeom prst="rect">
            <a:avLst/>
          </a:prstGeom>
          <a:noFill/>
          <a:ln w="9525">
            <a:noFill/>
            <a:miter lim="800000"/>
            <a:headEnd/>
            <a:tailEnd/>
          </a:ln>
        </p:spPr>
        <p:txBody>
          <a:bodyPr/>
          <a:lstStyle/>
          <a:p>
            <a:pPr eaLnBrk="1" hangingPunct="1">
              <a:spcBef>
                <a:spcPct val="20000"/>
              </a:spcBef>
            </a:pPr>
            <a:r>
              <a:rPr lang="en-US" sz="1400" dirty="0">
                <a:solidFill>
                  <a:schemeClr val="bg1"/>
                </a:solidFill>
                <a:latin typeface="Verdana" pitchFamily="84" charset="0"/>
              </a:rPr>
              <a:t>Start</a:t>
            </a:r>
          </a:p>
        </p:txBody>
      </p:sp>
      <p:sp>
        <p:nvSpPr>
          <p:cNvPr id="102" name="Rectangle 74"/>
          <p:cNvSpPr>
            <a:spLocks noChangeArrowheads="1"/>
          </p:cNvSpPr>
          <p:nvPr/>
        </p:nvSpPr>
        <p:spPr bwMode="auto">
          <a:xfrm>
            <a:off x="4368379" y="1268760"/>
            <a:ext cx="432048" cy="338554"/>
          </a:xfrm>
          <a:prstGeom prst="rect">
            <a:avLst/>
          </a:prstGeom>
          <a:noFill/>
          <a:ln w="9525">
            <a:noFill/>
            <a:miter lim="800000"/>
            <a:headEnd/>
            <a:tailEnd/>
          </a:ln>
        </p:spPr>
        <p:txBody>
          <a:bodyPr wrap="square">
            <a:spAutoFit/>
          </a:bodyPr>
          <a:lstStyle/>
          <a:p>
            <a:r>
              <a:rPr lang="en-US" sz="1600" dirty="0">
                <a:solidFill>
                  <a:schemeClr val="bg1"/>
                </a:solidFill>
                <a:latin typeface="Verdana" pitchFamily="84" charset="0"/>
              </a:rPr>
              <a:t>B.</a:t>
            </a:r>
          </a:p>
        </p:txBody>
      </p:sp>
      <p:sp>
        <p:nvSpPr>
          <p:cNvPr id="104" name="Rectangle 74"/>
          <p:cNvSpPr>
            <a:spLocks noChangeArrowheads="1"/>
          </p:cNvSpPr>
          <p:nvPr/>
        </p:nvSpPr>
        <p:spPr bwMode="auto">
          <a:xfrm>
            <a:off x="4368379" y="1628800"/>
            <a:ext cx="432048" cy="338554"/>
          </a:xfrm>
          <a:prstGeom prst="rect">
            <a:avLst/>
          </a:prstGeom>
          <a:noFill/>
          <a:ln w="9525">
            <a:noFill/>
            <a:miter lim="800000"/>
            <a:headEnd/>
            <a:tailEnd/>
          </a:ln>
        </p:spPr>
        <p:txBody>
          <a:bodyPr wrap="square">
            <a:spAutoFit/>
          </a:bodyPr>
          <a:lstStyle/>
          <a:p>
            <a:r>
              <a:rPr lang="en-US" sz="1600" dirty="0">
                <a:solidFill>
                  <a:schemeClr val="bg1"/>
                </a:solidFill>
                <a:latin typeface="Verdana" pitchFamily="84" charset="0"/>
              </a:rPr>
              <a:t>A.</a:t>
            </a:r>
          </a:p>
        </p:txBody>
      </p:sp>
      <p:sp>
        <p:nvSpPr>
          <p:cNvPr id="105" name="Rectangle 74"/>
          <p:cNvSpPr>
            <a:spLocks noChangeArrowheads="1"/>
          </p:cNvSpPr>
          <p:nvPr/>
        </p:nvSpPr>
        <p:spPr bwMode="auto">
          <a:xfrm>
            <a:off x="4368379" y="1988840"/>
            <a:ext cx="432048" cy="338554"/>
          </a:xfrm>
          <a:prstGeom prst="rect">
            <a:avLst/>
          </a:prstGeom>
          <a:noFill/>
          <a:ln w="9525">
            <a:noFill/>
            <a:miter lim="800000"/>
            <a:headEnd/>
            <a:tailEnd/>
          </a:ln>
        </p:spPr>
        <p:txBody>
          <a:bodyPr wrap="square">
            <a:spAutoFit/>
          </a:bodyPr>
          <a:lstStyle/>
          <a:p>
            <a:r>
              <a:rPr lang="en-US" sz="1600" dirty="0">
                <a:solidFill>
                  <a:schemeClr val="bg1"/>
                </a:solidFill>
                <a:latin typeface="Verdana" pitchFamily="84" charset="0"/>
              </a:rPr>
              <a:t>C.</a:t>
            </a:r>
          </a:p>
        </p:txBody>
      </p:sp>
    </p:spTree>
    <p:extLst>
      <p:ext uri="{BB962C8B-B14F-4D97-AF65-F5344CB8AC3E}">
        <p14:creationId xmlns:p14="http://schemas.microsoft.com/office/powerpoint/2010/main" val="4390991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7" name="Rectangle 40"/>
          <p:cNvSpPr>
            <a:spLocks noGrp="1" noChangeArrowheads="1"/>
          </p:cNvSpPr>
          <p:nvPr>
            <p:ph type="subTitle" idx="1"/>
          </p:nvPr>
        </p:nvSpPr>
        <p:spPr>
          <a:xfrm>
            <a:off x="142875" y="4724400"/>
            <a:ext cx="8839200" cy="1981200"/>
          </a:xfrm>
          <a:noFill/>
        </p:spPr>
        <p:txBody>
          <a:bodyPr/>
          <a:lstStyle/>
          <a:p>
            <a:pPr lvl="0" algn="l" eaLnBrk="1" hangingPunct="1">
              <a:lnSpc>
                <a:spcPct val="120000"/>
              </a:lnSpc>
            </a:pPr>
            <a:r>
              <a:rPr lang="en-US" sz="1200" b="1" dirty="0">
                <a:latin typeface="Verdana"/>
                <a:cs typeface="Verdana"/>
              </a:rPr>
              <a:t>VARIATION ON FOOTBALL FIELD</a:t>
            </a:r>
          </a:p>
          <a:p>
            <a:pPr lvl="0" algn="l" eaLnBrk="1" hangingPunct="1">
              <a:lnSpc>
                <a:spcPct val="120000"/>
              </a:lnSpc>
            </a:pPr>
            <a:r>
              <a:rPr lang="en-GB" sz="1200" b="1" dirty="0">
                <a:latin typeface="Verdana"/>
                <a:cs typeface="Verdana"/>
              </a:rPr>
              <a:t>Referees &amp; Assistant-Referees</a:t>
            </a:r>
            <a:r>
              <a:rPr lang="en-GB" sz="1200" dirty="0">
                <a:latin typeface="Verdana"/>
                <a:cs typeface="Verdana"/>
              </a:rPr>
              <a:t>: based on FIFA fitness test</a:t>
            </a:r>
            <a:endParaRPr lang="en-US" sz="1200" dirty="0">
              <a:latin typeface="Verdana"/>
              <a:cs typeface="Verdana"/>
            </a:endParaRPr>
          </a:p>
          <a:p>
            <a:pPr lvl="0" algn="l" eaLnBrk="1" hangingPunct="1">
              <a:lnSpc>
                <a:spcPct val="120000"/>
              </a:lnSpc>
            </a:pPr>
            <a:r>
              <a:rPr lang="en-GB" sz="1200" dirty="0">
                <a:latin typeface="Verdana"/>
                <a:cs typeface="Verdana"/>
              </a:rPr>
              <a:t>Files 17”-20” (75m HI in 17’’ and 25 walk in 20’’)</a:t>
            </a:r>
            <a:r>
              <a:rPr lang="en-US" sz="1200" dirty="0">
                <a:latin typeface="Verdana"/>
                <a:cs typeface="Verdana"/>
              </a:rPr>
              <a:t> </a:t>
            </a:r>
            <a:r>
              <a:rPr lang="en-GB" sz="1200" i="1" dirty="0">
                <a:latin typeface="Verdana"/>
                <a:cs typeface="Verdana"/>
              </a:rPr>
              <a:t>Depending on the level! See extra chart last month.</a:t>
            </a:r>
            <a:endParaRPr lang="en-US" sz="1200" dirty="0">
              <a:latin typeface="Verdana"/>
              <a:cs typeface="Verdana"/>
            </a:endParaRPr>
          </a:p>
          <a:p>
            <a:pPr algn="l" eaLnBrk="1" hangingPunct="1">
              <a:lnSpc>
                <a:spcPct val="120000"/>
              </a:lnSpc>
            </a:pPr>
            <a:r>
              <a:rPr lang="en-GB" sz="1200" b="1" dirty="0">
                <a:latin typeface="Verdana"/>
                <a:cs typeface="Verdana"/>
              </a:rPr>
              <a:t>Set 1</a:t>
            </a:r>
            <a:r>
              <a:rPr lang="en-GB" sz="1200" b="1" dirty="0">
                <a:solidFill>
                  <a:srgbClr val="0000FF"/>
                </a:solidFill>
                <a:latin typeface="Verdana"/>
                <a:cs typeface="Verdana"/>
              </a:rPr>
              <a:t>:</a:t>
            </a:r>
            <a:r>
              <a:rPr lang="en-GB" sz="1200" dirty="0">
                <a:solidFill>
                  <a:srgbClr val="0000FF"/>
                </a:solidFill>
                <a:latin typeface="Verdana"/>
                <a:cs typeface="Verdana"/>
              </a:rPr>
              <a:t> 6 laps </a:t>
            </a:r>
            <a:r>
              <a:rPr lang="en-GB" sz="1200" dirty="0">
                <a:latin typeface="Verdana"/>
                <a:cs typeface="Verdana"/>
              </a:rPr>
              <a:t>(or 24 accelerations) </a:t>
            </a:r>
            <a:r>
              <a:rPr lang="en-GB" sz="1200" dirty="0">
                <a:solidFill>
                  <a:srgbClr val="0000FF"/>
                </a:solidFill>
                <a:latin typeface="Verdana"/>
                <a:cs typeface="Verdana"/>
              </a:rPr>
              <a:t>17”-20” </a:t>
            </a:r>
            <a:r>
              <a:rPr lang="en-GB" sz="1200" dirty="0">
                <a:latin typeface="Verdana"/>
                <a:cs typeface="Verdana"/>
              </a:rPr>
              <a:t>Referees / </a:t>
            </a:r>
            <a:r>
              <a:rPr lang="en-GB" sz="1200" dirty="0">
                <a:solidFill>
                  <a:srgbClr val="0000FF"/>
                </a:solidFill>
                <a:latin typeface="Verdana"/>
                <a:cs typeface="Verdana"/>
              </a:rPr>
              <a:t>17”-22”</a:t>
            </a:r>
            <a:r>
              <a:rPr lang="en-US" sz="1200" dirty="0">
                <a:solidFill>
                  <a:srgbClr val="0000FF"/>
                </a:solidFill>
                <a:latin typeface="Verdana"/>
                <a:cs typeface="Verdana"/>
              </a:rPr>
              <a:t> </a:t>
            </a:r>
            <a:r>
              <a:rPr lang="en-US" sz="1200" dirty="0">
                <a:latin typeface="Verdana"/>
                <a:cs typeface="Verdana"/>
              </a:rPr>
              <a:t>Assistant-Referees</a:t>
            </a:r>
          </a:p>
          <a:p>
            <a:pPr lvl="0" algn="l" eaLnBrk="1" hangingPunct="1">
              <a:lnSpc>
                <a:spcPct val="120000"/>
              </a:lnSpc>
            </a:pPr>
            <a:r>
              <a:rPr lang="en-GB" sz="1200" b="1" dirty="0">
                <a:latin typeface="Verdana"/>
                <a:cs typeface="Verdana"/>
              </a:rPr>
              <a:t>Recovery:</a:t>
            </a:r>
            <a:r>
              <a:rPr lang="en-GB" sz="1200" dirty="0">
                <a:latin typeface="Verdana"/>
                <a:cs typeface="Verdana"/>
              </a:rPr>
              <a:t> 3 to 4 min in between</a:t>
            </a:r>
            <a:endParaRPr lang="en-US" sz="1200" dirty="0">
              <a:latin typeface="Verdana"/>
              <a:cs typeface="Verdana"/>
            </a:endParaRPr>
          </a:p>
          <a:p>
            <a:pPr lvl="0" algn="l" eaLnBrk="1" hangingPunct="1">
              <a:lnSpc>
                <a:spcPct val="120000"/>
              </a:lnSpc>
            </a:pPr>
            <a:r>
              <a:rPr lang="en-GB" sz="1200" b="1" dirty="0">
                <a:latin typeface="Verdana"/>
                <a:cs typeface="Verdana"/>
              </a:rPr>
              <a:t>Set 2:</a:t>
            </a:r>
            <a:r>
              <a:rPr lang="en-GB" sz="1200" dirty="0">
                <a:latin typeface="Verdana"/>
                <a:cs typeface="Verdana"/>
              </a:rPr>
              <a:t> </a:t>
            </a:r>
            <a:r>
              <a:rPr lang="en-GB" sz="1200" dirty="0">
                <a:solidFill>
                  <a:srgbClr val="0000FF"/>
                </a:solidFill>
                <a:latin typeface="Verdana"/>
                <a:cs typeface="Verdana"/>
              </a:rPr>
              <a:t>again 6 laps </a:t>
            </a:r>
            <a:r>
              <a:rPr lang="en-GB" sz="1200" dirty="0">
                <a:latin typeface="Verdana"/>
                <a:cs typeface="Verdana"/>
              </a:rPr>
              <a:t>(or 24 accelerations) 17”-20” or 17”-22”</a:t>
            </a:r>
            <a:r>
              <a:rPr lang="en-US" sz="1200" dirty="0">
                <a:latin typeface="Verdana"/>
                <a:cs typeface="Verdana"/>
              </a:rPr>
              <a:t> </a:t>
            </a:r>
          </a:p>
          <a:p>
            <a:pPr algn="l"/>
            <a:r>
              <a:rPr lang="en-GB" sz="1200" dirty="0">
                <a:latin typeface="Verdana"/>
                <a:cs typeface="Verdana"/>
              </a:rPr>
              <a:t> </a:t>
            </a:r>
          </a:p>
          <a:p>
            <a:pPr algn="l"/>
            <a:r>
              <a:rPr lang="en-GB" sz="1200" b="1" dirty="0">
                <a:latin typeface="Verdana"/>
                <a:cs typeface="Verdana"/>
              </a:rPr>
              <a:t>Variation: </a:t>
            </a:r>
            <a:r>
              <a:rPr lang="en-GB" sz="1200" dirty="0">
                <a:solidFill>
                  <a:srgbClr val="0000FF"/>
                </a:solidFill>
                <a:latin typeface="Verdana"/>
                <a:cs typeface="Verdana"/>
              </a:rPr>
              <a:t>17”-17” &amp; 17”-20” Ladies international FIFA</a:t>
            </a:r>
            <a:endParaRPr lang="en-US" sz="1200" dirty="0">
              <a:solidFill>
                <a:srgbClr val="0000FF"/>
              </a:solidFill>
              <a:latin typeface="Verdana"/>
              <a:cs typeface="Verdana"/>
            </a:endParaRPr>
          </a:p>
        </p:txBody>
      </p:sp>
      <p:sp>
        <p:nvSpPr>
          <p:cNvPr id="22538" name="Text Box 41"/>
          <p:cNvSpPr txBox="1">
            <a:spLocks noChangeArrowheads="1"/>
          </p:cNvSpPr>
          <p:nvPr/>
        </p:nvSpPr>
        <p:spPr bwMode="auto">
          <a:xfrm>
            <a:off x="142875" y="136525"/>
            <a:ext cx="8839200" cy="366713"/>
          </a:xfrm>
          <a:prstGeom prst="rect">
            <a:avLst/>
          </a:prstGeom>
          <a:noFill/>
          <a:ln w="9525">
            <a:noFill/>
            <a:miter lim="800000"/>
            <a:headEnd/>
            <a:tailEnd/>
          </a:ln>
        </p:spPr>
        <p:txBody>
          <a:bodyPr>
            <a:spAutoFit/>
          </a:bodyPr>
          <a:lstStyle/>
          <a:p>
            <a:r>
              <a:rPr lang="en-US" sz="1800" b="1" dirty="0">
                <a:latin typeface="Verdana" pitchFamily="84" charset="0"/>
              </a:rPr>
              <a:t>	Thursday: High Intensity intermittent exercise</a:t>
            </a:r>
          </a:p>
        </p:txBody>
      </p:sp>
      <p:sp>
        <p:nvSpPr>
          <p:cNvPr id="22539" name="Rectangle 42"/>
          <p:cNvSpPr>
            <a:spLocks noChangeArrowheads="1"/>
          </p:cNvSpPr>
          <p:nvPr/>
        </p:nvSpPr>
        <p:spPr bwMode="auto">
          <a:xfrm>
            <a:off x="6705600" y="609600"/>
            <a:ext cx="2286000" cy="4038600"/>
          </a:xfrm>
          <a:prstGeom prst="rect">
            <a:avLst/>
          </a:prstGeom>
          <a:solidFill>
            <a:srgbClr val="006000"/>
          </a:solidFill>
          <a:ln w="9525">
            <a:noFill/>
            <a:miter lim="800000"/>
            <a:headEnd/>
            <a:tailEnd/>
          </a:ln>
        </p:spPr>
        <p:txBody>
          <a:bodyPr/>
          <a:lstStyle/>
          <a:p>
            <a:pPr algn="ct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algn="ct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algn="ct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Set 1 (6 laps)		14,80 min</a:t>
            </a: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Recovery 			4 min</a:t>
            </a: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Set 2 (6 laps)		14,80 min </a:t>
            </a: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Total duration 	    ± 33,60 min</a:t>
            </a:r>
          </a:p>
          <a:p>
            <a:pP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eaLnBrk="1" hangingPunct="1">
              <a:lnSpc>
                <a:spcPct val="120000"/>
              </a:lnSpc>
              <a:spcBef>
                <a:spcPct val="20000"/>
              </a:spcBef>
              <a:tabLst>
                <a:tab pos="977900" algn="l"/>
                <a:tab pos="1320800" algn="l"/>
                <a:tab pos="1371600" algn="l"/>
                <a:tab pos="1549400" algn="l"/>
              </a:tabLst>
            </a:pPr>
            <a:endParaRPr lang="en-US" sz="1000" dirty="0">
              <a:solidFill>
                <a:srgbClr val="6CCEFF"/>
              </a:solidFill>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6CCEFF"/>
                </a:solidFill>
                <a:latin typeface="Verdana" pitchFamily="84" charset="0"/>
              </a:rPr>
              <a:t>Walking 	W  	1.200 m</a:t>
            </a:r>
            <a:endParaRPr lang="en-US" sz="1000" dirty="0">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7FFF5B"/>
                </a:solidFill>
                <a:latin typeface="Verdana" pitchFamily="84" charset="0"/>
              </a:rPr>
              <a:t>Jogging 	J</a:t>
            </a:r>
            <a:r>
              <a:rPr lang="en-US" sz="1000" dirty="0">
                <a:latin typeface="Verdana" pitchFamily="84" charset="0"/>
              </a:rPr>
              <a:t>     	 </a:t>
            </a:r>
            <a:r>
              <a:rPr lang="en-US" sz="1000" dirty="0">
                <a:solidFill>
                  <a:srgbClr val="7FFF5B"/>
                </a:solidFill>
                <a:latin typeface="Verdana" pitchFamily="84" charset="0"/>
              </a:rPr>
              <a:t>… m</a:t>
            </a:r>
            <a:endParaRPr lang="en-US" sz="1000" dirty="0">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F689FF"/>
                </a:solidFill>
                <a:latin typeface="Verdana" pitchFamily="84" charset="0"/>
              </a:rPr>
              <a:t>Backwards 	BW		… m</a:t>
            </a:r>
            <a:endParaRPr lang="en-US" sz="1000" dirty="0">
              <a:solidFill>
                <a:srgbClr val="FFEF78"/>
              </a:solidFill>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FFFC61"/>
                </a:solidFill>
                <a:latin typeface="Verdana" pitchFamily="84" charset="0"/>
              </a:rPr>
              <a:t>Sideways 	SW		… m</a:t>
            </a:r>
            <a:endParaRPr lang="en-US" sz="1000" dirty="0">
              <a:solidFill>
                <a:srgbClr val="FF7B47"/>
              </a:solidFill>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FF7B47"/>
                </a:solidFill>
                <a:latin typeface="Verdana" pitchFamily="84" charset="0"/>
              </a:rPr>
              <a:t>High intensity 	HI  	3.600 m</a:t>
            </a:r>
          </a:p>
          <a:p>
            <a:pPr eaLnBrk="1" hangingPunct="1">
              <a:lnSpc>
                <a:spcPct val="120000"/>
              </a:lnSpc>
              <a:spcBef>
                <a:spcPct val="20000"/>
              </a:spcBef>
              <a:tabLst>
                <a:tab pos="977900" algn="l"/>
                <a:tab pos="1320800" algn="l"/>
                <a:tab pos="1371600" algn="l"/>
                <a:tab pos="1549400" algn="l"/>
              </a:tabLst>
            </a:pPr>
            <a:r>
              <a:rPr lang="en-US" sz="1000" dirty="0">
                <a:solidFill>
                  <a:srgbClr val="FF4E60"/>
                </a:solidFill>
                <a:latin typeface="Verdana" pitchFamily="84" charset="0"/>
              </a:rPr>
              <a:t>Sprint 	S		… m</a:t>
            </a: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Total distance 		4.800 m</a:t>
            </a:r>
          </a:p>
        </p:txBody>
      </p:sp>
      <p:grpSp>
        <p:nvGrpSpPr>
          <p:cNvPr id="3" name="Group 43"/>
          <p:cNvGrpSpPr>
            <a:grpSpLocks/>
          </p:cNvGrpSpPr>
          <p:nvPr/>
        </p:nvGrpSpPr>
        <p:grpSpPr bwMode="auto">
          <a:xfrm>
            <a:off x="6781800" y="4057650"/>
            <a:ext cx="1981200" cy="228600"/>
            <a:chOff x="4320" y="2592"/>
            <a:chExt cx="1248" cy="144"/>
          </a:xfrm>
        </p:grpSpPr>
        <p:sp>
          <p:nvSpPr>
            <p:cNvPr id="22550" name="Line 44"/>
            <p:cNvSpPr>
              <a:spLocks noChangeShapeType="1"/>
            </p:cNvSpPr>
            <p:nvPr/>
          </p:nvSpPr>
          <p:spPr bwMode="auto">
            <a:xfrm>
              <a:off x="4320" y="2736"/>
              <a:ext cx="1248" cy="0"/>
            </a:xfrm>
            <a:prstGeom prst="line">
              <a:avLst/>
            </a:prstGeom>
            <a:noFill/>
            <a:ln w="9525">
              <a:solidFill>
                <a:schemeClr val="bg1"/>
              </a:solidFill>
              <a:round/>
              <a:headEnd/>
              <a:tailEnd/>
            </a:ln>
          </p:spPr>
          <p:txBody>
            <a:bodyPr wrap="none" anchor="ctr"/>
            <a:lstStyle/>
            <a:p>
              <a:endParaRPr lang="nl-BE"/>
            </a:p>
          </p:txBody>
        </p:sp>
        <p:sp>
          <p:nvSpPr>
            <p:cNvPr id="22551" name="Line 45"/>
            <p:cNvSpPr>
              <a:spLocks noChangeShapeType="1"/>
            </p:cNvSpPr>
            <p:nvPr/>
          </p:nvSpPr>
          <p:spPr bwMode="auto">
            <a:xfrm>
              <a:off x="4320" y="2592"/>
              <a:ext cx="1248" cy="0"/>
            </a:xfrm>
            <a:prstGeom prst="line">
              <a:avLst/>
            </a:prstGeom>
            <a:noFill/>
            <a:ln w="9525">
              <a:solidFill>
                <a:schemeClr val="bg1"/>
              </a:solidFill>
              <a:round/>
              <a:headEnd/>
              <a:tailEnd/>
            </a:ln>
          </p:spPr>
          <p:txBody>
            <a:bodyPr wrap="none" anchor="ctr"/>
            <a:lstStyle/>
            <a:p>
              <a:endParaRPr lang="nl-BE"/>
            </a:p>
          </p:txBody>
        </p:sp>
      </p:grpSp>
      <p:grpSp>
        <p:nvGrpSpPr>
          <p:cNvPr id="4" name="Group 46"/>
          <p:cNvGrpSpPr>
            <a:grpSpLocks/>
          </p:cNvGrpSpPr>
          <p:nvPr/>
        </p:nvGrpSpPr>
        <p:grpSpPr bwMode="auto">
          <a:xfrm>
            <a:off x="6781800" y="2138363"/>
            <a:ext cx="1981200" cy="228600"/>
            <a:chOff x="4320" y="2592"/>
            <a:chExt cx="1248" cy="144"/>
          </a:xfrm>
        </p:grpSpPr>
        <p:sp>
          <p:nvSpPr>
            <p:cNvPr id="22548" name="Line 47"/>
            <p:cNvSpPr>
              <a:spLocks noChangeShapeType="1"/>
            </p:cNvSpPr>
            <p:nvPr/>
          </p:nvSpPr>
          <p:spPr bwMode="auto">
            <a:xfrm>
              <a:off x="4320" y="2736"/>
              <a:ext cx="1248" cy="0"/>
            </a:xfrm>
            <a:prstGeom prst="line">
              <a:avLst/>
            </a:prstGeom>
            <a:noFill/>
            <a:ln w="9525">
              <a:solidFill>
                <a:schemeClr val="bg1"/>
              </a:solidFill>
              <a:round/>
              <a:headEnd/>
              <a:tailEnd/>
            </a:ln>
          </p:spPr>
          <p:txBody>
            <a:bodyPr wrap="none" anchor="ctr"/>
            <a:lstStyle/>
            <a:p>
              <a:endParaRPr lang="nl-BE"/>
            </a:p>
          </p:txBody>
        </p:sp>
        <p:sp>
          <p:nvSpPr>
            <p:cNvPr id="22549" name="Line 48"/>
            <p:cNvSpPr>
              <a:spLocks noChangeShapeType="1"/>
            </p:cNvSpPr>
            <p:nvPr/>
          </p:nvSpPr>
          <p:spPr bwMode="auto">
            <a:xfrm>
              <a:off x="4320" y="2592"/>
              <a:ext cx="1248" cy="0"/>
            </a:xfrm>
            <a:prstGeom prst="line">
              <a:avLst/>
            </a:prstGeom>
            <a:noFill/>
            <a:ln w="9525">
              <a:solidFill>
                <a:schemeClr val="bg1"/>
              </a:solidFill>
              <a:round/>
              <a:headEnd/>
              <a:tailEnd/>
            </a:ln>
          </p:spPr>
          <p:txBody>
            <a:bodyPr wrap="none" anchor="ctr"/>
            <a:lstStyle/>
            <a:p>
              <a:endParaRPr lang="nl-BE"/>
            </a:p>
          </p:txBody>
        </p:sp>
      </p:grpSp>
      <p:sp>
        <p:nvSpPr>
          <p:cNvPr id="22542" name="Rectangle 49"/>
          <p:cNvSpPr>
            <a:spLocks noChangeArrowheads="1"/>
          </p:cNvSpPr>
          <p:nvPr/>
        </p:nvSpPr>
        <p:spPr bwMode="auto">
          <a:xfrm>
            <a:off x="6781800" y="609600"/>
            <a:ext cx="2209800" cy="274638"/>
          </a:xfrm>
          <a:prstGeom prst="rect">
            <a:avLst/>
          </a:prstGeom>
          <a:noFill/>
          <a:ln w="9525">
            <a:noFill/>
            <a:miter lim="800000"/>
            <a:headEnd/>
            <a:tailEnd/>
          </a:ln>
        </p:spPr>
        <p:txBody>
          <a:bodyPr>
            <a:spAutoFit/>
          </a:bodyPr>
          <a:lstStyle/>
          <a:p>
            <a:pPr algn="ctr"/>
            <a:r>
              <a:rPr lang="en-US" b="1" dirty="0">
                <a:solidFill>
                  <a:schemeClr val="bg1"/>
                </a:solidFill>
                <a:latin typeface="Verdana" pitchFamily="84" charset="0"/>
              </a:rPr>
              <a:t>2 sets of 6 laps</a:t>
            </a:r>
          </a:p>
        </p:txBody>
      </p:sp>
      <p:sp>
        <p:nvSpPr>
          <p:cNvPr id="14" name="Rectangle 34"/>
          <p:cNvSpPr>
            <a:spLocks noChangeArrowheads="1"/>
          </p:cNvSpPr>
          <p:nvPr/>
        </p:nvSpPr>
        <p:spPr bwMode="auto">
          <a:xfrm>
            <a:off x="5004048" y="620688"/>
            <a:ext cx="1164283" cy="288032"/>
          </a:xfrm>
          <a:prstGeom prst="rect">
            <a:avLst/>
          </a:prstGeom>
          <a:noFill/>
          <a:ln w="9525">
            <a:noFill/>
            <a:miter lim="800000"/>
            <a:headEnd/>
            <a:tailEnd/>
          </a:ln>
        </p:spPr>
        <p:txBody>
          <a:bodyPr/>
          <a:lstStyle/>
          <a:p>
            <a:pPr algn="r" eaLnBrk="1" hangingPunct="1">
              <a:spcBef>
                <a:spcPct val="20000"/>
              </a:spcBef>
            </a:pPr>
            <a:r>
              <a:rPr lang="en-US" sz="1400" dirty="0">
                <a:solidFill>
                  <a:schemeClr val="bg1"/>
                </a:solidFill>
                <a:latin typeface="Verdana" pitchFamily="84" charset="0"/>
              </a:rPr>
              <a:t>Referees</a:t>
            </a:r>
          </a:p>
        </p:txBody>
      </p:sp>
      <p:grpSp>
        <p:nvGrpSpPr>
          <p:cNvPr id="48" name="Groeperen 47"/>
          <p:cNvGrpSpPr/>
          <p:nvPr/>
        </p:nvGrpSpPr>
        <p:grpSpPr>
          <a:xfrm>
            <a:off x="467544" y="620688"/>
            <a:ext cx="5868653" cy="3960440"/>
            <a:chOff x="2726794" y="2250125"/>
            <a:chExt cx="3690412" cy="2304000"/>
          </a:xfrm>
        </p:grpSpPr>
        <p:sp>
          <p:nvSpPr>
            <p:cNvPr id="49" name="Prostokąt 1"/>
            <p:cNvSpPr/>
            <p:nvPr/>
          </p:nvSpPr>
          <p:spPr>
            <a:xfrm>
              <a:off x="2726795" y="2348880"/>
              <a:ext cx="3690411" cy="2160240"/>
            </a:xfrm>
            <a:prstGeom prst="rect">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0" name="Picture 2" descr="C:\Users\Grzegorz\Desktop\field socc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26794" y="2250125"/>
              <a:ext cx="3690411" cy="2304000"/>
            </a:xfrm>
            <a:prstGeom prst="rect">
              <a:avLst/>
            </a:prstGeom>
            <a:noFill/>
            <a:extLst>
              <a:ext uri="{909E8E84-426E-40dd-AFC4-6F175D3DCCD1}">
                <a14:hiddenFill xmlns="" xmlns:a14="http://schemas.microsoft.com/office/drawing/2010/main">
                  <a:solidFill>
                    <a:srgbClr val="FFFFFF"/>
                  </a:solidFill>
                </a14:hiddenFill>
              </a:ext>
            </a:extLst>
          </p:spPr>
        </p:pic>
        <p:cxnSp>
          <p:nvCxnSpPr>
            <p:cNvPr id="51" name="Łącznik prostoliniowy 4"/>
            <p:cNvCxnSpPr/>
            <p:nvPr/>
          </p:nvCxnSpPr>
          <p:spPr>
            <a:xfrm>
              <a:off x="2907918" y="4093325"/>
              <a:ext cx="2384162" cy="1075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Łącznik prostoliniowy 16"/>
            <p:cNvCxnSpPr/>
            <p:nvPr/>
          </p:nvCxnSpPr>
          <p:spPr>
            <a:xfrm flipV="1">
              <a:off x="5292080" y="4093325"/>
              <a:ext cx="966641" cy="1075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sp>
          <p:nvSpPr>
            <p:cNvPr id="55" name="Prostokąt 35"/>
            <p:cNvSpPr/>
            <p:nvPr/>
          </p:nvSpPr>
          <p:spPr>
            <a:xfrm rot="16200000">
              <a:off x="5084168" y="3969977"/>
              <a:ext cx="433853" cy="252000"/>
            </a:xfrm>
            <a:prstGeom prst="rect">
              <a:avLst/>
            </a:prstGeom>
            <a:noFill/>
            <a:ln>
              <a:solidFill>
                <a:srgbClr val="FFFF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6" name="pole tekstowe 42"/>
            <p:cNvSpPr txBox="1"/>
            <p:nvPr/>
          </p:nvSpPr>
          <p:spPr>
            <a:xfrm>
              <a:off x="3671900" y="4097106"/>
              <a:ext cx="810090" cy="196955"/>
            </a:xfrm>
            <a:prstGeom prst="rect">
              <a:avLst/>
            </a:prstGeom>
            <a:noFill/>
          </p:spPr>
          <p:txBody>
            <a:bodyPr wrap="square" rtlCol="0">
              <a:spAutoFit/>
            </a:bodyPr>
            <a:lstStyle/>
            <a:p>
              <a:r>
                <a:rPr lang="pl-PL" sz="1600" dirty="0">
                  <a:latin typeface="Verdana"/>
                  <a:cs typeface="Verdana"/>
                </a:rPr>
                <a:t>75m. run</a:t>
              </a:r>
            </a:p>
          </p:txBody>
        </p:sp>
        <p:sp>
          <p:nvSpPr>
            <p:cNvPr id="57" name="pole tekstowe 43"/>
            <p:cNvSpPr txBox="1"/>
            <p:nvPr/>
          </p:nvSpPr>
          <p:spPr>
            <a:xfrm>
              <a:off x="2907918" y="2710925"/>
              <a:ext cx="679217" cy="340196"/>
            </a:xfrm>
            <a:prstGeom prst="rect">
              <a:avLst/>
            </a:prstGeom>
            <a:noFill/>
          </p:spPr>
          <p:txBody>
            <a:bodyPr wrap="square" rtlCol="0">
              <a:spAutoFit/>
            </a:bodyPr>
            <a:lstStyle/>
            <a:p>
              <a:r>
                <a:rPr lang="pl-PL" sz="1600" dirty="0">
                  <a:latin typeface="Verdana"/>
                  <a:cs typeface="Verdana"/>
                </a:rPr>
                <a:t>12,5m. walk</a:t>
              </a:r>
            </a:p>
          </p:txBody>
        </p:sp>
        <p:cxnSp>
          <p:nvCxnSpPr>
            <p:cNvPr id="58" name="Łącznik prostoliniowy 20"/>
            <p:cNvCxnSpPr/>
            <p:nvPr/>
          </p:nvCxnSpPr>
          <p:spPr>
            <a:xfrm>
              <a:off x="3840893" y="3834045"/>
              <a:ext cx="2417829" cy="7935"/>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Łącznik prostoliniowy 21"/>
            <p:cNvCxnSpPr/>
            <p:nvPr/>
          </p:nvCxnSpPr>
          <p:spPr>
            <a:xfrm flipV="1">
              <a:off x="2907918" y="3834045"/>
              <a:ext cx="944001" cy="7935"/>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sp>
          <p:nvSpPr>
            <p:cNvPr id="62" name="Prostokąt 36"/>
            <p:cNvSpPr/>
            <p:nvPr/>
          </p:nvSpPr>
          <p:spPr>
            <a:xfrm rot="16200000">
              <a:off x="3644007" y="3714142"/>
              <a:ext cx="433852" cy="252000"/>
            </a:xfrm>
            <a:prstGeom prst="rect">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cxnSp>
        <p:nvCxnSpPr>
          <p:cNvPr id="63" name="Łącznik prostoliniowy 20"/>
          <p:cNvCxnSpPr/>
          <p:nvPr/>
        </p:nvCxnSpPr>
        <p:spPr>
          <a:xfrm>
            <a:off x="1337112" y="1340768"/>
            <a:ext cx="4098984"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64" name="Prostokąt 36"/>
          <p:cNvSpPr/>
          <p:nvPr/>
        </p:nvSpPr>
        <p:spPr>
          <a:xfrm rot="16200000">
            <a:off x="1015111" y="1153242"/>
            <a:ext cx="745767" cy="400741"/>
          </a:xfrm>
          <a:prstGeom prst="rect">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600"/>
          </a:p>
        </p:txBody>
      </p:sp>
      <p:sp>
        <p:nvSpPr>
          <p:cNvPr id="65" name="Prostokąt 36"/>
          <p:cNvSpPr/>
          <p:nvPr/>
        </p:nvSpPr>
        <p:spPr>
          <a:xfrm rot="16200000">
            <a:off x="5047559" y="1153241"/>
            <a:ext cx="745767" cy="400741"/>
          </a:xfrm>
          <a:prstGeom prst="rect">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600"/>
          </a:p>
        </p:txBody>
      </p:sp>
      <p:cxnSp>
        <p:nvCxnSpPr>
          <p:cNvPr id="66" name="Łącznik prostoliniowy 21"/>
          <p:cNvCxnSpPr/>
          <p:nvPr/>
        </p:nvCxnSpPr>
        <p:spPr>
          <a:xfrm>
            <a:off x="755576" y="1340768"/>
            <a:ext cx="644379" cy="1"/>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7" name="Łącznik prostoliniowy 21"/>
          <p:cNvCxnSpPr/>
          <p:nvPr/>
        </p:nvCxnSpPr>
        <p:spPr>
          <a:xfrm flipV="1">
            <a:off x="5436096" y="1340768"/>
            <a:ext cx="648072" cy="2"/>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sp>
        <p:nvSpPr>
          <p:cNvPr id="68" name="pole tekstowe 42"/>
          <p:cNvSpPr txBox="1"/>
          <p:nvPr/>
        </p:nvSpPr>
        <p:spPr>
          <a:xfrm>
            <a:off x="2195736" y="1412776"/>
            <a:ext cx="1288240" cy="338554"/>
          </a:xfrm>
          <a:prstGeom prst="rect">
            <a:avLst/>
          </a:prstGeom>
          <a:noFill/>
        </p:spPr>
        <p:txBody>
          <a:bodyPr wrap="square" rtlCol="0">
            <a:spAutoFit/>
          </a:bodyPr>
          <a:lstStyle/>
          <a:p>
            <a:r>
              <a:rPr lang="pl-PL" sz="1600" dirty="0">
                <a:latin typeface="Verdana"/>
                <a:cs typeface="Verdana"/>
              </a:rPr>
              <a:t>75m. run</a:t>
            </a:r>
          </a:p>
        </p:txBody>
      </p:sp>
      <p:sp>
        <p:nvSpPr>
          <p:cNvPr id="69" name="pole tekstowe 43"/>
          <p:cNvSpPr txBox="1"/>
          <p:nvPr/>
        </p:nvSpPr>
        <p:spPr>
          <a:xfrm>
            <a:off x="5292080" y="1412776"/>
            <a:ext cx="1008112" cy="584776"/>
          </a:xfrm>
          <a:prstGeom prst="rect">
            <a:avLst/>
          </a:prstGeom>
          <a:noFill/>
        </p:spPr>
        <p:txBody>
          <a:bodyPr wrap="square" rtlCol="0">
            <a:spAutoFit/>
          </a:bodyPr>
          <a:lstStyle/>
          <a:p>
            <a:r>
              <a:rPr lang="pl-PL" sz="1600" dirty="0">
                <a:latin typeface="Verdana"/>
                <a:cs typeface="Verdana"/>
              </a:rPr>
              <a:t>12,5m. walk</a:t>
            </a:r>
          </a:p>
        </p:txBody>
      </p:sp>
      <p:sp>
        <p:nvSpPr>
          <p:cNvPr id="70" name="pole tekstowe 42"/>
          <p:cNvSpPr txBox="1"/>
          <p:nvPr/>
        </p:nvSpPr>
        <p:spPr>
          <a:xfrm>
            <a:off x="4860032" y="3861048"/>
            <a:ext cx="1288240" cy="338554"/>
          </a:xfrm>
          <a:prstGeom prst="rect">
            <a:avLst/>
          </a:prstGeom>
          <a:noFill/>
        </p:spPr>
        <p:txBody>
          <a:bodyPr wrap="square" rtlCol="0">
            <a:spAutoFit/>
          </a:bodyPr>
          <a:lstStyle/>
          <a:p>
            <a:r>
              <a:rPr lang="pl-PL" sz="1600" dirty="0">
                <a:latin typeface="Verdana"/>
                <a:cs typeface="Verdana"/>
              </a:rPr>
              <a:t>25m walk</a:t>
            </a:r>
          </a:p>
        </p:txBody>
      </p:sp>
    </p:spTree>
    <p:extLst>
      <p:ext uri="{BB962C8B-B14F-4D97-AF65-F5344CB8AC3E}">
        <p14:creationId xmlns:p14="http://schemas.microsoft.com/office/powerpoint/2010/main" val="34751740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00"/>
          <p:cNvSpPr>
            <a:spLocks noChangeAspect="1" noChangeArrowheads="1"/>
          </p:cNvSpPr>
          <p:nvPr/>
        </p:nvSpPr>
        <p:spPr bwMode="auto">
          <a:xfrm>
            <a:off x="152400" y="609600"/>
            <a:ext cx="6492875" cy="4038600"/>
          </a:xfrm>
          <a:prstGeom prst="rect">
            <a:avLst/>
          </a:prstGeom>
          <a:solidFill>
            <a:srgbClr val="006000"/>
          </a:solidFill>
          <a:ln w="28575" algn="ctr">
            <a:noFill/>
            <a:miter lim="800000"/>
            <a:headEnd/>
            <a:tailEnd/>
          </a:ln>
        </p:spPr>
        <p:txBody>
          <a:bodyPr lIns="74295" tIns="8890" rIns="74295" bIns="8890"/>
          <a:lstStyle/>
          <a:p>
            <a:endParaRPr lang="ja-JP" sz="2400">
              <a:solidFill>
                <a:srgbClr val="FF0000"/>
              </a:solidFill>
              <a:latin typeface="Times New Roman" pitchFamily="84" charset="0"/>
            </a:endParaRPr>
          </a:p>
        </p:txBody>
      </p:sp>
      <p:grpSp>
        <p:nvGrpSpPr>
          <p:cNvPr id="2" name="Group 130"/>
          <p:cNvGrpSpPr>
            <a:grpSpLocks noChangeAspect="1"/>
          </p:cNvGrpSpPr>
          <p:nvPr/>
        </p:nvGrpSpPr>
        <p:grpSpPr bwMode="auto">
          <a:xfrm>
            <a:off x="395288" y="922338"/>
            <a:ext cx="6024562" cy="3459162"/>
            <a:chOff x="2543" y="9426"/>
            <a:chExt cx="6236" cy="3855"/>
          </a:xfrm>
        </p:grpSpPr>
        <p:sp>
          <p:nvSpPr>
            <p:cNvPr id="22552" name="Line 131"/>
            <p:cNvSpPr>
              <a:spLocks noChangeAspect="1" noChangeShapeType="1"/>
            </p:cNvSpPr>
            <p:nvPr/>
          </p:nvSpPr>
          <p:spPr bwMode="auto">
            <a:xfrm>
              <a:off x="5660" y="9426"/>
              <a:ext cx="1" cy="3855"/>
            </a:xfrm>
            <a:prstGeom prst="line">
              <a:avLst/>
            </a:prstGeom>
            <a:noFill/>
            <a:ln w="19050">
              <a:solidFill>
                <a:srgbClr val="FFFFFF"/>
              </a:solidFill>
              <a:round/>
              <a:headEnd/>
              <a:tailEnd/>
            </a:ln>
          </p:spPr>
          <p:txBody>
            <a:bodyPr lIns="74295" tIns="8890" rIns="74295" bIns="8890"/>
            <a:lstStyle/>
            <a:p>
              <a:endParaRPr lang="nl-BE"/>
            </a:p>
          </p:txBody>
        </p:sp>
        <p:sp>
          <p:nvSpPr>
            <p:cNvPr id="22553" name="Oval 132"/>
            <p:cNvSpPr>
              <a:spLocks noChangeAspect="1" noChangeArrowheads="1"/>
            </p:cNvSpPr>
            <p:nvPr/>
          </p:nvSpPr>
          <p:spPr bwMode="auto">
            <a:xfrm>
              <a:off x="5632" y="11325"/>
              <a:ext cx="57" cy="57"/>
            </a:xfrm>
            <a:prstGeom prst="ellipse">
              <a:avLst/>
            </a:prstGeom>
            <a:solidFill>
              <a:srgbClr val="FFFFFF"/>
            </a:solid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54" name="Oval 133"/>
            <p:cNvSpPr>
              <a:spLocks noChangeAspect="1" noChangeArrowheads="1"/>
            </p:cNvSpPr>
            <p:nvPr/>
          </p:nvSpPr>
          <p:spPr bwMode="auto">
            <a:xfrm>
              <a:off x="5142" y="10835"/>
              <a:ext cx="1037" cy="1037"/>
            </a:xfrm>
            <a:prstGeom prst="ellipse">
              <a:avLst/>
            </a:pr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55" name="Rectangle 134"/>
            <p:cNvSpPr>
              <a:spLocks noChangeAspect="1" noChangeArrowheads="1"/>
            </p:cNvSpPr>
            <p:nvPr/>
          </p:nvSpPr>
          <p:spPr bwMode="auto">
            <a:xfrm>
              <a:off x="2684" y="9426"/>
              <a:ext cx="5953" cy="3855"/>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56" name="Rectangle 135"/>
            <p:cNvSpPr>
              <a:spLocks noChangeAspect="1" noChangeArrowheads="1"/>
            </p:cNvSpPr>
            <p:nvPr/>
          </p:nvSpPr>
          <p:spPr bwMode="auto">
            <a:xfrm>
              <a:off x="2543" y="11147"/>
              <a:ext cx="142" cy="414"/>
            </a:xfrm>
            <a:prstGeom prst="rect">
              <a:avLst/>
            </a:prstGeom>
            <a:solidFill>
              <a:srgbClr val="808080"/>
            </a:solid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57" name="Rectangle 136"/>
            <p:cNvSpPr>
              <a:spLocks noChangeAspect="1" noChangeArrowheads="1"/>
            </p:cNvSpPr>
            <p:nvPr/>
          </p:nvSpPr>
          <p:spPr bwMode="auto">
            <a:xfrm>
              <a:off x="8637" y="11147"/>
              <a:ext cx="142" cy="414"/>
            </a:xfrm>
            <a:prstGeom prst="rect">
              <a:avLst/>
            </a:prstGeom>
            <a:solidFill>
              <a:srgbClr val="808080"/>
            </a:solid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58" name="Rectangle 137"/>
            <p:cNvSpPr>
              <a:spLocks noChangeAspect="1" noChangeArrowheads="1"/>
            </p:cNvSpPr>
            <p:nvPr/>
          </p:nvSpPr>
          <p:spPr bwMode="auto">
            <a:xfrm>
              <a:off x="2684" y="10835"/>
              <a:ext cx="312" cy="1037"/>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59" name="Rectangle 138"/>
            <p:cNvSpPr>
              <a:spLocks noChangeAspect="1" noChangeArrowheads="1"/>
            </p:cNvSpPr>
            <p:nvPr/>
          </p:nvSpPr>
          <p:spPr bwMode="auto">
            <a:xfrm>
              <a:off x="8325" y="10835"/>
              <a:ext cx="312" cy="1037"/>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60" name="Oval 139"/>
            <p:cNvSpPr>
              <a:spLocks noChangeAspect="1" noChangeArrowheads="1"/>
            </p:cNvSpPr>
            <p:nvPr/>
          </p:nvSpPr>
          <p:spPr bwMode="auto">
            <a:xfrm>
              <a:off x="3279" y="11325"/>
              <a:ext cx="57" cy="57"/>
            </a:xfrm>
            <a:prstGeom prst="ellipse">
              <a:avLst/>
            </a:prstGeom>
            <a:solidFill>
              <a:srgbClr val="FFFFFF"/>
            </a:solid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61" name="Arc 140"/>
            <p:cNvSpPr>
              <a:spLocks noChangeAspect="1"/>
            </p:cNvSpPr>
            <p:nvPr/>
          </p:nvSpPr>
          <p:spPr bwMode="auto">
            <a:xfrm>
              <a:off x="3307" y="10937"/>
              <a:ext cx="519" cy="833"/>
            </a:xfrm>
            <a:custGeom>
              <a:avLst/>
              <a:gdLst>
                <a:gd name="T0" fmla="*/ 0 w 21600"/>
                <a:gd name="T1" fmla="*/ 0 h 34673"/>
                <a:gd name="T2" fmla="*/ 0 w 21600"/>
                <a:gd name="T3" fmla="*/ 0 h 34673"/>
                <a:gd name="T4" fmla="*/ 0 w 21600"/>
                <a:gd name="T5" fmla="*/ 0 h 34673"/>
                <a:gd name="T6" fmla="*/ 0 60000 65536"/>
                <a:gd name="T7" fmla="*/ 0 60000 65536"/>
                <a:gd name="T8" fmla="*/ 0 60000 65536"/>
                <a:gd name="T9" fmla="*/ 0 w 21600"/>
                <a:gd name="T10" fmla="*/ 0 h 34673"/>
                <a:gd name="T11" fmla="*/ 21600 w 21600"/>
                <a:gd name="T12" fmla="*/ 34673 h 34673"/>
              </a:gdLst>
              <a:ahLst/>
              <a:cxnLst>
                <a:cxn ang="T6">
                  <a:pos x="T0" y="T1"/>
                </a:cxn>
                <a:cxn ang="T7">
                  <a:pos x="T2" y="T3"/>
                </a:cxn>
                <a:cxn ang="T8">
                  <a:pos x="T4" y="T5"/>
                </a:cxn>
              </a:cxnLst>
              <a:rect l="T9" t="T10" r="T11" b="T12"/>
              <a:pathLst>
                <a:path w="21600" h="34673" fill="none" extrusionOk="0">
                  <a:moveTo>
                    <a:pt x="12858" y="-1"/>
                  </a:moveTo>
                  <a:cubicBezTo>
                    <a:pt x="18356" y="4073"/>
                    <a:pt x="21600" y="10512"/>
                    <a:pt x="21600" y="17356"/>
                  </a:cubicBezTo>
                  <a:cubicBezTo>
                    <a:pt x="21600" y="24176"/>
                    <a:pt x="18378" y="30596"/>
                    <a:pt x="12910" y="34672"/>
                  </a:cubicBezTo>
                </a:path>
                <a:path w="21600" h="34673" stroke="0" extrusionOk="0">
                  <a:moveTo>
                    <a:pt x="12858" y="-1"/>
                  </a:moveTo>
                  <a:cubicBezTo>
                    <a:pt x="18356" y="4073"/>
                    <a:pt x="21600" y="10512"/>
                    <a:pt x="21600" y="17356"/>
                  </a:cubicBezTo>
                  <a:cubicBezTo>
                    <a:pt x="21600" y="24176"/>
                    <a:pt x="18378" y="30596"/>
                    <a:pt x="12910" y="34672"/>
                  </a:cubicBezTo>
                  <a:lnTo>
                    <a:pt x="0" y="17356"/>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62" name="Rectangle 141"/>
            <p:cNvSpPr>
              <a:spLocks noChangeAspect="1" noChangeArrowheads="1"/>
            </p:cNvSpPr>
            <p:nvPr/>
          </p:nvSpPr>
          <p:spPr bwMode="auto">
            <a:xfrm>
              <a:off x="2684" y="10211"/>
              <a:ext cx="935" cy="2285"/>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63" name="Oval 142"/>
            <p:cNvSpPr>
              <a:spLocks noChangeAspect="1" noChangeArrowheads="1"/>
            </p:cNvSpPr>
            <p:nvPr/>
          </p:nvSpPr>
          <p:spPr bwMode="auto">
            <a:xfrm flipH="1">
              <a:off x="7985" y="11325"/>
              <a:ext cx="57" cy="57"/>
            </a:xfrm>
            <a:prstGeom prst="ellipse">
              <a:avLst/>
            </a:prstGeom>
            <a:solidFill>
              <a:srgbClr val="FFFFFF"/>
            </a:solid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64" name="Arc 143"/>
            <p:cNvSpPr>
              <a:spLocks noChangeAspect="1"/>
            </p:cNvSpPr>
            <p:nvPr/>
          </p:nvSpPr>
          <p:spPr bwMode="auto">
            <a:xfrm flipH="1">
              <a:off x="7495" y="10937"/>
              <a:ext cx="519" cy="833"/>
            </a:xfrm>
            <a:custGeom>
              <a:avLst/>
              <a:gdLst>
                <a:gd name="T0" fmla="*/ 0 w 21600"/>
                <a:gd name="T1" fmla="*/ 0 h 34673"/>
                <a:gd name="T2" fmla="*/ 0 w 21600"/>
                <a:gd name="T3" fmla="*/ 0 h 34673"/>
                <a:gd name="T4" fmla="*/ 0 w 21600"/>
                <a:gd name="T5" fmla="*/ 0 h 34673"/>
                <a:gd name="T6" fmla="*/ 0 60000 65536"/>
                <a:gd name="T7" fmla="*/ 0 60000 65536"/>
                <a:gd name="T8" fmla="*/ 0 60000 65536"/>
                <a:gd name="T9" fmla="*/ 0 w 21600"/>
                <a:gd name="T10" fmla="*/ 0 h 34673"/>
                <a:gd name="T11" fmla="*/ 21600 w 21600"/>
                <a:gd name="T12" fmla="*/ 34673 h 34673"/>
              </a:gdLst>
              <a:ahLst/>
              <a:cxnLst>
                <a:cxn ang="T6">
                  <a:pos x="T0" y="T1"/>
                </a:cxn>
                <a:cxn ang="T7">
                  <a:pos x="T2" y="T3"/>
                </a:cxn>
                <a:cxn ang="T8">
                  <a:pos x="T4" y="T5"/>
                </a:cxn>
              </a:cxnLst>
              <a:rect l="T9" t="T10" r="T11" b="T12"/>
              <a:pathLst>
                <a:path w="21600" h="34673" fill="none" extrusionOk="0">
                  <a:moveTo>
                    <a:pt x="12858" y="-1"/>
                  </a:moveTo>
                  <a:cubicBezTo>
                    <a:pt x="18356" y="4073"/>
                    <a:pt x="21600" y="10512"/>
                    <a:pt x="21600" y="17356"/>
                  </a:cubicBezTo>
                  <a:cubicBezTo>
                    <a:pt x="21600" y="24176"/>
                    <a:pt x="18378" y="30596"/>
                    <a:pt x="12910" y="34672"/>
                  </a:cubicBezTo>
                </a:path>
                <a:path w="21600" h="34673" stroke="0" extrusionOk="0">
                  <a:moveTo>
                    <a:pt x="12858" y="-1"/>
                  </a:moveTo>
                  <a:cubicBezTo>
                    <a:pt x="18356" y="4073"/>
                    <a:pt x="21600" y="10512"/>
                    <a:pt x="21600" y="17356"/>
                  </a:cubicBezTo>
                  <a:cubicBezTo>
                    <a:pt x="21600" y="24176"/>
                    <a:pt x="18378" y="30596"/>
                    <a:pt x="12910" y="34672"/>
                  </a:cubicBezTo>
                  <a:lnTo>
                    <a:pt x="0" y="17356"/>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65" name="Rectangle 144"/>
            <p:cNvSpPr>
              <a:spLocks noChangeAspect="1" noChangeArrowheads="1"/>
            </p:cNvSpPr>
            <p:nvPr/>
          </p:nvSpPr>
          <p:spPr bwMode="auto">
            <a:xfrm flipH="1">
              <a:off x="7702" y="10211"/>
              <a:ext cx="935" cy="2285"/>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66" name="Arc 145"/>
            <p:cNvSpPr>
              <a:spLocks noChangeAspect="1"/>
            </p:cNvSpPr>
            <p:nvPr/>
          </p:nvSpPr>
          <p:spPr bwMode="auto">
            <a:xfrm flipH="1" flipV="1">
              <a:off x="8580" y="9426"/>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rot="10800000" lIns="74295" tIns="8890" rIns="74295" bIns="8890"/>
            <a:lstStyle/>
            <a:p>
              <a:endParaRPr lang="ja-JP" sz="2400">
                <a:solidFill>
                  <a:srgbClr val="FF0000"/>
                </a:solidFill>
                <a:latin typeface="Times New Roman" pitchFamily="84" charset="0"/>
              </a:endParaRPr>
            </a:p>
          </p:txBody>
        </p:sp>
        <p:sp>
          <p:nvSpPr>
            <p:cNvPr id="22567" name="Arc 146"/>
            <p:cNvSpPr>
              <a:spLocks noChangeAspect="1"/>
            </p:cNvSpPr>
            <p:nvPr/>
          </p:nvSpPr>
          <p:spPr bwMode="auto">
            <a:xfrm flipH="1">
              <a:off x="8580" y="13224"/>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68" name="Arc 147"/>
            <p:cNvSpPr>
              <a:spLocks noChangeAspect="1"/>
            </p:cNvSpPr>
            <p:nvPr/>
          </p:nvSpPr>
          <p:spPr bwMode="auto">
            <a:xfrm flipV="1">
              <a:off x="2684" y="9426"/>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rot="10800000" lIns="74295" tIns="8890" rIns="74295" bIns="8890"/>
            <a:lstStyle/>
            <a:p>
              <a:endParaRPr lang="ja-JP" sz="2400">
                <a:solidFill>
                  <a:srgbClr val="FF0000"/>
                </a:solidFill>
                <a:latin typeface="Times New Roman" pitchFamily="84" charset="0"/>
              </a:endParaRPr>
            </a:p>
          </p:txBody>
        </p:sp>
        <p:sp>
          <p:nvSpPr>
            <p:cNvPr id="22569" name="Arc 148"/>
            <p:cNvSpPr>
              <a:spLocks noChangeAspect="1"/>
            </p:cNvSpPr>
            <p:nvPr/>
          </p:nvSpPr>
          <p:spPr bwMode="auto">
            <a:xfrm>
              <a:off x="2684" y="13224"/>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70" name="Line 149"/>
            <p:cNvSpPr>
              <a:spLocks noChangeAspect="1" noChangeShapeType="1"/>
            </p:cNvSpPr>
            <p:nvPr/>
          </p:nvSpPr>
          <p:spPr bwMode="auto">
            <a:xfrm flipH="1">
              <a:off x="2626" y="12705"/>
              <a:ext cx="57" cy="1"/>
            </a:xfrm>
            <a:prstGeom prst="line">
              <a:avLst/>
            </a:prstGeom>
            <a:noFill/>
            <a:ln w="19050">
              <a:solidFill>
                <a:srgbClr val="FFFFFF"/>
              </a:solidFill>
              <a:round/>
              <a:headEnd/>
              <a:tailEnd/>
            </a:ln>
          </p:spPr>
          <p:txBody>
            <a:bodyPr lIns="74295" tIns="8890" rIns="74295" bIns="8890"/>
            <a:lstStyle/>
            <a:p>
              <a:endParaRPr lang="nl-BE"/>
            </a:p>
          </p:txBody>
        </p:sp>
        <p:sp>
          <p:nvSpPr>
            <p:cNvPr id="22571" name="Line 150"/>
            <p:cNvSpPr>
              <a:spLocks noChangeAspect="1" noChangeShapeType="1"/>
            </p:cNvSpPr>
            <p:nvPr/>
          </p:nvSpPr>
          <p:spPr bwMode="auto">
            <a:xfrm flipH="1">
              <a:off x="2626" y="10002"/>
              <a:ext cx="57" cy="1"/>
            </a:xfrm>
            <a:prstGeom prst="line">
              <a:avLst/>
            </a:prstGeom>
            <a:noFill/>
            <a:ln w="19050">
              <a:solidFill>
                <a:srgbClr val="FFFFFF"/>
              </a:solidFill>
              <a:round/>
              <a:headEnd/>
              <a:tailEnd/>
            </a:ln>
          </p:spPr>
          <p:txBody>
            <a:bodyPr lIns="74295" tIns="8890" rIns="74295" bIns="8890"/>
            <a:lstStyle/>
            <a:p>
              <a:endParaRPr lang="nl-BE"/>
            </a:p>
          </p:txBody>
        </p:sp>
        <p:sp>
          <p:nvSpPr>
            <p:cNvPr id="22572" name="Line 151"/>
            <p:cNvSpPr>
              <a:spLocks noChangeAspect="1" noChangeShapeType="1"/>
            </p:cNvSpPr>
            <p:nvPr/>
          </p:nvSpPr>
          <p:spPr bwMode="auto">
            <a:xfrm>
              <a:off x="8638" y="12705"/>
              <a:ext cx="57" cy="1"/>
            </a:xfrm>
            <a:prstGeom prst="line">
              <a:avLst/>
            </a:prstGeom>
            <a:noFill/>
            <a:ln w="19050">
              <a:solidFill>
                <a:srgbClr val="FFFFFF"/>
              </a:solidFill>
              <a:round/>
              <a:headEnd/>
              <a:tailEnd/>
            </a:ln>
          </p:spPr>
          <p:txBody>
            <a:bodyPr lIns="74295" tIns="8890" rIns="74295" bIns="8890"/>
            <a:lstStyle/>
            <a:p>
              <a:endParaRPr lang="nl-BE"/>
            </a:p>
          </p:txBody>
        </p:sp>
        <p:sp>
          <p:nvSpPr>
            <p:cNvPr id="22573" name="Line 152"/>
            <p:cNvSpPr>
              <a:spLocks noChangeAspect="1" noChangeShapeType="1"/>
            </p:cNvSpPr>
            <p:nvPr/>
          </p:nvSpPr>
          <p:spPr bwMode="auto">
            <a:xfrm>
              <a:off x="8638" y="10002"/>
              <a:ext cx="57" cy="1"/>
            </a:xfrm>
            <a:prstGeom prst="line">
              <a:avLst/>
            </a:prstGeom>
            <a:noFill/>
            <a:ln w="19050">
              <a:solidFill>
                <a:srgbClr val="FFFFFF"/>
              </a:solidFill>
              <a:round/>
              <a:headEnd/>
              <a:tailEnd/>
            </a:ln>
          </p:spPr>
          <p:txBody>
            <a:bodyPr lIns="74295" tIns="8890" rIns="74295" bIns="8890"/>
            <a:lstStyle/>
            <a:p>
              <a:endParaRPr lang="nl-BE"/>
            </a:p>
          </p:txBody>
        </p:sp>
      </p:grpSp>
      <p:sp>
        <p:nvSpPr>
          <p:cNvPr id="22532" name="Line 31"/>
          <p:cNvSpPr>
            <a:spLocks noChangeShapeType="1"/>
          </p:cNvSpPr>
          <p:nvPr/>
        </p:nvSpPr>
        <p:spPr bwMode="auto">
          <a:xfrm>
            <a:off x="2873522" y="914027"/>
            <a:ext cx="42294" cy="3491509"/>
          </a:xfrm>
          <a:prstGeom prst="line">
            <a:avLst/>
          </a:prstGeom>
          <a:noFill/>
          <a:ln w="28575">
            <a:solidFill>
              <a:srgbClr val="FF7B47"/>
            </a:solidFill>
            <a:round/>
            <a:headEnd type="arrow"/>
            <a:tailEnd type="none" w="lg" len="lg"/>
          </a:ln>
        </p:spPr>
        <p:txBody>
          <a:bodyPr wrap="none" anchor="ctr"/>
          <a:lstStyle/>
          <a:p>
            <a:endParaRPr lang="nl-BE"/>
          </a:p>
        </p:txBody>
      </p:sp>
      <p:sp>
        <p:nvSpPr>
          <p:cNvPr id="22537" name="Rectangle 40"/>
          <p:cNvSpPr>
            <a:spLocks noGrp="1" noChangeArrowheads="1"/>
          </p:cNvSpPr>
          <p:nvPr>
            <p:ph type="subTitle" idx="1"/>
          </p:nvPr>
        </p:nvSpPr>
        <p:spPr>
          <a:xfrm>
            <a:off x="142875" y="4724400"/>
            <a:ext cx="8839200" cy="1981200"/>
          </a:xfrm>
          <a:noFill/>
        </p:spPr>
        <p:txBody>
          <a:bodyPr/>
          <a:lstStyle/>
          <a:p>
            <a:pPr algn="l">
              <a:lnSpc>
                <a:spcPct val="120000"/>
              </a:lnSpc>
            </a:pPr>
            <a:r>
              <a:rPr lang="en-US" sz="1200" b="1" i="1" dirty="0">
                <a:solidFill>
                  <a:srgbClr val="FF0000"/>
                </a:solidFill>
                <a:latin typeface="Verdana" pitchFamily="84" charset="0"/>
              </a:rPr>
              <a:t>Special preparation for the new SDS test at the Winter Course in Lisbon. </a:t>
            </a:r>
          </a:p>
          <a:p>
            <a:pPr algn="l" eaLnBrk="1" hangingPunct="1">
              <a:lnSpc>
                <a:spcPct val="120000"/>
              </a:lnSpc>
            </a:pPr>
            <a:r>
              <a:rPr lang="en-US" sz="1200" b="1" dirty="0">
                <a:latin typeface="Verdana" pitchFamily="84" charset="0"/>
              </a:rPr>
              <a:t>Based on SDS (single – double – single) Paul BALSOM (Leicester City Fitness Coach)</a:t>
            </a:r>
          </a:p>
          <a:p>
            <a:pPr algn="l" eaLnBrk="1" hangingPunct="1">
              <a:lnSpc>
                <a:spcPct val="120000"/>
              </a:lnSpc>
            </a:pPr>
            <a:r>
              <a:rPr lang="en-US" sz="1200" b="1" dirty="0">
                <a:latin typeface="Verdana" pitchFamily="84" charset="0"/>
              </a:rPr>
              <a:t>Set 1: </a:t>
            </a:r>
            <a:r>
              <a:rPr lang="en-US" sz="1200" dirty="0">
                <a:latin typeface="Verdana" pitchFamily="84" charset="0"/>
              </a:rPr>
              <a:t>5 laps of (75m	‘Single’ + 5 sec recovery + 65m with turn ‘Double’ + 5 sec recovery + 75m ‘Single’)</a:t>
            </a:r>
          </a:p>
          <a:p>
            <a:pPr algn="l" eaLnBrk="1" hangingPunct="1">
              <a:lnSpc>
                <a:spcPct val="120000"/>
              </a:lnSpc>
            </a:pPr>
            <a:r>
              <a:rPr lang="en-US" sz="1200" b="1" dirty="0">
                <a:latin typeface="Verdana" pitchFamily="84" charset="0"/>
              </a:rPr>
              <a:t>Recovery:</a:t>
            </a:r>
            <a:r>
              <a:rPr lang="en-US" sz="1200" dirty="0">
                <a:latin typeface="Verdana" pitchFamily="84" charset="0"/>
              </a:rPr>
              <a:t> 4 min</a:t>
            </a:r>
            <a:endParaRPr lang="en-US" sz="1200" b="1" dirty="0">
              <a:latin typeface="Verdana" pitchFamily="84" charset="0"/>
            </a:endParaRPr>
          </a:p>
          <a:p>
            <a:pPr algn="l" eaLnBrk="1" hangingPunct="1">
              <a:lnSpc>
                <a:spcPct val="120000"/>
              </a:lnSpc>
            </a:pPr>
            <a:r>
              <a:rPr lang="en-US" sz="1200" b="1" dirty="0">
                <a:latin typeface="Verdana" pitchFamily="84" charset="0"/>
              </a:rPr>
              <a:t>Set 2:</a:t>
            </a:r>
            <a:r>
              <a:rPr lang="en-US" sz="1200" dirty="0">
                <a:latin typeface="Verdana" pitchFamily="84" charset="0"/>
              </a:rPr>
              <a:t> Repeat the same exercise.</a:t>
            </a:r>
          </a:p>
          <a:p>
            <a:pPr algn="l" eaLnBrk="1" hangingPunct="1">
              <a:lnSpc>
                <a:spcPct val="120000"/>
              </a:lnSpc>
            </a:pPr>
            <a:endParaRPr lang="en-US" sz="1200" dirty="0">
              <a:latin typeface="Verdana" pitchFamily="84" charset="0"/>
            </a:endParaRPr>
          </a:p>
          <a:p>
            <a:pPr algn="l" eaLnBrk="1" hangingPunct="1">
              <a:lnSpc>
                <a:spcPct val="120000"/>
              </a:lnSpc>
            </a:pPr>
            <a:r>
              <a:rPr lang="en-US" sz="1200" dirty="0">
                <a:latin typeface="Verdana" pitchFamily="84" charset="0"/>
              </a:rPr>
              <a:t>Time: 7,5 min + 4 + 7,5 = 19 min; 2100m in total</a:t>
            </a:r>
          </a:p>
        </p:txBody>
      </p:sp>
      <p:sp>
        <p:nvSpPr>
          <p:cNvPr id="22539" name="Rectangle 42"/>
          <p:cNvSpPr>
            <a:spLocks noChangeArrowheads="1"/>
          </p:cNvSpPr>
          <p:nvPr/>
        </p:nvSpPr>
        <p:spPr bwMode="auto">
          <a:xfrm>
            <a:off x="6705600" y="609600"/>
            <a:ext cx="2286000" cy="4038600"/>
          </a:xfrm>
          <a:prstGeom prst="rect">
            <a:avLst/>
          </a:prstGeom>
          <a:solidFill>
            <a:srgbClr val="006000"/>
          </a:solidFill>
          <a:ln w="9525">
            <a:noFill/>
            <a:miter lim="800000"/>
            <a:headEnd/>
            <a:tailEnd/>
          </a:ln>
        </p:spPr>
        <p:txBody>
          <a:bodyPr/>
          <a:lstStyle/>
          <a:p>
            <a:pPr algn="ct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algn="ct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algn="ct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Set 1 (…)		7,5 min</a:t>
            </a: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Recovery 			4 min</a:t>
            </a: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Set 2 (…)		7,5 min </a:t>
            </a: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Total duration 		± 19 min</a:t>
            </a:r>
          </a:p>
          <a:p>
            <a:pP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eaLnBrk="1" hangingPunct="1">
              <a:lnSpc>
                <a:spcPct val="120000"/>
              </a:lnSpc>
              <a:spcBef>
                <a:spcPct val="20000"/>
              </a:spcBef>
              <a:tabLst>
                <a:tab pos="977900" algn="l"/>
                <a:tab pos="1320800" algn="l"/>
                <a:tab pos="1371600" algn="l"/>
                <a:tab pos="1549400" algn="l"/>
              </a:tabLst>
            </a:pPr>
            <a:endParaRPr lang="en-US" sz="1000" dirty="0">
              <a:solidFill>
                <a:srgbClr val="6CCEFF"/>
              </a:solidFill>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6CCEFF"/>
                </a:solidFill>
                <a:latin typeface="Verdana" pitchFamily="84" charset="0"/>
              </a:rPr>
              <a:t>Walking 	W  	300 m</a:t>
            </a:r>
            <a:endParaRPr lang="en-US" sz="1000" dirty="0">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7FFF5B"/>
                </a:solidFill>
                <a:latin typeface="Verdana" pitchFamily="84" charset="0"/>
              </a:rPr>
              <a:t>Jogging 	J</a:t>
            </a:r>
            <a:r>
              <a:rPr lang="en-US" sz="1000" dirty="0">
                <a:latin typeface="Verdana" pitchFamily="84" charset="0"/>
              </a:rPr>
              <a:t>     	 </a:t>
            </a:r>
            <a:r>
              <a:rPr lang="en-US" sz="1000" dirty="0">
                <a:solidFill>
                  <a:srgbClr val="7FFF5B"/>
                </a:solidFill>
                <a:latin typeface="Verdana" pitchFamily="84" charset="0"/>
              </a:rPr>
              <a:t>… m</a:t>
            </a:r>
            <a:endParaRPr lang="en-US" sz="1000" dirty="0">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F689FF"/>
                </a:solidFill>
                <a:latin typeface="Verdana" pitchFamily="84" charset="0"/>
              </a:rPr>
              <a:t>Backwards 	BW		… m</a:t>
            </a:r>
            <a:endParaRPr lang="en-US" sz="1000" dirty="0">
              <a:solidFill>
                <a:srgbClr val="FFEF78"/>
              </a:solidFill>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FFFC61"/>
                </a:solidFill>
                <a:latin typeface="Verdana" pitchFamily="84" charset="0"/>
              </a:rPr>
              <a:t>Sideways 	SW		… m</a:t>
            </a:r>
            <a:endParaRPr lang="en-US" sz="1000" dirty="0">
              <a:solidFill>
                <a:srgbClr val="FF7B47"/>
              </a:solidFill>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FF7B47"/>
                </a:solidFill>
                <a:latin typeface="Verdana" pitchFamily="84" charset="0"/>
              </a:rPr>
              <a:t>High intensity 	HI  	2100 m</a:t>
            </a:r>
          </a:p>
          <a:p>
            <a:pPr eaLnBrk="1" hangingPunct="1">
              <a:lnSpc>
                <a:spcPct val="120000"/>
              </a:lnSpc>
              <a:spcBef>
                <a:spcPct val="20000"/>
              </a:spcBef>
              <a:tabLst>
                <a:tab pos="977900" algn="l"/>
                <a:tab pos="1320800" algn="l"/>
                <a:tab pos="1371600" algn="l"/>
                <a:tab pos="1549400" algn="l"/>
              </a:tabLst>
            </a:pPr>
            <a:r>
              <a:rPr lang="en-US" sz="1000" dirty="0">
                <a:solidFill>
                  <a:srgbClr val="FF4E60"/>
                </a:solidFill>
                <a:latin typeface="Verdana" pitchFamily="84" charset="0"/>
              </a:rPr>
              <a:t>Sprint 	S		… m</a:t>
            </a: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Total distance 		2400 m</a:t>
            </a:r>
          </a:p>
        </p:txBody>
      </p:sp>
      <p:grpSp>
        <p:nvGrpSpPr>
          <p:cNvPr id="3" name="Group 43"/>
          <p:cNvGrpSpPr>
            <a:grpSpLocks/>
          </p:cNvGrpSpPr>
          <p:nvPr/>
        </p:nvGrpSpPr>
        <p:grpSpPr bwMode="auto">
          <a:xfrm>
            <a:off x="6781800" y="4057650"/>
            <a:ext cx="1981200" cy="228600"/>
            <a:chOff x="4320" y="2592"/>
            <a:chExt cx="1248" cy="144"/>
          </a:xfrm>
        </p:grpSpPr>
        <p:sp>
          <p:nvSpPr>
            <p:cNvPr id="22550" name="Line 44"/>
            <p:cNvSpPr>
              <a:spLocks noChangeShapeType="1"/>
            </p:cNvSpPr>
            <p:nvPr/>
          </p:nvSpPr>
          <p:spPr bwMode="auto">
            <a:xfrm>
              <a:off x="4320" y="2736"/>
              <a:ext cx="1248" cy="0"/>
            </a:xfrm>
            <a:prstGeom prst="line">
              <a:avLst/>
            </a:prstGeom>
            <a:noFill/>
            <a:ln w="9525">
              <a:solidFill>
                <a:schemeClr val="bg1"/>
              </a:solidFill>
              <a:round/>
              <a:headEnd/>
              <a:tailEnd/>
            </a:ln>
          </p:spPr>
          <p:txBody>
            <a:bodyPr wrap="none" anchor="ctr"/>
            <a:lstStyle/>
            <a:p>
              <a:endParaRPr lang="nl-BE"/>
            </a:p>
          </p:txBody>
        </p:sp>
        <p:sp>
          <p:nvSpPr>
            <p:cNvPr id="22551" name="Line 45"/>
            <p:cNvSpPr>
              <a:spLocks noChangeShapeType="1"/>
            </p:cNvSpPr>
            <p:nvPr/>
          </p:nvSpPr>
          <p:spPr bwMode="auto">
            <a:xfrm>
              <a:off x="4320" y="2592"/>
              <a:ext cx="1248" cy="0"/>
            </a:xfrm>
            <a:prstGeom prst="line">
              <a:avLst/>
            </a:prstGeom>
            <a:noFill/>
            <a:ln w="9525">
              <a:solidFill>
                <a:schemeClr val="bg1"/>
              </a:solidFill>
              <a:round/>
              <a:headEnd/>
              <a:tailEnd/>
            </a:ln>
          </p:spPr>
          <p:txBody>
            <a:bodyPr wrap="none" anchor="ctr"/>
            <a:lstStyle/>
            <a:p>
              <a:endParaRPr lang="nl-BE"/>
            </a:p>
          </p:txBody>
        </p:sp>
      </p:grpSp>
      <p:grpSp>
        <p:nvGrpSpPr>
          <p:cNvPr id="4" name="Group 46"/>
          <p:cNvGrpSpPr>
            <a:grpSpLocks/>
          </p:cNvGrpSpPr>
          <p:nvPr/>
        </p:nvGrpSpPr>
        <p:grpSpPr bwMode="auto">
          <a:xfrm>
            <a:off x="6781800" y="2138363"/>
            <a:ext cx="1981200" cy="228600"/>
            <a:chOff x="4320" y="2592"/>
            <a:chExt cx="1248" cy="144"/>
          </a:xfrm>
        </p:grpSpPr>
        <p:sp>
          <p:nvSpPr>
            <p:cNvPr id="22548" name="Line 47"/>
            <p:cNvSpPr>
              <a:spLocks noChangeShapeType="1"/>
            </p:cNvSpPr>
            <p:nvPr/>
          </p:nvSpPr>
          <p:spPr bwMode="auto">
            <a:xfrm>
              <a:off x="4320" y="2736"/>
              <a:ext cx="1248" cy="0"/>
            </a:xfrm>
            <a:prstGeom prst="line">
              <a:avLst/>
            </a:prstGeom>
            <a:noFill/>
            <a:ln w="9525">
              <a:solidFill>
                <a:schemeClr val="bg1"/>
              </a:solidFill>
              <a:round/>
              <a:headEnd/>
              <a:tailEnd/>
            </a:ln>
          </p:spPr>
          <p:txBody>
            <a:bodyPr wrap="none" anchor="ctr"/>
            <a:lstStyle/>
            <a:p>
              <a:endParaRPr lang="nl-BE"/>
            </a:p>
          </p:txBody>
        </p:sp>
        <p:sp>
          <p:nvSpPr>
            <p:cNvPr id="22549" name="Line 48"/>
            <p:cNvSpPr>
              <a:spLocks noChangeShapeType="1"/>
            </p:cNvSpPr>
            <p:nvPr/>
          </p:nvSpPr>
          <p:spPr bwMode="auto">
            <a:xfrm>
              <a:off x="4320" y="2592"/>
              <a:ext cx="1248" cy="0"/>
            </a:xfrm>
            <a:prstGeom prst="line">
              <a:avLst/>
            </a:prstGeom>
            <a:noFill/>
            <a:ln w="9525">
              <a:solidFill>
                <a:schemeClr val="bg1"/>
              </a:solidFill>
              <a:round/>
              <a:headEnd/>
              <a:tailEnd/>
            </a:ln>
          </p:spPr>
          <p:txBody>
            <a:bodyPr wrap="none" anchor="ctr"/>
            <a:lstStyle/>
            <a:p>
              <a:endParaRPr lang="nl-BE"/>
            </a:p>
          </p:txBody>
        </p:sp>
      </p:grpSp>
      <p:sp>
        <p:nvSpPr>
          <p:cNvPr id="22542" name="Rectangle 49"/>
          <p:cNvSpPr>
            <a:spLocks noChangeArrowheads="1"/>
          </p:cNvSpPr>
          <p:nvPr/>
        </p:nvSpPr>
        <p:spPr bwMode="auto">
          <a:xfrm>
            <a:off x="6781800" y="609600"/>
            <a:ext cx="2209800" cy="274638"/>
          </a:xfrm>
          <a:prstGeom prst="rect">
            <a:avLst/>
          </a:prstGeom>
          <a:noFill/>
          <a:ln w="9525">
            <a:noFill/>
            <a:miter lim="800000"/>
            <a:headEnd/>
            <a:tailEnd/>
          </a:ln>
        </p:spPr>
        <p:txBody>
          <a:bodyPr>
            <a:spAutoFit/>
          </a:bodyPr>
          <a:lstStyle/>
          <a:p>
            <a:pPr algn="ctr"/>
            <a:r>
              <a:rPr lang="en-US" b="1" dirty="0">
                <a:solidFill>
                  <a:schemeClr val="bg1"/>
                </a:solidFill>
                <a:latin typeface="Verdana" pitchFamily="84" charset="0"/>
              </a:rPr>
              <a:t>2 sets of SDS</a:t>
            </a:r>
          </a:p>
        </p:txBody>
      </p:sp>
      <p:sp>
        <p:nvSpPr>
          <p:cNvPr id="53" name="Rectangle 28"/>
          <p:cNvSpPr>
            <a:spLocks noChangeArrowheads="1"/>
          </p:cNvSpPr>
          <p:nvPr/>
        </p:nvSpPr>
        <p:spPr bwMode="auto">
          <a:xfrm>
            <a:off x="3402152" y="985109"/>
            <a:ext cx="648072" cy="288032"/>
          </a:xfrm>
          <a:prstGeom prst="rect">
            <a:avLst/>
          </a:prstGeom>
          <a:noFill/>
          <a:ln w="9525">
            <a:noFill/>
            <a:miter lim="800000"/>
            <a:headEnd/>
            <a:tailEnd/>
          </a:ln>
        </p:spPr>
        <p:txBody>
          <a:bodyPr/>
          <a:lstStyle/>
          <a:p>
            <a:pPr eaLnBrk="1" hangingPunct="1">
              <a:spcBef>
                <a:spcPct val="20000"/>
              </a:spcBef>
            </a:pPr>
            <a:r>
              <a:rPr lang="en-US" sz="1400" dirty="0">
                <a:solidFill>
                  <a:schemeClr val="bg1"/>
                </a:solidFill>
                <a:latin typeface="Verdana" pitchFamily="84" charset="0"/>
              </a:rPr>
              <a:t>Start</a:t>
            </a:r>
          </a:p>
        </p:txBody>
      </p:sp>
      <p:sp>
        <p:nvSpPr>
          <p:cNvPr id="55" name="Oval 66"/>
          <p:cNvSpPr>
            <a:spLocks noChangeArrowheads="1"/>
          </p:cNvSpPr>
          <p:nvPr/>
        </p:nvSpPr>
        <p:spPr bwMode="auto">
          <a:xfrm>
            <a:off x="3347864" y="2818582"/>
            <a:ext cx="114300" cy="106362"/>
          </a:xfrm>
          <a:prstGeom prst="ellipse">
            <a:avLst/>
          </a:prstGeom>
          <a:solidFill>
            <a:srgbClr val="FDFF56"/>
          </a:solidFill>
          <a:ln w="9525">
            <a:noFill/>
            <a:round/>
            <a:headEnd/>
            <a:tailEnd/>
          </a:ln>
        </p:spPr>
        <p:txBody>
          <a:bodyPr wrap="none" anchor="ctr"/>
          <a:lstStyle/>
          <a:p>
            <a:endParaRPr lang="nl-BE" sz="2400"/>
          </a:p>
        </p:txBody>
      </p:sp>
      <p:sp>
        <p:nvSpPr>
          <p:cNvPr id="72" name="Rectangle 34"/>
          <p:cNvSpPr>
            <a:spLocks noChangeArrowheads="1"/>
          </p:cNvSpPr>
          <p:nvPr/>
        </p:nvSpPr>
        <p:spPr bwMode="auto">
          <a:xfrm>
            <a:off x="5364088" y="620688"/>
            <a:ext cx="1080120" cy="288032"/>
          </a:xfrm>
          <a:prstGeom prst="rect">
            <a:avLst/>
          </a:prstGeom>
          <a:noFill/>
          <a:ln w="9525">
            <a:noFill/>
            <a:miter lim="800000"/>
            <a:headEnd/>
            <a:tailEnd/>
          </a:ln>
        </p:spPr>
        <p:txBody>
          <a:bodyPr/>
          <a:lstStyle/>
          <a:p>
            <a:pPr eaLnBrk="1" hangingPunct="1">
              <a:spcBef>
                <a:spcPct val="20000"/>
              </a:spcBef>
            </a:pPr>
            <a:r>
              <a:rPr lang="en-US" sz="1400" dirty="0">
                <a:solidFill>
                  <a:schemeClr val="bg1"/>
                </a:solidFill>
                <a:latin typeface="Verdana" pitchFamily="84" charset="0"/>
              </a:rPr>
              <a:t>Referees</a:t>
            </a:r>
          </a:p>
        </p:txBody>
      </p:sp>
      <p:sp>
        <p:nvSpPr>
          <p:cNvPr id="77" name="Arc 84"/>
          <p:cNvSpPr>
            <a:spLocks/>
          </p:cNvSpPr>
          <p:nvPr/>
        </p:nvSpPr>
        <p:spPr bwMode="auto">
          <a:xfrm rot="5400000" flipH="1" flipV="1">
            <a:off x="2549946" y="3348726"/>
            <a:ext cx="1712319" cy="369850"/>
          </a:xfrm>
          <a:custGeom>
            <a:avLst/>
            <a:gdLst>
              <a:gd name="T0" fmla="*/ 2147483647 w 30412"/>
              <a:gd name="T1" fmla="*/ 29002055 h 43200"/>
              <a:gd name="T2" fmla="*/ 0 w 30412"/>
              <a:gd name="T3" fmla="*/ 991220530 h 43200"/>
              <a:gd name="T4" fmla="*/ 2147483647 w 30412"/>
              <a:gd name="T5" fmla="*/ 518159587 h 43200"/>
              <a:gd name="T6" fmla="*/ 0 60000 65536"/>
              <a:gd name="T7" fmla="*/ 0 60000 65536"/>
              <a:gd name="T8" fmla="*/ 0 60000 65536"/>
              <a:gd name="T9" fmla="*/ 0 w 30412"/>
              <a:gd name="T10" fmla="*/ 0 h 43200"/>
              <a:gd name="T11" fmla="*/ 30412 w 30412"/>
              <a:gd name="T12" fmla="*/ 43200 h 43200"/>
            </a:gdLst>
            <a:ahLst/>
            <a:cxnLst>
              <a:cxn ang="T6">
                <a:pos x="T0" y="T1"/>
              </a:cxn>
              <a:cxn ang="T7">
                <a:pos x="T2" y="T3"/>
              </a:cxn>
              <a:cxn ang="T8">
                <a:pos x="T4" y="T5"/>
              </a:cxn>
            </a:cxnLst>
            <a:rect l="T9" t="T10" r="T11" b="T12"/>
            <a:pathLst>
              <a:path w="30412" h="43200" fill="none" extrusionOk="0">
                <a:moveTo>
                  <a:pt x="1688" y="1208"/>
                </a:moveTo>
                <a:cubicBezTo>
                  <a:pt x="3978" y="408"/>
                  <a:pt x="6386" y="-1"/>
                  <a:pt x="8812" y="0"/>
                </a:cubicBezTo>
                <a:cubicBezTo>
                  <a:pt x="20741" y="0"/>
                  <a:pt x="30412" y="9670"/>
                  <a:pt x="30412" y="21600"/>
                </a:cubicBezTo>
                <a:cubicBezTo>
                  <a:pt x="30412" y="33529"/>
                  <a:pt x="20741" y="43200"/>
                  <a:pt x="8812" y="43200"/>
                </a:cubicBezTo>
                <a:cubicBezTo>
                  <a:pt x="5775" y="43200"/>
                  <a:pt x="2772" y="42559"/>
                  <a:pt x="-1" y="41320"/>
                </a:cubicBezTo>
              </a:path>
              <a:path w="30412" h="43200" stroke="0" extrusionOk="0">
                <a:moveTo>
                  <a:pt x="1688" y="1208"/>
                </a:moveTo>
                <a:cubicBezTo>
                  <a:pt x="3978" y="408"/>
                  <a:pt x="6386" y="-1"/>
                  <a:pt x="8812" y="0"/>
                </a:cubicBezTo>
                <a:cubicBezTo>
                  <a:pt x="20741" y="0"/>
                  <a:pt x="30412" y="9670"/>
                  <a:pt x="30412" y="21600"/>
                </a:cubicBezTo>
                <a:cubicBezTo>
                  <a:pt x="30412" y="33529"/>
                  <a:pt x="20741" y="43200"/>
                  <a:pt x="8812" y="43200"/>
                </a:cubicBezTo>
                <a:cubicBezTo>
                  <a:pt x="5775" y="43200"/>
                  <a:pt x="2772" y="42559"/>
                  <a:pt x="-1" y="41320"/>
                </a:cubicBezTo>
                <a:lnTo>
                  <a:pt x="8812" y="21600"/>
                </a:lnTo>
                <a:close/>
              </a:path>
            </a:pathLst>
          </a:custGeom>
          <a:noFill/>
          <a:ln w="28575">
            <a:solidFill>
              <a:srgbClr val="FF7B47"/>
            </a:solidFill>
            <a:round/>
            <a:headEnd type="arrow"/>
            <a:tailEnd type="none" w="lg" len="lg"/>
          </a:ln>
        </p:spPr>
        <p:txBody>
          <a:bodyPr wrap="none" anchor="ctr"/>
          <a:lstStyle/>
          <a:p>
            <a:r>
              <a:rPr lang="nl-BE" sz="2400" dirty="0"/>
              <a:t> </a:t>
            </a:r>
          </a:p>
        </p:txBody>
      </p:sp>
      <p:sp>
        <p:nvSpPr>
          <p:cNvPr id="79" name="Line 31"/>
          <p:cNvSpPr>
            <a:spLocks noChangeShapeType="1"/>
          </p:cNvSpPr>
          <p:nvPr/>
        </p:nvSpPr>
        <p:spPr bwMode="auto">
          <a:xfrm>
            <a:off x="3809626" y="963581"/>
            <a:ext cx="42294" cy="3459161"/>
          </a:xfrm>
          <a:prstGeom prst="line">
            <a:avLst/>
          </a:prstGeom>
          <a:noFill/>
          <a:ln w="28575">
            <a:solidFill>
              <a:srgbClr val="FF7B47"/>
            </a:solidFill>
            <a:round/>
            <a:headEnd type="none"/>
            <a:tailEnd type="arrow" w="lg" len="lg"/>
          </a:ln>
        </p:spPr>
        <p:txBody>
          <a:bodyPr wrap="none" anchor="ctr"/>
          <a:lstStyle/>
          <a:p>
            <a:endParaRPr lang="nl-BE"/>
          </a:p>
        </p:txBody>
      </p:sp>
      <p:sp>
        <p:nvSpPr>
          <p:cNvPr id="87" name="Rectangle 69"/>
          <p:cNvSpPr>
            <a:spLocks noChangeArrowheads="1"/>
          </p:cNvSpPr>
          <p:nvPr/>
        </p:nvSpPr>
        <p:spPr bwMode="auto">
          <a:xfrm>
            <a:off x="3831971" y="4335010"/>
            <a:ext cx="628147" cy="338554"/>
          </a:xfrm>
          <a:prstGeom prst="rect">
            <a:avLst/>
          </a:prstGeom>
          <a:noFill/>
          <a:ln w="9525">
            <a:noFill/>
            <a:miter lim="800000"/>
            <a:headEnd/>
            <a:tailEnd/>
          </a:ln>
        </p:spPr>
        <p:txBody>
          <a:bodyPr wrap="none">
            <a:spAutoFit/>
          </a:bodyPr>
          <a:lstStyle/>
          <a:p>
            <a:pPr algn="ctr"/>
            <a:r>
              <a:rPr lang="en-US" sz="1600" dirty="0">
                <a:solidFill>
                  <a:srgbClr val="6CCEFF"/>
                </a:solidFill>
                <a:latin typeface="Verdana" pitchFamily="84" charset="0"/>
              </a:rPr>
              <a:t>W </a:t>
            </a:r>
            <a:r>
              <a:rPr lang="en-US" dirty="0">
                <a:solidFill>
                  <a:srgbClr val="6CCEFF"/>
                </a:solidFill>
                <a:latin typeface="Verdana" pitchFamily="84" charset="0"/>
              </a:rPr>
              <a:t>5”</a:t>
            </a:r>
          </a:p>
        </p:txBody>
      </p:sp>
      <p:sp>
        <p:nvSpPr>
          <p:cNvPr id="88" name="Arc 84"/>
          <p:cNvSpPr>
            <a:spLocks/>
          </p:cNvSpPr>
          <p:nvPr/>
        </p:nvSpPr>
        <p:spPr bwMode="auto">
          <a:xfrm rot="5400000">
            <a:off x="3529741" y="4343533"/>
            <a:ext cx="343750" cy="275456"/>
          </a:xfrm>
          <a:custGeom>
            <a:avLst/>
            <a:gdLst>
              <a:gd name="T0" fmla="*/ 2147483647 w 30412"/>
              <a:gd name="T1" fmla="*/ 29002055 h 43200"/>
              <a:gd name="T2" fmla="*/ 0 w 30412"/>
              <a:gd name="T3" fmla="*/ 991220530 h 43200"/>
              <a:gd name="T4" fmla="*/ 2147483647 w 30412"/>
              <a:gd name="T5" fmla="*/ 518159587 h 43200"/>
              <a:gd name="T6" fmla="*/ 0 60000 65536"/>
              <a:gd name="T7" fmla="*/ 0 60000 65536"/>
              <a:gd name="T8" fmla="*/ 0 60000 65536"/>
              <a:gd name="T9" fmla="*/ 0 w 30412"/>
              <a:gd name="T10" fmla="*/ 0 h 43200"/>
              <a:gd name="T11" fmla="*/ 30412 w 30412"/>
              <a:gd name="T12" fmla="*/ 43200 h 43200"/>
            </a:gdLst>
            <a:ahLst/>
            <a:cxnLst>
              <a:cxn ang="T6">
                <a:pos x="T0" y="T1"/>
              </a:cxn>
              <a:cxn ang="T7">
                <a:pos x="T2" y="T3"/>
              </a:cxn>
              <a:cxn ang="T8">
                <a:pos x="T4" y="T5"/>
              </a:cxn>
            </a:cxnLst>
            <a:rect l="T9" t="T10" r="T11" b="T12"/>
            <a:pathLst>
              <a:path w="30412" h="43200" fill="none" extrusionOk="0">
                <a:moveTo>
                  <a:pt x="1688" y="1208"/>
                </a:moveTo>
                <a:cubicBezTo>
                  <a:pt x="3978" y="408"/>
                  <a:pt x="6386" y="-1"/>
                  <a:pt x="8812" y="0"/>
                </a:cubicBezTo>
                <a:cubicBezTo>
                  <a:pt x="20741" y="0"/>
                  <a:pt x="30412" y="9670"/>
                  <a:pt x="30412" y="21600"/>
                </a:cubicBezTo>
                <a:cubicBezTo>
                  <a:pt x="30412" y="33529"/>
                  <a:pt x="20741" y="43200"/>
                  <a:pt x="8812" y="43200"/>
                </a:cubicBezTo>
                <a:cubicBezTo>
                  <a:pt x="5775" y="43200"/>
                  <a:pt x="2772" y="42559"/>
                  <a:pt x="-1" y="41320"/>
                </a:cubicBezTo>
              </a:path>
              <a:path w="30412" h="43200" stroke="0" extrusionOk="0">
                <a:moveTo>
                  <a:pt x="1688" y="1208"/>
                </a:moveTo>
                <a:cubicBezTo>
                  <a:pt x="3978" y="408"/>
                  <a:pt x="6386" y="-1"/>
                  <a:pt x="8812" y="0"/>
                </a:cubicBezTo>
                <a:cubicBezTo>
                  <a:pt x="20741" y="0"/>
                  <a:pt x="30412" y="9670"/>
                  <a:pt x="30412" y="21600"/>
                </a:cubicBezTo>
                <a:cubicBezTo>
                  <a:pt x="30412" y="33529"/>
                  <a:pt x="20741" y="43200"/>
                  <a:pt x="8812" y="43200"/>
                </a:cubicBezTo>
                <a:cubicBezTo>
                  <a:pt x="5775" y="43200"/>
                  <a:pt x="2772" y="42559"/>
                  <a:pt x="-1" y="41320"/>
                </a:cubicBezTo>
                <a:lnTo>
                  <a:pt x="8812" y="21600"/>
                </a:lnTo>
                <a:close/>
              </a:path>
            </a:pathLst>
          </a:custGeom>
          <a:noFill/>
          <a:ln w="28575">
            <a:solidFill>
              <a:srgbClr val="6CCEFF"/>
            </a:solidFill>
            <a:round/>
            <a:headEnd type="none"/>
            <a:tailEnd type="arrow" w="lg" len="lg"/>
          </a:ln>
        </p:spPr>
        <p:txBody>
          <a:bodyPr wrap="none" anchor="ctr"/>
          <a:lstStyle/>
          <a:p>
            <a:r>
              <a:rPr lang="nl-BE" sz="2400" dirty="0"/>
              <a:t> </a:t>
            </a:r>
          </a:p>
        </p:txBody>
      </p:sp>
      <p:sp>
        <p:nvSpPr>
          <p:cNvPr id="89" name="AutoShape 4"/>
          <p:cNvSpPr>
            <a:spLocks noChangeArrowheads="1"/>
          </p:cNvSpPr>
          <p:nvPr/>
        </p:nvSpPr>
        <p:spPr bwMode="auto">
          <a:xfrm>
            <a:off x="3316287" y="698127"/>
            <a:ext cx="165100" cy="215900"/>
          </a:xfrm>
          <a:prstGeom prst="smileyFace">
            <a:avLst>
              <a:gd name="adj" fmla="val 4653"/>
            </a:avLst>
          </a:prstGeom>
          <a:solidFill>
            <a:srgbClr val="FF99CC"/>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90" name="AutoShape 6"/>
          <p:cNvSpPr>
            <a:spLocks noChangeArrowheads="1"/>
          </p:cNvSpPr>
          <p:nvPr/>
        </p:nvSpPr>
        <p:spPr bwMode="auto">
          <a:xfrm>
            <a:off x="3542804" y="702493"/>
            <a:ext cx="165100" cy="203200"/>
          </a:xfrm>
          <a:prstGeom prst="smileyFace">
            <a:avLst>
              <a:gd name="adj" fmla="val 4653"/>
            </a:avLst>
          </a:prstGeom>
          <a:solidFill>
            <a:srgbClr val="00FF00"/>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95" name="Text Box 137"/>
          <p:cNvSpPr txBox="1">
            <a:spLocks noChangeArrowheads="1"/>
          </p:cNvSpPr>
          <p:nvPr/>
        </p:nvSpPr>
        <p:spPr bwMode="auto">
          <a:xfrm>
            <a:off x="2267744" y="2492896"/>
            <a:ext cx="859941"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spcAft>
                <a:spcPts val="0"/>
              </a:spcAft>
            </a:pPr>
            <a:r>
              <a:rPr lang="en-US" dirty="0">
                <a:solidFill>
                  <a:schemeClr val="bg1"/>
                </a:solidFill>
                <a:latin typeface="Verdana"/>
                <a:ea typeface="Times"/>
                <a:cs typeface="Verdana"/>
              </a:rPr>
              <a:t>14 sec</a:t>
            </a:r>
            <a:endParaRPr lang="en-US" dirty="0">
              <a:solidFill>
                <a:schemeClr val="bg1"/>
              </a:solidFill>
              <a:effectLst/>
              <a:latin typeface="Verdana"/>
              <a:ea typeface="Times"/>
              <a:cs typeface="Verdana"/>
            </a:endParaRPr>
          </a:p>
        </p:txBody>
      </p:sp>
      <p:sp>
        <p:nvSpPr>
          <p:cNvPr id="61" name="Arc 84">
            <a:extLst>
              <a:ext uri="{FF2B5EF4-FFF2-40B4-BE49-F238E27FC236}">
                <a16:creationId xmlns:a16="http://schemas.microsoft.com/office/drawing/2014/main" id="{A7231843-10AA-644F-9504-BD7694493390}"/>
              </a:ext>
            </a:extLst>
          </p:cNvPr>
          <p:cNvSpPr>
            <a:spLocks/>
          </p:cNvSpPr>
          <p:nvPr/>
        </p:nvSpPr>
        <p:spPr bwMode="auto">
          <a:xfrm rot="5400000">
            <a:off x="2881669" y="4327243"/>
            <a:ext cx="343750" cy="275456"/>
          </a:xfrm>
          <a:custGeom>
            <a:avLst/>
            <a:gdLst>
              <a:gd name="T0" fmla="*/ 2147483647 w 30412"/>
              <a:gd name="T1" fmla="*/ 29002055 h 43200"/>
              <a:gd name="T2" fmla="*/ 0 w 30412"/>
              <a:gd name="T3" fmla="*/ 991220530 h 43200"/>
              <a:gd name="T4" fmla="*/ 2147483647 w 30412"/>
              <a:gd name="T5" fmla="*/ 518159587 h 43200"/>
              <a:gd name="T6" fmla="*/ 0 60000 65536"/>
              <a:gd name="T7" fmla="*/ 0 60000 65536"/>
              <a:gd name="T8" fmla="*/ 0 60000 65536"/>
              <a:gd name="T9" fmla="*/ 0 w 30412"/>
              <a:gd name="T10" fmla="*/ 0 h 43200"/>
              <a:gd name="T11" fmla="*/ 30412 w 30412"/>
              <a:gd name="T12" fmla="*/ 43200 h 43200"/>
            </a:gdLst>
            <a:ahLst/>
            <a:cxnLst>
              <a:cxn ang="T6">
                <a:pos x="T0" y="T1"/>
              </a:cxn>
              <a:cxn ang="T7">
                <a:pos x="T2" y="T3"/>
              </a:cxn>
              <a:cxn ang="T8">
                <a:pos x="T4" y="T5"/>
              </a:cxn>
            </a:cxnLst>
            <a:rect l="T9" t="T10" r="T11" b="T12"/>
            <a:pathLst>
              <a:path w="30412" h="43200" fill="none" extrusionOk="0">
                <a:moveTo>
                  <a:pt x="1688" y="1208"/>
                </a:moveTo>
                <a:cubicBezTo>
                  <a:pt x="3978" y="408"/>
                  <a:pt x="6386" y="-1"/>
                  <a:pt x="8812" y="0"/>
                </a:cubicBezTo>
                <a:cubicBezTo>
                  <a:pt x="20741" y="0"/>
                  <a:pt x="30412" y="9670"/>
                  <a:pt x="30412" y="21600"/>
                </a:cubicBezTo>
                <a:cubicBezTo>
                  <a:pt x="30412" y="33529"/>
                  <a:pt x="20741" y="43200"/>
                  <a:pt x="8812" y="43200"/>
                </a:cubicBezTo>
                <a:cubicBezTo>
                  <a:pt x="5775" y="43200"/>
                  <a:pt x="2772" y="42559"/>
                  <a:pt x="-1" y="41320"/>
                </a:cubicBezTo>
              </a:path>
              <a:path w="30412" h="43200" stroke="0" extrusionOk="0">
                <a:moveTo>
                  <a:pt x="1688" y="1208"/>
                </a:moveTo>
                <a:cubicBezTo>
                  <a:pt x="3978" y="408"/>
                  <a:pt x="6386" y="-1"/>
                  <a:pt x="8812" y="0"/>
                </a:cubicBezTo>
                <a:cubicBezTo>
                  <a:pt x="20741" y="0"/>
                  <a:pt x="30412" y="9670"/>
                  <a:pt x="30412" y="21600"/>
                </a:cubicBezTo>
                <a:cubicBezTo>
                  <a:pt x="30412" y="33529"/>
                  <a:pt x="20741" y="43200"/>
                  <a:pt x="8812" y="43200"/>
                </a:cubicBezTo>
                <a:cubicBezTo>
                  <a:pt x="5775" y="43200"/>
                  <a:pt x="2772" y="42559"/>
                  <a:pt x="-1" y="41320"/>
                </a:cubicBezTo>
                <a:lnTo>
                  <a:pt x="8812" y="21600"/>
                </a:lnTo>
                <a:close/>
              </a:path>
            </a:pathLst>
          </a:custGeom>
          <a:noFill/>
          <a:ln w="28575">
            <a:solidFill>
              <a:srgbClr val="6CCEFF"/>
            </a:solidFill>
            <a:round/>
            <a:headEnd type="none"/>
            <a:tailEnd type="arrow" w="lg" len="lg"/>
          </a:ln>
        </p:spPr>
        <p:txBody>
          <a:bodyPr wrap="none" anchor="ctr"/>
          <a:lstStyle/>
          <a:p>
            <a:r>
              <a:rPr lang="nl-BE" sz="2400" dirty="0"/>
              <a:t> </a:t>
            </a:r>
          </a:p>
        </p:txBody>
      </p:sp>
      <p:cxnSp>
        <p:nvCxnSpPr>
          <p:cNvPr id="63" name="Rechte verbindingslijn met pijl 92">
            <a:extLst>
              <a:ext uri="{FF2B5EF4-FFF2-40B4-BE49-F238E27FC236}">
                <a16:creationId xmlns:a16="http://schemas.microsoft.com/office/drawing/2014/main" id="{B8CC994C-DD81-B048-A144-A66DAB37C68A}"/>
              </a:ext>
            </a:extLst>
          </p:cNvPr>
          <p:cNvCxnSpPr>
            <a:cxnSpLocks/>
          </p:cNvCxnSpPr>
          <p:nvPr/>
        </p:nvCxnSpPr>
        <p:spPr bwMode="auto">
          <a:xfrm>
            <a:off x="2843808" y="847158"/>
            <a:ext cx="471057" cy="0"/>
          </a:xfrm>
          <a:prstGeom prst="straightConnector1">
            <a:avLst/>
          </a:prstGeom>
          <a:solidFill>
            <a:schemeClr val="accent1"/>
          </a:solidFill>
          <a:ln w="28575" cap="flat" cmpd="sng" algn="ctr">
            <a:solidFill>
              <a:srgbClr val="6CCEFF"/>
            </a:solidFill>
            <a:prstDash val="solid"/>
            <a:round/>
            <a:headEnd type="none" w="med" len="med"/>
            <a:tailEnd type="stealth" w="lg" len="lg"/>
          </a:ln>
          <a:effectLst/>
        </p:spPr>
      </p:cxnSp>
      <p:sp>
        <p:nvSpPr>
          <p:cNvPr id="64" name="Rectangle 69">
            <a:extLst>
              <a:ext uri="{FF2B5EF4-FFF2-40B4-BE49-F238E27FC236}">
                <a16:creationId xmlns:a16="http://schemas.microsoft.com/office/drawing/2014/main" id="{16D243CA-8D48-2B4B-B5B5-8B2A79D2D1C9}"/>
              </a:ext>
            </a:extLst>
          </p:cNvPr>
          <p:cNvSpPr>
            <a:spLocks noChangeArrowheads="1"/>
          </p:cNvSpPr>
          <p:nvPr/>
        </p:nvSpPr>
        <p:spPr bwMode="auto">
          <a:xfrm>
            <a:off x="2669094" y="930065"/>
            <a:ext cx="790601" cy="338554"/>
          </a:xfrm>
          <a:prstGeom prst="rect">
            <a:avLst/>
          </a:prstGeom>
          <a:noFill/>
          <a:ln w="9525">
            <a:noFill/>
            <a:miter lim="800000"/>
            <a:headEnd/>
            <a:tailEnd/>
          </a:ln>
        </p:spPr>
        <p:txBody>
          <a:bodyPr wrap="none">
            <a:spAutoFit/>
          </a:bodyPr>
          <a:lstStyle/>
          <a:p>
            <a:pPr algn="ctr"/>
            <a:r>
              <a:rPr lang="en-US" sz="1600" dirty="0">
                <a:solidFill>
                  <a:srgbClr val="6CCEFF"/>
                </a:solidFill>
                <a:latin typeface="Verdana" pitchFamily="84" charset="0"/>
              </a:rPr>
              <a:t>W 35</a:t>
            </a:r>
            <a:r>
              <a:rPr lang="en-US" dirty="0">
                <a:solidFill>
                  <a:srgbClr val="6CCEFF"/>
                </a:solidFill>
                <a:latin typeface="Verdana" pitchFamily="84" charset="0"/>
              </a:rPr>
              <a:t>”</a:t>
            </a:r>
          </a:p>
        </p:txBody>
      </p:sp>
      <p:sp>
        <p:nvSpPr>
          <p:cNvPr id="67" name="Rectangle 36">
            <a:extLst>
              <a:ext uri="{FF2B5EF4-FFF2-40B4-BE49-F238E27FC236}">
                <a16:creationId xmlns:a16="http://schemas.microsoft.com/office/drawing/2014/main" id="{EE0BFC7A-FBC8-4E4D-8B65-3589B26608A9}"/>
              </a:ext>
            </a:extLst>
          </p:cNvPr>
          <p:cNvSpPr>
            <a:spLocks noChangeArrowheads="1"/>
          </p:cNvSpPr>
          <p:nvPr/>
        </p:nvSpPr>
        <p:spPr bwMode="auto">
          <a:xfrm>
            <a:off x="3590362" y="1506270"/>
            <a:ext cx="909630" cy="338554"/>
          </a:xfrm>
          <a:prstGeom prst="rect">
            <a:avLst/>
          </a:prstGeom>
          <a:noFill/>
          <a:ln w="9525">
            <a:noFill/>
            <a:miter lim="800000"/>
            <a:headEnd/>
            <a:tailEnd/>
          </a:ln>
        </p:spPr>
        <p:txBody>
          <a:bodyPr wrap="square">
            <a:spAutoFit/>
          </a:bodyPr>
          <a:lstStyle/>
          <a:p>
            <a:pPr algn="ctr"/>
            <a:r>
              <a:rPr lang="en-US" sz="1600" dirty="0">
                <a:solidFill>
                  <a:srgbClr val="FF7B47"/>
                </a:solidFill>
                <a:latin typeface="Verdana" pitchFamily="84" charset="0"/>
              </a:rPr>
              <a:t>HI</a:t>
            </a:r>
          </a:p>
        </p:txBody>
      </p:sp>
      <p:sp>
        <p:nvSpPr>
          <p:cNvPr id="68" name="Rectangle 69">
            <a:extLst>
              <a:ext uri="{FF2B5EF4-FFF2-40B4-BE49-F238E27FC236}">
                <a16:creationId xmlns:a16="http://schemas.microsoft.com/office/drawing/2014/main" id="{B231839F-E2E4-6D40-AF79-20E10556B4DB}"/>
              </a:ext>
            </a:extLst>
          </p:cNvPr>
          <p:cNvSpPr>
            <a:spLocks noChangeArrowheads="1"/>
          </p:cNvSpPr>
          <p:nvPr/>
        </p:nvSpPr>
        <p:spPr bwMode="auto">
          <a:xfrm>
            <a:off x="2267744" y="4314582"/>
            <a:ext cx="628147" cy="338554"/>
          </a:xfrm>
          <a:prstGeom prst="rect">
            <a:avLst/>
          </a:prstGeom>
          <a:noFill/>
          <a:ln w="9525">
            <a:noFill/>
            <a:miter lim="800000"/>
            <a:headEnd/>
            <a:tailEnd/>
          </a:ln>
        </p:spPr>
        <p:txBody>
          <a:bodyPr wrap="none">
            <a:spAutoFit/>
          </a:bodyPr>
          <a:lstStyle/>
          <a:p>
            <a:pPr algn="ctr"/>
            <a:r>
              <a:rPr lang="en-US" sz="1600" dirty="0">
                <a:solidFill>
                  <a:srgbClr val="6CCEFF"/>
                </a:solidFill>
                <a:latin typeface="Verdana" pitchFamily="84" charset="0"/>
              </a:rPr>
              <a:t>W </a:t>
            </a:r>
            <a:r>
              <a:rPr lang="en-US" dirty="0">
                <a:solidFill>
                  <a:srgbClr val="6CCEFF"/>
                </a:solidFill>
                <a:latin typeface="Verdana" pitchFamily="84" charset="0"/>
              </a:rPr>
              <a:t>5”</a:t>
            </a:r>
          </a:p>
        </p:txBody>
      </p:sp>
      <p:sp>
        <p:nvSpPr>
          <p:cNvPr id="54" name="Text Box 137">
            <a:extLst>
              <a:ext uri="{FF2B5EF4-FFF2-40B4-BE49-F238E27FC236}">
                <a16:creationId xmlns:a16="http://schemas.microsoft.com/office/drawing/2014/main" id="{BF300BD9-6FC5-0C41-9E47-267A811D9191}"/>
              </a:ext>
            </a:extLst>
          </p:cNvPr>
          <p:cNvSpPr txBox="1">
            <a:spLocks noChangeArrowheads="1"/>
          </p:cNvSpPr>
          <p:nvPr/>
        </p:nvSpPr>
        <p:spPr bwMode="auto">
          <a:xfrm>
            <a:off x="2864952" y="3504866"/>
            <a:ext cx="859941"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spcAft>
                <a:spcPts val="0"/>
              </a:spcAft>
            </a:pPr>
            <a:r>
              <a:rPr lang="en-US" dirty="0">
                <a:solidFill>
                  <a:schemeClr val="bg1"/>
                </a:solidFill>
                <a:latin typeface="Verdana"/>
                <a:ea typeface="Times"/>
                <a:cs typeface="Verdana"/>
              </a:rPr>
              <a:t>14 sec</a:t>
            </a:r>
            <a:endParaRPr lang="en-US" dirty="0">
              <a:solidFill>
                <a:schemeClr val="bg1"/>
              </a:solidFill>
              <a:effectLst/>
              <a:latin typeface="Verdana"/>
              <a:ea typeface="Times"/>
              <a:cs typeface="Verdana"/>
            </a:endParaRPr>
          </a:p>
        </p:txBody>
      </p:sp>
      <p:sp>
        <p:nvSpPr>
          <p:cNvPr id="56" name="Text Box 137">
            <a:extLst>
              <a:ext uri="{FF2B5EF4-FFF2-40B4-BE49-F238E27FC236}">
                <a16:creationId xmlns:a16="http://schemas.microsoft.com/office/drawing/2014/main" id="{40FEF842-E7C3-5646-835D-5AFFB5B26C7E}"/>
              </a:ext>
            </a:extLst>
          </p:cNvPr>
          <p:cNvSpPr txBox="1">
            <a:spLocks noChangeArrowheads="1"/>
          </p:cNvSpPr>
          <p:nvPr/>
        </p:nvSpPr>
        <p:spPr bwMode="auto">
          <a:xfrm>
            <a:off x="3784067" y="1779736"/>
            <a:ext cx="859941"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spcAft>
                <a:spcPts val="0"/>
              </a:spcAft>
            </a:pPr>
            <a:r>
              <a:rPr lang="en-US" dirty="0">
                <a:solidFill>
                  <a:schemeClr val="bg1"/>
                </a:solidFill>
                <a:latin typeface="Verdana"/>
                <a:ea typeface="Times"/>
                <a:cs typeface="Verdana"/>
              </a:rPr>
              <a:t>14 sec</a:t>
            </a:r>
            <a:endParaRPr lang="en-US" dirty="0">
              <a:solidFill>
                <a:schemeClr val="bg1"/>
              </a:solidFill>
              <a:effectLst/>
              <a:latin typeface="Verdana"/>
              <a:ea typeface="Times"/>
              <a:cs typeface="Verdana"/>
            </a:endParaRPr>
          </a:p>
        </p:txBody>
      </p:sp>
      <p:sp>
        <p:nvSpPr>
          <p:cNvPr id="57" name="Text Box 41">
            <a:extLst>
              <a:ext uri="{FF2B5EF4-FFF2-40B4-BE49-F238E27FC236}">
                <a16:creationId xmlns:a16="http://schemas.microsoft.com/office/drawing/2014/main" id="{10CEAA6A-1654-B746-B9AD-E37CF93245E8}"/>
              </a:ext>
            </a:extLst>
          </p:cNvPr>
          <p:cNvSpPr txBox="1">
            <a:spLocks noChangeArrowheads="1"/>
          </p:cNvSpPr>
          <p:nvPr/>
        </p:nvSpPr>
        <p:spPr bwMode="auto">
          <a:xfrm>
            <a:off x="142875" y="136525"/>
            <a:ext cx="8839200" cy="366713"/>
          </a:xfrm>
          <a:prstGeom prst="rect">
            <a:avLst/>
          </a:prstGeom>
          <a:noFill/>
          <a:ln w="9525">
            <a:noFill/>
            <a:miter lim="800000"/>
            <a:headEnd/>
            <a:tailEnd/>
          </a:ln>
        </p:spPr>
        <p:txBody>
          <a:bodyPr>
            <a:spAutoFit/>
          </a:bodyPr>
          <a:lstStyle/>
          <a:p>
            <a:r>
              <a:rPr lang="en-US" b="1" dirty="0">
                <a:latin typeface="Verdana" pitchFamily="84" charset="0"/>
              </a:rPr>
              <a:t>     </a:t>
            </a:r>
            <a:r>
              <a:rPr lang="en-US" sz="1800" b="1" dirty="0">
                <a:latin typeface="Verdana" pitchFamily="84" charset="0"/>
              </a:rPr>
              <a:t>Thursday: </a:t>
            </a:r>
            <a:r>
              <a:rPr lang="en-US" b="1" dirty="0">
                <a:latin typeface="Verdana" pitchFamily="84" charset="0"/>
              </a:rPr>
              <a:t>(</a:t>
            </a:r>
            <a:r>
              <a:rPr lang="en-US" sz="1800" b="1" dirty="0">
                <a:latin typeface="Verdana" pitchFamily="84" charset="0"/>
              </a:rPr>
              <a:t>UEFA) High Intensity </a:t>
            </a:r>
            <a:r>
              <a:rPr lang="en-US" altLang="ja-JP" sz="1800" b="1" dirty="0">
                <a:latin typeface="Verdana" pitchFamily="84" charset="0"/>
              </a:rPr>
              <a:t>exercise – SDS</a:t>
            </a:r>
            <a:endParaRPr lang="en-US" sz="1800" b="1" dirty="0">
              <a:latin typeface="Verdana" pitchFamily="84" charset="0"/>
            </a:endParaRPr>
          </a:p>
        </p:txBody>
      </p:sp>
    </p:spTree>
    <p:extLst>
      <p:ext uri="{BB962C8B-B14F-4D97-AF65-F5344CB8AC3E}">
        <p14:creationId xmlns:p14="http://schemas.microsoft.com/office/powerpoint/2010/main" val="20634829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1"/>
          <p:cNvSpPr txBox="1">
            <a:spLocks noChangeArrowheads="1"/>
          </p:cNvSpPr>
          <p:nvPr/>
        </p:nvSpPr>
        <p:spPr bwMode="auto">
          <a:xfrm>
            <a:off x="142875" y="136525"/>
            <a:ext cx="8839200" cy="366713"/>
          </a:xfrm>
          <a:prstGeom prst="rect">
            <a:avLst/>
          </a:prstGeom>
          <a:noFill/>
          <a:ln w="9525">
            <a:noFill/>
            <a:miter lim="800000"/>
            <a:headEnd/>
            <a:tailEnd/>
          </a:ln>
        </p:spPr>
        <p:txBody>
          <a:bodyPr>
            <a:spAutoFit/>
          </a:bodyPr>
          <a:lstStyle/>
          <a:p>
            <a:r>
              <a:rPr lang="en-US" b="1" dirty="0">
                <a:latin typeface="Verdana" pitchFamily="84" charset="0"/>
              </a:rPr>
              <a:t>	</a:t>
            </a:r>
            <a:r>
              <a:rPr lang="en-US" sz="1800" b="1" dirty="0">
                <a:latin typeface="Verdana" pitchFamily="84" charset="0"/>
              </a:rPr>
              <a:t>Thursday: Strength exercises</a:t>
            </a:r>
            <a:r>
              <a:rPr lang="en-US" altLang="ja-JP" sz="1800" b="1" dirty="0">
                <a:latin typeface="Verdana" pitchFamily="84" charset="0"/>
              </a:rPr>
              <a:t> </a:t>
            </a:r>
            <a:endParaRPr lang="en-US" sz="1800" b="1" dirty="0">
              <a:latin typeface="Verdana" pitchFamily="84" charset="0"/>
            </a:endParaRPr>
          </a:p>
        </p:txBody>
      </p:sp>
      <p:pic>
        <p:nvPicPr>
          <p:cNvPr id="3" name="Picture 2" descr="A screenshot of a social media post&#13;&#10;&#13;&#10;Description automatically generated">
            <a:extLst>
              <a:ext uri="{FF2B5EF4-FFF2-40B4-BE49-F238E27FC236}">
                <a16:creationId xmlns:a16="http://schemas.microsoft.com/office/drawing/2014/main" id="{8D51253D-9302-B34C-8C8E-90D74F07E6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9416" y="503238"/>
            <a:ext cx="3871776" cy="6354762"/>
          </a:xfrm>
          <a:prstGeom prst="rect">
            <a:avLst/>
          </a:prstGeom>
        </p:spPr>
      </p:pic>
    </p:spTree>
    <p:extLst>
      <p:ext uri="{BB962C8B-B14F-4D97-AF65-F5344CB8AC3E}">
        <p14:creationId xmlns:p14="http://schemas.microsoft.com/office/powerpoint/2010/main" val="18777878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00"/>
          <p:cNvSpPr>
            <a:spLocks noChangeAspect="1" noChangeArrowheads="1"/>
          </p:cNvSpPr>
          <p:nvPr/>
        </p:nvSpPr>
        <p:spPr bwMode="auto">
          <a:xfrm>
            <a:off x="152400" y="609600"/>
            <a:ext cx="6492875" cy="4038600"/>
          </a:xfrm>
          <a:prstGeom prst="rect">
            <a:avLst/>
          </a:prstGeom>
          <a:solidFill>
            <a:srgbClr val="006000"/>
          </a:solidFill>
          <a:ln w="28575" algn="ctr">
            <a:noFill/>
            <a:miter lim="800000"/>
            <a:headEnd/>
            <a:tailEnd/>
          </a:ln>
        </p:spPr>
        <p:txBody>
          <a:bodyPr lIns="74295" tIns="8890" rIns="74295" bIns="8890"/>
          <a:lstStyle/>
          <a:p>
            <a:endParaRPr lang="ja-JP" sz="2400">
              <a:solidFill>
                <a:srgbClr val="FF0000"/>
              </a:solidFill>
              <a:latin typeface="Times New Roman" pitchFamily="84" charset="0"/>
            </a:endParaRPr>
          </a:p>
        </p:txBody>
      </p:sp>
      <p:grpSp>
        <p:nvGrpSpPr>
          <p:cNvPr id="44035" name="Group 130"/>
          <p:cNvGrpSpPr>
            <a:grpSpLocks noChangeAspect="1"/>
          </p:cNvGrpSpPr>
          <p:nvPr/>
        </p:nvGrpSpPr>
        <p:grpSpPr bwMode="auto">
          <a:xfrm>
            <a:off x="395288" y="922338"/>
            <a:ext cx="6024562" cy="3459162"/>
            <a:chOff x="2543" y="9426"/>
            <a:chExt cx="6236" cy="3855"/>
          </a:xfrm>
        </p:grpSpPr>
        <p:sp>
          <p:nvSpPr>
            <p:cNvPr id="44065" name="Line 131"/>
            <p:cNvSpPr>
              <a:spLocks noChangeAspect="1" noChangeShapeType="1"/>
            </p:cNvSpPr>
            <p:nvPr/>
          </p:nvSpPr>
          <p:spPr bwMode="auto">
            <a:xfrm>
              <a:off x="5660" y="9426"/>
              <a:ext cx="1" cy="3855"/>
            </a:xfrm>
            <a:prstGeom prst="line">
              <a:avLst/>
            </a:prstGeom>
            <a:noFill/>
            <a:ln w="19050">
              <a:solidFill>
                <a:srgbClr val="FFFFFF"/>
              </a:solidFill>
              <a:round/>
              <a:headEnd/>
              <a:tailEnd/>
            </a:ln>
          </p:spPr>
          <p:txBody>
            <a:bodyPr lIns="74295" tIns="8890" rIns="74295" bIns="8890"/>
            <a:lstStyle/>
            <a:p>
              <a:endParaRPr lang="nl-BE"/>
            </a:p>
          </p:txBody>
        </p:sp>
        <p:sp>
          <p:nvSpPr>
            <p:cNvPr id="44066" name="Oval 132"/>
            <p:cNvSpPr>
              <a:spLocks noChangeAspect="1" noChangeArrowheads="1"/>
            </p:cNvSpPr>
            <p:nvPr/>
          </p:nvSpPr>
          <p:spPr bwMode="auto">
            <a:xfrm>
              <a:off x="5632" y="11325"/>
              <a:ext cx="57" cy="57"/>
            </a:xfrm>
            <a:prstGeom prst="ellipse">
              <a:avLst/>
            </a:prstGeom>
            <a:solidFill>
              <a:srgbClr val="FFFFFF"/>
            </a:solid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44067" name="Oval 133"/>
            <p:cNvSpPr>
              <a:spLocks noChangeAspect="1" noChangeArrowheads="1"/>
            </p:cNvSpPr>
            <p:nvPr/>
          </p:nvSpPr>
          <p:spPr bwMode="auto">
            <a:xfrm>
              <a:off x="5142" y="10835"/>
              <a:ext cx="1037" cy="1037"/>
            </a:xfrm>
            <a:prstGeom prst="ellipse">
              <a:avLst/>
            </a:pr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44068" name="Rectangle 134"/>
            <p:cNvSpPr>
              <a:spLocks noChangeAspect="1" noChangeArrowheads="1"/>
            </p:cNvSpPr>
            <p:nvPr/>
          </p:nvSpPr>
          <p:spPr bwMode="auto">
            <a:xfrm>
              <a:off x="2684" y="9426"/>
              <a:ext cx="5953" cy="3855"/>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44069" name="Rectangle 135"/>
            <p:cNvSpPr>
              <a:spLocks noChangeAspect="1" noChangeArrowheads="1"/>
            </p:cNvSpPr>
            <p:nvPr/>
          </p:nvSpPr>
          <p:spPr bwMode="auto">
            <a:xfrm>
              <a:off x="2543" y="11147"/>
              <a:ext cx="142" cy="414"/>
            </a:xfrm>
            <a:prstGeom prst="rect">
              <a:avLst/>
            </a:prstGeom>
            <a:solidFill>
              <a:srgbClr val="808080"/>
            </a:solid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44070" name="Rectangle 136"/>
            <p:cNvSpPr>
              <a:spLocks noChangeAspect="1" noChangeArrowheads="1"/>
            </p:cNvSpPr>
            <p:nvPr/>
          </p:nvSpPr>
          <p:spPr bwMode="auto">
            <a:xfrm>
              <a:off x="8637" y="11147"/>
              <a:ext cx="142" cy="414"/>
            </a:xfrm>
            <a:prstGeom prst="rect">
              <a:avLst/>
            </a:prstGeom>
            <a:solidFill>
              <a:srgbClr val="808080"/>
            </a:solid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44071" name="Rectangle 137"/>
            <p:cNvSpPr>
              <a:spLocks noChangeAspect="1" noChangeArrowheads="1"/>
            </p:cNvSpPr>
            <p:nvPr/>
          </p:nvSpPr>
          <p:spPr bwMode="auto">
            <a:xfrm>
              <a:off x="2684" y="10835"/>
              <a:ext cx="312" cy="1037"/>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44072" name="Rectangle 138"/>
            <p:cNvSpPr>
              <a:spLocks noChangeAspect="1" noChangeArrowheads="1"/>
            </p:cNvSpPr>
            <p:nvPr/>
          </p:nvSpPr>
          <p:spPr bwMode="auto">
            <a:xfrm>
              <a:off x="8325" y="10835"/>
              <a:ext cx="312" cy="1037"/>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44073" name="Oval 139"/>
            <p:cNvSpPr>
              <a:spLocks noChangeAspect="1" noChangeArrowheads="1"/>
            </p:cNvSpPr>
            <p:nvPr/>
          </p:nvSpPr>
          <p:spPr bwMode="auto">
            <a:xfrm>
              <a:off x="3279" y="11325"/>
              <a:ext cx="57" cy="57"/>
            </a:xfrm>
            <a:prstGeom prst="ellipse">
              <a:avLst/>
            </a:prstGeom>
            <a:solidFill>
              <a:srgbClr val="FFFFFF"/>
            </a:solid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44074" name="Arc 140"/>
            <p:cNvSpPr>
              <a:spLocks noChangeAspect="1"/>
            </p:cNvSpPr>
            <p:nvPr/>
          </p:nvSpPr>
          <p:spPr bwMode="auto">
            <a:xfrm>
              <a:off x="3307" y="10937"/>
              <a:ext cx="519" cy="833"/>
            </a:xfrm>
            <a:custGeom>
              <a:avLst/>
              <a:gdLst>
                <a:gd name="T0" fmla="*/ 0 w 21600"/>
                <a:gd name="T1" fmla="*/ 0 h 34673"/>
                <a:gd name="T2" fmla="*/ 0 w 21600"/>
                <a:gd name="T3" fmla="*/ 0 h 34673"/>
                <a:gd name="T4" fmla="*/ 0 w 21600"/>
                <a:gd name="T5" fmla="*/ 0 h 34673"/>
                <a:gd name="T6" fmla="*/ 0 60000 65536"/>
                <a:gd name="T7" fmla="*/ 0 60000 65536"/>
                <a:gd name="T8" fmla="*/ 0 60000 65536"/>
                <a:gd name="T9" fmla="*/ 0 w 21600"/>
                <a:gd name="T10" fmla="*/ 0 h 34673"/>
                <a:gd name="T11" fmla="*/ 21600 w 21600"/>
                <a:gd name="T12" fmla="*/ 34673 h 34673"/>
              </a:gdLst>
              <a:ahLst/>
              <a:cxnLst>
                <a:cxn ang="T6">
                  <a:pos x="T0" y="T1"/>
                </a:cxn>
                <a:cxn ang="T7">
                  <a:pos x="T2" y="T3"/>
                </a:cxn>
                <a:cxn ang="T8">
                  <a:pos x="T4" y="T5"/>
                </a:cxn>
              </a:cxnLst>
              <a:rect l="T9" t="T10" r="T11" b="T12"/>
              <a:pathLst>
                <a:path w="21600" h="34673" fill="none" extrusionOk="0">
                  <a:moveTo>
                    <a:pt x="12858" y="-1"/>
                  </a:moveTo>
                  <a:cubicBezTo>
                    <a:pt x="18356" y="4073"/>
                    <a:pt x="21600" y="10512"/>
                    <a:pt x="21600" y="17356"/>
                  </a:cubicBezTo>
                  <a:cubicBezTo>
                    <a:pt x="21600" y="24176"/>
                    <a:pt x="18378" y="30596"/>
                    <a:pt x="12910" y="34672"/>
                  </a:cubicBezTo>
                </a:path>
                <a:path w="21600" h="34673" stroke="0" extrusionOk="0">
                  <a:moveTo>
                    <a:pt x="12858" y="-1"/>
                  </a:moveTo>
                  <a:cubicBezTo>
                    <a:pt x="18356" y="4073"/>
                    <a:pt x="21600" y="10512"/>
                    <a:pt x="21600" y="17356"/>
                  </a:cubicBezTo>
                  <a:cubicBezTo>
                    <a:pt x="21600" y="24176"/>
                    <a:pt x="18378" y="30596"/>
                    <a:pt x="12910" y="34672"/>
                  </a:cubicBezTo>
                  <a:lnTo>
                    <a:pt x="0" y="17356"/>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44075" name="Rectangle 141"/>
            <p:cNvSpPr>
              <a:spLocks noChangeAspect="1" noChangeArrowheads="1"/>
            </p:cNvSpPr>
            <p:nvPr/>
          </p:nvSpPr>
          <p:spPr bwMode="auto">
            <a:xfrm>
              <a:off x="2684" y="10211"/>
              <a:ext cx="935" cy="2285"/>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44076" name="Oval 142"/>
            <p:cNvSpPr>
              <a:spLocks noChangeAspect="1" noChangeArrowheads="1"/>
            </p:cNvSpPr>
            <p:nvPr/>
          </p:nvSpPr>
          <p:spPr bwMode="auto">
            <a:xfrm flipH="1">
              <a:off x="7985" y="11325"/>
              <a:ext cx="57" cy="57"/>
            </a:xfrm>
            <a:prstGeom prst="ellipse">
              <a:avLst/>
            </a:prstGeom>
            <a:solidFill>
              <a:srgbClr val="FFFFFF"/>
            </a:solid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44077" name="Arc 143"/>
            <p:cNvSpPr>
              <a:spLocks noChangeAspect="1"/>
            </p:cNvSpPr>
            <p:nvPr/>
          </p:nvSpPr>
          <p:spPr bwMode="auto">
            <a:xfrm flipH="1">
              <a:off x="7495" y="10937"/>
              <a:ext cx="519" cy="833"/>
            </a:xfrm>
            <a:custGeom>
              <a:avLst/>
              <a:gdLst>
                <a:gd name="T0" fmla="*/ 0 w 21600"/>
                <a:gd name="T1" fmla="*/ 0 h 34673"/>
                <a:gd name="T2" fmla="*/ 0 w 21600"/>
                <a:gd name="T3" fmla="*/ 0 h 34673"/>
                <a:gd name="T4" fmla="*/ 0 w 21600"/>
                <a:gd name="T5" fmla="*/ 0 h 34673"/>
                <a:gd name="T6" fmla="*/ 0 60000 65536"/>
                <a:gd name="T7" fmla="*/ 0 60000 65536"/>
                <a:gd name="T8" fmla="*/ 0 60000 65536"/>
                <a:gd name="T9" fmla="*/ 0 w 21600"/>
                <a:gd name="T10" fmla="*/ 0 h 34673"/>
                <a:gd name="T11" fmla="*/ 21600 w 21600"/>
                <a:gd name="T12" fmla="*/ 34673 h 34673"/>
              </a:gdLst>
              <a:ahLst/>
              <a:cxnLst>
                <a:cxn ang="T6">
                  <a:pos x="T0" y="T1"/>
                </a:cxn>
                <a:cxn ang="T7">
                  <a:pos x="T2" y="T3"/>
                </a:cxn>
                <a:cxn ang="T8">
                  <a:pos x="T4" y="T5"/>
                </a:cxn>
              </a:cxnLst>
              <a:rect l="T9" t="T10" r="T11" b="T12"/>
              <a:pathLst>
                <a:path w="21600" h="34673" fill="none" extrusionOk="0">
                  <a:moveTo>
                    <a:pt x="12858" y="-1"/>
                  </a:moveTo>
                  <a:cubicBezTo>
                    <a:pt x="18356" y="4073"/>
                    <a:pt x="21600" y="10512"/>
                    <a:pt x="21600" y="17356"/>
                  </a:cubicBezTo>
                  <a:cubicBezTo>
                    <a:pt x="21600" y="24176"/>
                    <a:pt x="18378" y="30596"/>
                    <a:pt x="12910" y="34672"/>
                  </a:cubicBezTo>
                </a:path>
                <a:path w="21600" h="34673" stroke="0" extrusionOk="0">
                  <a:moveTo>
                    <a:pt x="12858" y="-1"/>
                  </a:moveTo>
                  <a:cubicBezTo>
                    <a:pt x="18356" y="4073"/>
                    <a:pt x="21600" y="10512"/>
                    <a:pt x="21600" y="17356"/>
                  </a:cubicBezTo>
                  <a:cubicBezTo>
                    <a:pt x="21600" y="24176"/>
                    <a:pt x="18378" y="30596"/>
                    <a:pt x="12910" y="34672"/>
                  </a:cubicBezTo>
                  <a:lnTo>
                    <a:pt x="0" y="17356"/>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44078" name="Rectangle 144"/>
            <p:cNvSpPr>
              <a:spLocks noChangeAspect="1" noChangeArrowheads="1"/>
            </p:cNvSpPr>
            <p:nvPr/>
          </p:nvSpPr>
          <p:spPr bwMode="auto">
            <a:xfrm flipH="1">
              <a:off x="7702" y="10211"/>
              <a:ext cx="935" cy="2285"/>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44079" name="Arc 145"/>
            <p:cNvSpPr>
              <a:spLocks noChangeAspect="1"/>
            </p:cNvSpPr>
            <p:nvPr/>
          </p:nvSpPr>
          <p:spPr bwMode="auto">
            <a:xfrm flipH="1" flipV="1">
              <a:off x="8580" y="9426"/>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rot="10800000" lIns="74295" tIns="8890" rIns="74295" bIns="8890"/>
            <a:lstStyle/>
            <a:p>
              <a:endParaRPr lang="ja-JP" sz="2400">
                <a:solidFill>
                  <a:srgbClr val="FF0000"/>
                </a:solidFill>
                <a:latin typeface="Times New Roman" pitchFamily="84" charset="0"/>
              </a:endParaRPr>
            </a:p>
          </p:txBody>
        </p:sp>
        <p:sp>
          <p:nvSpPr>
            <p:cNvPr id="44080" name="Arc 146"/>
            <p:cNvSpPr>
              <a:spLocks noChangeAspect="1"/>
            </p:cNvSpPr>
            <p:nvPr/>
          </p:nvSpPr>
          <p:spPr bwMode="auto">
            <a:xfrm flipH="1">
              <a:off x="8580" y="13224"/>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44081" name="Arc 147"/>
            <p:cNvSpPr>
              <a:spLocks noChangeAspect="1"/>
            </p:cNvSpPr>
            <p:nvPr/>
          </p:nvSpPr>
          <p:spPr bwMode="auto">
            <a:xfrm flipV="1">
              <a:off x="2684" y="9426"/>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rot="10800000" lIns="74295" tIns="8890" rIns="74295" bIns="8890"/>
            <a:lstStyle/>
            <a:p>
              <a:endParaRPr lang="ja-JP" sz="2400">
                <a:solidFill>
                  <a:srgbClr val="FF0000"/>
                </a:solidFill>
                <a:latin typeface="Times New Roman" pitchFamily="84" charset="0"/>
              </a:endParaRPr>
            </a:p>
          </p:txBody>
        </p:sp>
        <p:sp>
          <p:nvSpPr>
            <p:cNvPr id="44082" name="Arc 148"/>
            <p:cNvSpPr>
              <a:spLocks noChangeAspect="1"/>
            </p:cNvSpPr>
            <p:nvPr/>
          </p:nvSpPr>
          <p:spPr bwMode="auto">
            <a:xfrm>
              <a:off x="2684" y="13224"/>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44083" name="Line 149"/>
            <p:cNvSpPr>
              <a:spLocks noChangeAspect="1" noChangeShapeType="1"/>
            </p:cNvSpPr>
            <p:nvPr/>
          </p:nvSpPr>
          <p:spPr bwMode="auto">
            <a:xfrm flipH="1">
              <a:off x="2626" y="12705"/>
              <a:ext cx="57" cy="1"/>
            </a:xfrm>
            <a:prstGeom prst="line">
              <a:avLst/>
            </a:prstGeom>
            <a:noFill/>
            <a:ln w="19050">
              <a:solidFill>
                <a:srgbClr val="FFFFFF"/>
              </a:solidFill>
              <a:round/>
              <a:headEnd/>
              <a:tailEnd/>
            </a:ln>
          </p:spPr>
          <p:txBody>
            <a:bodyPr lIns="74295" tIns="8890" rIns="74295" bIns="8890"/>
            <a:lstStyle/>
            <a:p>
              <a:endParaRPr lang="nl-BE"/>
            </a:p>
          </p:txBody>
        </p:sp>
        <p:sp>
          <p:nvSpPr>
            <p:cNvPr id="44084" name="Line 150"/>
            <p:cNvSpPr>
              <a:spLocks noChangeAspect="1" noChangeShapeType="1"/>
            </p:cNvSpPr>
            <p:nvPr/>
          </p:nvSpPr>
          <p:spPr bwMode="auto">
            <a:xfrm flipH="1">
              <a:off x="2626" y="10002"/>
              <a:ext cx="57" cy="1"/>
            </a:xfrm>
            <a:prstGeom prst="line">
              <a:avLst/>
            </a:prstGeom>
            <a:noFill/>
            <a:ln w="19050">
              <a:solidFill>
                <a:srgbClr val="FFFFFF"/>
              </a:solidFill>
              <a:round/>
              <a:headEnd/>
              <a:tailEnd/>
            </a:ln>
          </p:spPr>
          <p:txBody>
            <a:bodyPr lIns="74295" tIns="8890" rIns="74295" bIns="8890"/>
            <a:lstStyle/>
            <a:p>
              <a:endParaRPr lang="nl-BE"/>
            </a:p>
          </p:txBody>
        </p:sp>
        <p:sp>
          <p:nvSpPr>
            <p:cNvPr id="44085" name="Line 151"/>
            <p:cNvSpPr>
              <a:spLocks noChangeAspect="1" noChangeShapeType="1"/>
            </p:cNvSpPr>
            <p:nvPr/>
          </p:nvSpPr>
          <p:spPr bwMode="auto">
            <a:xfrm>
              <a:off x="8638" y="12705"/>
              <a:ext cx="57" cy="1"/>
            </a:xfrm>
            <a:prstGeom prst="line">
              <a:avLst/>
            </a:prstGeom>
            <a:noFill/>
            <a:ln w="19050">
              <a:solidFill>
                <a:srgbClr val="FFFFFF"/>
              </a:solidFill>
              <a:round/>
              <a:headEnd/>
              <a:tailEnd/>
            </a:ln>
          </p:spPr>
          <p:txBody>
            <a:bodyPr lIns="74295" tIns="8890" rIns="74295" bIns="8890"/>
            <a:lstStyle/>
            <a:p>
              <a:endParaRPr lang="nl-BE"/>
            </a:p>
          </p:txBody>
        </p:sp>
        <p:sp>
          <p:nvSpPr>
            <p:cNvPr id="44086" name="Line 152"/>
            <p:cNvSpPr>
              <a:spLocks noChangeAspect="1" noChangeShapeType="1"/>
            </p:cNvSpPr>
            <p:nvPr/>
          </p:nvSpPr>
          <p:spPr bwMode="auto">
            <a:xfrm>
              <a:off x="8638" y="10002"/>
              <a:ext cx="57" cy="1"/>
            </a:xfrm>
            <a:prstGeom prst="line">
              <a:avLst/>
            </a:prstGeom>
            <a:noFill/>
            <a:ln w="19050">
              <a:solidFill>
                <a:srgbClr val="FFFFFF"/>
              </a:solidFill>
              <a:round/>
              <a:headEnd/>
              <a:tailEnd/>
            </a:ln>
          </p:spPr>
          <p:txBody>
            <a:bodyPr lIns="74295" tIns="8890" rIns="74295" bIns="8890"/>
            <a:lstStyle/>
            <a:p>
              <a:endParaRPr lang="nl-BE"/>
            </a:p>
          </p:txBody>
        </p:sp>
      </p:grpSp>
      <p:sp>
        <p:nvSpPr>
          <p:cNvPr id="44036" name="Rectangle 28"/>
          <p:cNvSpPr>
            <a:spLocks noChangeArrowheads="1"/>
          </p:cNvSpPr>
          <p:nvPr/>
        </p:nvSpPr>
        <p:spPr bwMode="auto">
          <a:xfrm>
            <a:off x="428596" y="1357298"/>
            <a:ext cx="1295400" cy="304800"/>
          </a:xfrm>
          <a:prstGeom prst="rect">
            <a:avLst/>
          </a:prstGeom>
          <a:noFill/>
          <a:ln w="9525">
            <a:noFill/>
            <a:miter lim="800000"/>
            <a:headEnd/>
            <a:tailEnd/>
          </a:ln>
        </p:spPr>
        <p:txBody>
          <a:bodyPr/>
          <a:lstStyle/>
          <a:p>
            <a:pPr eaLnBrk="1" hangingPunct="1">
              <a:spcBef>
                <a:spcPct val="20000"/>
              </a:spcBef>
            </a:pPr>
            <a:r>
              <a:rPr lang="en-US" sz="1400" dirty="0">
                <a:solidFill>
                  <a:schemeClr val="bg1"/>
                </a:solidFill>
                <a:latin typeface="Verdana" pitchFamily="84" charset="0"/>
              </a:rPr>
              <a:t>Start</a:t>
            </a:r>
          </a:p>
        </p:txBody>
      </p:sp>
      <p:sp>
        <p:nvSpPr>
          <p:cNvPr id="36869" name="Rectangle 30"/>
          <p:cNvSpPr>
            <a:spLocks noGrp="1" noChangeArrowheads="1"/>
          </p:cNvSpPr>
          <p:nvPr>
            <p:ph type="subTitle" idx="1"/>
          </p:nvPr>
        </p:nvSpPr>
        <p:spPr>
          <a:xfrm>
            <a:off x="152400" y="4724400"/>
            <a:ext cx="8839200" cy="2016968"/>
          </a:xfrm>
          <a:noFill/>
        </p:spPr>
        <p:txBody>
          <a:bodyPr>
            <a:normAutofit/>
          </a:bodyPr>
          <a:lstStyle/>
          <a:p>
            <a:pPr algn="l" eaLnBrk="1" hangingPunct="1">
              <a:lnSpc>
                <a:spcPct val="120000"/>
              </a:lnSpc>
            </a:pPr>
            <a:r>
              <a:rPr lang="en-US" sz="1200" b="1" dirty="0">
                <a:latin typeface="Verdana" pitchFamily="84" charset="0"/>
              </a:rPr>
              <a:t>Set 1: </a:t>
            </a:r>
            <a:r>
              <a:rPr lang="en-US" sz="1200" dirty="0">
                <a:latin typeface="Verdana" pitchFamily="84" charset="0"/>
              </a:rPr>
              <a:t>Sprint exercise in the penalty area: sprint from starting position – jog – backpedal – jog – sideways – sprint – return by walking. 5 laps make 1 set.</a:t>
            </a:r>
          </a:p>
          <a:p>
            <a:pPr algn="l" eaLnBrk="1" hangingPunct="1">
              <a:lnSpc>
                <a:spcPct val="120000"/>
              </a:lnSpc>
            </a:pPr>
            <a:r>
              <a:rPr lang="en-US" sz="1200" b="1" dirty="0">
                <a:latin typeface="Verdana" pitchFamily="84" charset="0"/>
              </a:rPr>
              <a:t>Recovery:</a:t>
            </a:r>
            <a:r>
              <a:rPr lang="en-US" sz="1200" dirty="0">
                <a:latin typeface="Verdana" pitchFamily="84" charset="0"/>
              </a:rPr>
              <a:t> 4-5 min (also recovery after each sprint by walking back)</a:t>
            </a:r>
          </a:p>
          <a:p>
            <a:pPr algn="l" eaLnBrk="1" hangingPunct="1">
              <a:lnSpc>
                <a:spcPct val="120000"/>
              </a:lnSpc>
            </a:pPr>
            <a:r>
              <a:rPr lang="en-US" sz="1200" b="1" dirty="0">
                <a:latin typeface="Verdana" pitchFamily="84" charset="0"/>
              </a:rPr>
              <a:t>Set 2:</a:t>
            </a:r>
            <a:r>
              <a:rPr lang="en-US" sz="1200" dirty="0">
                <a:latin typeface="Verdana" pitchFamily="84" charset="0"/>
              </a:rPr>
              <a:t> Repeat the same exercise.</a:t>
            </a:r>
          </a:p>
          <a:p>
            <a:pPr algn="l" eaLnBrk="1" hangingPunct="1">
              <a:lnSpc>
                <a:spcPct val="120000"/>
              </a:lnSpc>
              <a:defRPr/>
            </a:pPr>
            <a:r>
              <a:rPr lang="en-US" sz="1200" b="1" dirty="0">
                <a:latin typeface="Verdana" pitchFamily="84" charset="0"/>
              </a:rPr>
              <a:t>Variation: </a:t>
            </a:r>
            <a:r>
              <a:rPr lang="en-US" sz="1200" dirty="0">
                <a:latin typeface="Verdana" pitchFamily="84" charset="0"/>
              </a:rPr>
              <a:t>start with a fast movement before sprinting. For example: high knees + sprint</a:t>
            </a:r>
          </a:p>
          <a:p>
            <a:pPr algn="l" eaLnBrk="1" hangingPunct="1">
              <a:lnSpc>
                <a:spcPct val="120000"/>
              </a:lnSpc>
              <a:defRPr/>
            </a:pPr>
            <a:endParaRPr lang="en-US" sz="1200" dirty="0">
              <a:latin typeface="Verdana" pitchFamily="84" charset="0"/>
            </a:endParaRPr>
          </a:p>
          <a:p>
            <a:pPr algn="l" eaLnBrk="1" hangingPunct="1">
              <a:lnSpc>
                <a:spcPct val="120000"/>
              </a:lnSpc>
              <a:defRPr/>
            </a:pPr>
            <a:r>
              <a:rPr lang="en-US" sz="1000" dirty="0">
                <a:latin typeface="Verdana" pitchFamily="84" charset="0"/>
              </a:rPr>
              <a:t>Note: Perform each sprint at 100%! Increase the power of the first 3-4 sprint steps.</a:t>
            </a:r>
          </a:p>
          <a:p>
            <a:pPr algn="l" eaLnBrk="1" hangingPunct="1">
              <a:lnSpc>
                <a:spcPct val="120000"/>
              </a:lnSpc>
              <a:defRPr/>
            </a:pPr>
            <a:r>
              <a:rPr lang="en-US" sz="1000" dirty="0">
                <a:latin typeface="Verdana" pitchFamily="84" charset="0"/>
              </a:rPr>
              <a:t>The personal coach can ad a signal, for example a visual signal as in the game.</a:t>
            </a:r>
          </a:p>
        </p:txBody>
      </p:sp>
      <p:sp>
        <p:nvSpPr>
          <p:cNvPr id="36870" name="Text Box 31"/>
          <p:cNvSpPr txBox="1">
            <a:spLocks noChangeArrowheads="1"/>
          </p:cNvSpPr>
          <p:nvPr/>
        </p:nvSpPr>
        <p:spPr bwMode="auto">
          <a:xfrm>
            <a:off x="152400" y="136525"/>
            <a:ext cx="8839200" cy="366713"/>
          </a:xfrm>
          <a:prstGeom prst="rect">
            <a:avLst/>
          </a:prstGeom>
          <a:noFill/>
          <a:ln w="9525">
            <a:noFill/>
            <a:miter lim="800000"/>
            <a:headEnd/>
            <a:tailEnd/>
          </a:ln>
        </p:spPr>
        <p:txBody>
          <a:bodyPr>
            <a:spAutoFit/>
          </a:bodyPr>
          <a:lstStyle/>
          <a:p>
            <a:pPr>
              <a:defRPr/>
            </a:pPr>
            <a:r>
              <a:rPr lang="en-US" sz="1800" b="1" dirty="0">
                <a:latin typeface="Verdana" pitchFamily="84" charset="0"/>
              </a:rPr>
              <a:t>	Friday: Speed exercise</a:t>
            </a:r>
          </a:p>
        </p:txBody>
      </p:sp>
      <p:sp>
        <p:nvSpPr>
          <p:cNvPr id="44039" name="Rectangle 32"/>
          <p:cNvSpPr>
            <a:spLocks noChangeArrowheads="1"/>
          </p:cNvSpPr>
          <p:nvPr/>
        </p:nvSpPr>
        <p:spPr bwMode="auto">
          <a:xfrm>
            <a:off x="6705600" y="609600"/>
            <a:ext cx="2286000" cy="4038600"/>
          </a:xfrm>
          <a:prstGeom prst="rect">
            <a:avLst/>
          </a:prstGeom>
          <a:solidFill>
            <a:srgbClr val="006000"/>
          </a:solidFill>
          <a:ln w="9525">
            <a:noFill/>
            <a:miter lim="800000"/>
            <a:headEnd/>
            <a:tailEnd/>
          </a:ln>
        </p:spPr>
        <p:txBody>
          <a:bodyPr/>
          <a:lstStyle/>
          <a:p>
            <a:pPr algn="ctr" eaLnBrk="1" hangingPunct="1">
              <a:lnSpc>
                <a:spcPct val="120000"/>
              </a:lnSpc>
              <a:spcBef>
                <a:spcPct val="20000"/>
              </a:spcBef>
              <a:tabLst>
                <a:tab pos="977900" algn="l"/>
                <a:tab pos="1320800" algn="l"/>
                <a:tab pos="1435100" algn="l"/>
                <a:tab pos="1549400" algn="l"/>
              </a:tabLst>
            </a:pPr>
            <a:endParaRPr lang="en-US" sz="1000">
              <a:solidFill>
                <a:schemeClr val="bg1"/>
              </a:solidFill>
              <a:latin typeface="Verdana" pitchFamily="84" charset="0"/>
            </a:endParaRPr>
          </a:p>
          <a:p>
            <a:pPr algn="ctr" eaLnBrk="1" hangingPunct="1">
              <a:lnSpc>
                <a:spcPct val="120000"/>
              </a:lnSpc>
              <a:spcBef>
                <a:spcPct val="20000"/>
              </a:spcBef>
              <a:tabLst>
                <a:tab pos="977900" algn="l"/>
                <a:tab pos="1320800" algn="l"/>
                <a:tab pos="1435100" algn="l"/>
                <a:tab pos="1549400" algn="l"/>
              </a:tabLst>
            </a:pPr>
            <a:endParaRPr lang="en-US" sz="1000">
              <a:solidFill>
                <a:schemeClr val="bg1"/>
              </a:solidFill>
              <a:latin typeface="Verdana" pitchFamily="84" charset="0"/>
            </a:endParaRPr>
          </a:p>
          <a:p>
            <a:pPr algn="ctr" eaLnBrk="1" hangingPunct="1">
              <a:lnSpc>
                <a:spcPct val="120000"/>
              </a:lnSpc>
              <a:spcBef>
                <a:spcPct val="20000"/>
              </a:spcBef>
              <a:tabLst>
                <a:tab pos="977900" algn="l"/>
                <a:tab pos="1320800" algn="l"/>
                <a:tab pos="1435100" algn="l"/>
                <a:tab pos="1549400" algn="l"/>
              </a:tabLst>
            </a:pPr>
            <a:endParaRPr lang="en-US" sz="1000">
              <a:solidFill>
                <a:schemeClr val="bg1"/>
              </a:solidFill>
              <a:latin typeface="Verdana" pitchFamily="84" charset="0"/>
            </a:endParaRPr>
          </a:p>
          <a:p>
            <a:pPr eaLnBrk="1" hangingPunct="1">
              <a:lnSpc>
                <a:spcPct val="120000"/>
              </a:lnSpc>
              <a:spcBef>
                <a:spcPct val="20000"/>
              </a:spcBef>
              <a:tabLst>
                <a:tab pos="977900" algn="l"/>
                <a:tab pos="1320800" algn="l"/>
                <a:tab pos="1435100" algn="l"/>
                <a:tab pos="1549400" algn="l"/>
              </a:tabLst>
            </a:pPr>
            <a:r>
              <a:rPr lang="en-US" sz="1000">
                <a:solidFill>
                  <a:schemeClr val="bg1"/>
                </a:solidFill>
                <a:latin typeface="Verdana" pitchFamily="84" charset="0"/>
              </a:rPr>
              <a:t>One lap			1 min</a:t>
            </a:r>
          </a:p>
          <a:p>
            <a:pPr eaLnBrk="1" hangingPunct="1">
              <a:lnSpc>
                <a:spcPct val="120000"/>
              </a:lnSpc>
              <a:spcBef>
                <a:spcPct val="20000"/>
              </a:spcBef>
              <a:tabLst>
                <a:tab pos="977900" algn="l"/>
                <a:tab pos="1320800" algn="l"/>
                <a:tab pos="1435100" algn="l"/>
                <a:tab pos="1549400" algn="l"/>
              </a:tabLst>
            </a:pPr>
            <a:r>
              <a:rPr lang="en-US" sz="1000">
                <a:solidFill>
                  <a:schemeClr val="bg1"/>
                </a:solidFill>
                <a:latin typeface="Verdana" pitchFamily="84" charset="0"/>
              </a:rPr>
              <a:t>Set 1 (5 laps)			5 min</a:t>
            </a:r>
          </a:p>
          <a:p>
            <a:pPr eaLnBrk="1" hangingPunct="1">
              <a:lnSpc>
                <a:spcPct val="120000"/>
              </a:lnSpc>
              <a:spcBef>
                <a:spcPct val="20000"/>
              </a:spcBef>
              <a:tabLst>
                <a:tab pos="977900" algn="l"/>
                <a:tab pos="1320800" algn="l"/>
                <a:tab pos="1435100" algn="l"/>
                <a:tab pos="1549400" algn="l"/>
              </a:tabLst>
            </a:pPr>
            <a:r>
              <a:rPr lang="en-US" sz="1000">
                <a:solidFill>
                  <a:schemeClr val="bg1"/>
                </a:solidFill>
                <a:latin typeface="Verdana" pitchFamily="84" charset="0"/>
              </a:rPr>
              <a:t>Recovery 			5 min</a:t>
            </a:r>
          </a:p>
          <a:p>
            <a:pPr eaLnBrk="1" hangingPunct="1">
              <a:lnSpc>
                <a:spcPct val="120000"/>
              </a:lnSpc>
              <a:spcBef>
                <a:spcPct val="20000"/>
              </a:spcBef>
              <a:tabLst>
                <a:tab pos="977900" algn="l"/>
                <a:tab pos="1320800" algn="l"/>
                <a:tab pos="1435100" algn="l"/>
                <a:tab pos="1549400" algn="l"/>
              </a:tabLst>
            </a:pPr>
            <a:r>
              <a:rPr lang="en-US" sz="1000">
                <a:solidFill>
                  <a:schemeClr val="bg1"/>
                </a:solidFill>
                <a:latin typeface="Verdana" pitchFamily="84" charset="0"/>
              </a:rPr>
              <a:t>Set 2 (5 laps)			5 min</a:t>
            </a:r>
          </a:p>
          <a:p>
            <a:pPr eaLnBrk="1" hangingPunct="1">
              <a:lnSpc>
                <a:spcPct val="120000"/>
              </a:lnSpc>
              <a:spcBef>
                <a:spcPct val="20000"/>
              </a:spcBef>
              <a:tabLst>
                <a:tab pos="977900" algn="l"/>
                <a:tab pos="1320800" algn="l"/>
                <a:tab pos="1435100" algn="l"/>
                <a:tab pos="1549400" algn="l"/>
              </a:tabLst>
            </a:pPr>
            <a:r>
              <a:rPr lang="en-US" sz="1000">
                <a:solidFill>
                  <a:schemeClr val="bg1"/>
                </a:solidFill>
                <a:latin typeface="Verdana" pitchFamily="84" charset="0"/>
              </a:rPr>
              <a:t>Total duration 			15 min</a:t>
            </a:r>
          </a:p>
          <a:p>
            <a:pPr eaLnBrk="1" hangingPunct="1">
              <a:lnSpc>
                <a:spcPct val="120000"/>
              </a:lnSpc>
              <a:spcBef>
                <a:spcPct val="20000"/>
              </a:spcBef>
              <a:tabLst>
                <a:tab pos="977900" algn="l"/>
                <a:tab pos="1320800" algn="l"/>
                <a:tab pos="1435100" algn="l"/>
                <a:tab pos="1549400" algn="l"/>
              </a:tabLst>
            </a:pPr>
            <a:endParaRPr lang="en-US" sz="1000">
              <a:solidFill>
                <a:schemeClr val="bg1"/>
              </a:solidFill>
              <a:latin typeface="Verdana" pitchFamily="84" charset="0"/>
            </a:endParaRPr>
          </a:p>
          <a:p>
            <a:pPr eaLnBrk="1" hangingPunct="1">
              <a:lnSpc>
                <a:spcPct val="120000"/>
              </a:lnSpc>
              <a:spcBef>
                <a:spcPct val="20000"/>
              </a:spcBef>
              <a:tabLst>
                <a:tab pos="977900" algn="l"/>
                <a:tab pos="1320800" algn="l"/>
                <a:tab pos="1435100" algn="l"/>
                <a:tab pos="1549400" algn="l"/>
              </a:tabLst>
            </a:pPr>
            <a:endParaRPr lang="en-US" sz="1000">
              <a:solidFill>
                <a:srgbClr val="6CCEFF"/>
              </a:solidFill>
              <a:latin typeface="Verdana" pitchFamily="84" charset="0"/>
            </a:endParaRPr>
          </a:p>
          <a:p>
            <a:pPr eaLnBrk="1" hangingPunct="1">
              <a:lnSpc>
                <a:spcPct val="120000"/>
              </a:lnSpc>
              <a:spcBef>
                <a:spcPct val="20000"/>
              </a:spcBef>
              <a:tabLst>
                <a:tab pos="977900" algn="l"/>
                <a:tab pos="1320800" algn="l"/>
                <a:tab pos="1435100" algn="l"/>
                <a:tab pos="1549400" algn="l"/>
              </a:tabLst>
            </a:pPr>
            <a:r>
              <a:rPr lang="en-US" sz="1000">
                <a:solidFill>
                  <a:srgbClr val="6CCEFF"/>
                </a:solidFill>
                <a:latin typeface="Verdana" pitchFamily="84" charset="0"/>
              </a:rPr>
              <a:t>Walking 	W  		400 m</a:t>
            </a:r>
            <a:endParaRPr lang="en-US" sz="1000">
              <a:latin typeface="Verdana" pitchFamily="84" charset="0"/>
            </a:endParaRPr>
          </a:p>
          <a:p>
            <a:pPr eaLnBrk="1" hangingPunct="1">
              <a:lnSpc>
                <a:spcPct val="120000"/>
              </a:lnSpc>
              <a:spcBef>
                <a:spcPct val="20000"/>
              </a:spcBef>
              <a:tabLst>
                <a:tab pos="977900" algn="l"/>
                <a:tab pos="1320800" algn="l"/>
                <a:tab pos="1435100" algn="l"/>
                <a:tab pos="1549400" algn="l"/>
              </a:tabLst>
            </a:pPr>
            <a:r>
              <a:rPr lang="en-US" sz="1000">
                <a:solidFill>
                  <a:srgbClr val="7FFF5B"/>
                </a:solidFill>
                <a:latin typeface="Verdana" pitchFamily="84" charset="0"/>
              </a:rPr>
              <a:t>Jogging 	J</a:t>
            </a:r>
            <a:r>
              <a:rPr lang="en-US" sz="1000">
                <a:latin typeface="Verdana" pitchFamily="84" charset="0"/>
              </a:rPr>
              <a:t>     	</a:t>
            </a:r>
            <a:r>
              <a:rPr lang="en-US" sz="1000">
                <a:solidFill>
                  <a:srgbClr val="7FFF5B"/>
                </a:solidFill>
                <a:latin typeface="Verdana" pitchFamily="84" charset="0"/>
              </a:rPr>
              <a:t>	200 m</a:t>
            </a:r>
            <a:endParaRPr lang="en-US" sz="1000">
              <a:latin typeface="Verdana" pitchFamily="84" charset="0"/>
            </a:endParaRPr>
          </a:p>
          <a:p>
            <a:pPr eaLnBrk="1" hangingPunct="1">
              <a:lnSpc>
                <a:spcPct val="120000"/>
              </a:lnSpc>
              <a:spcBef>
                <a:spcPct val="20000"/>
              </a:spcBef>
              <a:tabLst>
                <a:tab pos="977900" algn="l"/>
                <a:tab pos="1320800" algn="l"/>
                <a:tab pos="1435100" algn="l"/>
                <a:tab pos="1549400" algn="l"/>
              </a:tabLst>
            </a:pPr>
            <a:r>
              <a:rPr lang="en-US" sz="1000">
                <a:solidFill>
                  <a:srgbClr val="F689FF"/>
                </a:solidFill>
                <a:latin typeface="Verdana" pitchFamily="84" charset="0"/>
              </a:rPr>
              <a:t>Backwards 	BW		100 m</a:t>
            </a:r>
            <a:endParaRPr lang="en-US" sz="1000">
              <a:solidFill>
                <a:srgbClr val="FFEF78"/>
              </a:solidFill>
              <a:latin typeface="Verdana" pitchFamily="84" charset="0"/>
            </a:endParaRPr>
          </a:p>
          <a:p>
            <a:pPr eaLnBrk="1" hangingPunct="1">
              <a:lnSpc>
                <a:spcPct val="120000"/>
              </a:lnSpc>
              <a:spcBef>
                <a:spcPct val="20000"/>
              </a:spcBef>
              <a:tabLst>
                <a:tab pos="977900" algn="l"/>
                <a:tab pos="1320800" algn="l"/>
                <a:tab pos="1435100" algn="l"/>
                <a:tab pos="1549400" algn="l"/>
              </a:tabLst>
            </a:pPr>
            <a:r>
              <a:rPr lang="en-US" sz="1000">
                <a:solidFill>
                  <a:srgbClr val="FFFC61"/>
                </a:solidFill>
                <a:latin typeface="Verdana" pitchFamily="84" charset="0"/>
              </a:rPr>
              <a:t>Sideways 	SW		100 m</a:t>
            </a:r>
            <a:endParaRPr lang="en-US" sz="1000">
              <a:solidFill>
                <a:srgbClr val="FF7B47"/>
              </a:solidFill>
              <a:latin typeface="Verdana" pitchFamily="84" charset="0"/>
            </a:endParaRPr>
          </a:p>
          <a:p>
            <a:pPr eaLnBrk="1" hangingPunct="1">
              <a:lnSpc>
                <a:spcPct val="120000"/>
              </a:lnSpc>
              <a:spcBef>
                <a:spcPct val="20000"/>
              </a:spcBef>
              <a:tabLst>
                <a:tab pos="977900" algn="l"/>
                <a:tab pos="1320800" algn="l"/>
                <a:tab pos="1435100" algn="l"/>
                <a:tab pos="1549400" algn="l"/>
              </a:tabLst>
            </a:pPr>
            <a:r>
              <a:rPr lang="en-US" sz="1000">
                <a:solidFill>
                  <a:srgbClr val="FF7B47"/>
                </a:solidFill>
                <a:latin typeface="Verdana" pitchFamily="84" charset="0"/>
              </a:rPr>
              <a:t>High intensity 	HI  		---</a:t>
            </a:r>
          </a:p>
          <a:p>
            <a:pPr eaLnBrk="1" hangingPunct="1">
              <a:lnSpc>
                <a:spcPct val="120000"/>
              </a:lnSpc>
              <a:spcBef>
                <a:spcPct val="20000"/>
              </a:spcBef>
              <a:tabLst>
                <a:tab pos="977900" algn="l"/>
                <a:tab pos="1320800" algn="l"/>
                <a:tab pos="1435100" algn="l"/>
                <a:tab pos="1549400" algn="l"/>
              </a:tabLst>
            </a:pPr>
            <a:r>
              <a:rPr lang="en-US" sz="1000">
                <a:solidFill>
                  <a:srgbClr val="FF4E60"/>
                </a:solidFill>
                <a:latin typeface="Verdana" pitchFamily="84" charset="0"/>
              </a:rPr>
              <a:t>Sprint 	S		320 m</a:t>
            </a:r>
          </a:p>
          <a:p>
            <a:pPr eaLnBrk="1" hangingPunct="1">
              <a:lnSpc>
                <a:spcPct val="120000"/>
              </a:lnSpc>
              <a:spcBef>
                <a:spcPct val="20000"/>
              </a:spcBef>
              <a:tabLst>
                <a:tab pos="977900" algn="l"/>
                <a:tab pos="1320800" algn="l"/>
                <a:tab pos="1435100" algn="l"/>
                <a:tab pos="1549400" algn="l"/>
              </a:tabLst>
            </a:pPr>
            <a:r>
              <a:rPr lang="en-US" sz="1000">
                <a:solidFill>
                  <a:schemeClr val="bg1"/>
                </a:solidFill>
                <a:latin typeface="Verdana" pitchFamily="84" charset="0"/>
              </a:rPr>
              <a:t>Total distance 			1120 m</a:t>
            </a:r>
          </a:p>
        </p:txBody>
      </p:sp>
      <p:grpSp>
        <p:nvGrpSpPr>
          <p:cNvPr id="44040" name="Group 33"/>
          <p:cNvGrpSpPr>
            <a:grpSpLocks/>
          </p:cNvGrpSpPr>
          <p:nvPr/>
        </p:nvGrpSpPr>
        <p:grpSpPr bwMode="auto">
          <a:xfrm>
            <a:off x="6781800" y="4057650"/>
            <a:ext cx="1981200" cy="228600"/>
            <a:chOff x="4320" y="2592"/>
            <a:chExt cx="1248" cy="144"/>
          </a:xfrm>
        </p:grpSpPr>
        <p:sp>
          <p:nvSpPr>
            <p:cNvPr id="44063" name="Line 34"/>
            <p:cNvSpPr>
              <a:spLocks noChangeShapeType="1"/>
            </p:cNvSpPr>
            <p:nvPr/>
          </p:nvSpPr>
          <p:spPr bwMode="auto">
            <a:xfrm>
              <a:off x="4320" y="2736"/>
              <a:ext cx="1248" cy="0"/>
            </a:xfrm>
            <a:prstGeom prst="line">
              <a:avLst/>
            </a:prstGeom>
            <a:noFill/>
            <a:ln w="9525">
              <a:solidFill>
                <a:schemeClr val="bg1"/>
              </a:solidFill>
              <a:round/>
              <a:headEnd/>
              <a:tailEnd/>
            </a:ln>
          </p:spPr>
          <p:txBody>
            <a:bodyPr wrap="none" anchor="ctr"/>
            <a:lstStyle/>
            <a:p>
              <a:endParaRPr lang="nl-BE"/>
            </a:p>
          </p:txBody>
        </p:sp>
        <p:sp>
          <p:nvSpPr>
            <p:cNvPr id="44064" name="Line 35"/>
            <p:cNvSpPr>
              <a:spLocks noChangeShapeType="1"/>
            </p:cNvSpPr>
            <p:nvPr/>
          </p:nvSpPr>
          <p:spPr bwMode="auto">
            <a:xfrm>
              <a:off x="4320" y="2592"/>
              <a:ext cx="1248" cy="0"/>
            </a:xfrm>
            <a:prstGeom prst="line">
              <a:avLst/>
            </a:prstGeom>
            <a:noFill/>
            <a:ln w="9525">
              <a:solidFill>
                <a:schemeClr val="bg1"/>
              </a:solidFill>
              <a:round/>
              <a:headEnd/>
              <a:tailEnd/>
            </a:ln>
          </p:spPr>
          <p:txBody>
            <a:bodyPr wrap="none" anchor="ctr"/>
            <a:lstStyle/>
            <a:p>
              <a:endParaRPr lang="nl-BE"/>
            </a:p>
          </p:txBody>
        </p:sp>
      </p:grpSp>
      <p:grpSp>
        <p:nvGrpSpPr>
          <p:cNvPr id="44041" name="Group 36"/>
          <p:cNvGrpSpPr>
            <a:grpSpLocks/>
          </p:cNvGrpSpPr>
          <p:nvPr/>
        </p:nvGrpSpPr>
        <p:grpSpPr bwMode="auto">
          <a:xfrm>
            <a:off x="6781800" y="2138363"/>
            <a:ext cx="1981200" cy="228600"/>
            <a:chOff x="4320" y="2592"/>
            <a:chExt cx="1248" cy="144"/>
          </a:xfrm>
        </p:grpSpPr>
        <p:sp>
          <p:nvSpPr>
            <p:cNvPr id="44061" name="Line 37"/>
            <p:cNvSpPr>
              <a:spLocks noChangeShapeType="1"/>
            </p:cNvSpPr>
            <p:nvPr/>
          </p:nvSpPr>
          <p:spPr bwMode="auto">
            <a:xfrm>
              <a:off x="4320" y="2736"/>
              <a:ext cx="1248" cy="0"/>
            </a:xfrm>
            <a:prstGeom prst="line">
              <a:avLst/>
            </a:prstGeom>
            <a:noFill/>
            <a:ln w="9525">
              <a:solidFill>
                <a:schemeClr val="bg1"/>
              </a:solidFill>
              <a:round/>
              <a:headEnd/>
              <a:tailEnd/>
            </a:ln>
          </p:spPr>
          <p:txBody>
            <a:bodyPr wrap="none" anchor="ctr"/>
            <a:lstStyle/>
            <a:p>
              <a:endParaRPr lang="nl-BE"/>
            </a:p>
          </p:txBody>
        </p:sp>
        <p:sp>
          <p:nvSpPr>
            <p:cNvPr id="44062" name="Line 38"/>
            <p:cNvSpPr>
              <a:spLocks noChangeShapeType="1"/>
            </p:cNvSpPr>
            <p:nvPr/>
          </p:nvSpPr>
          <p:spPr bwMode="auto">
            <a:xfrm>
              <a:off x="4320" y="2592"/>
              <a:ext cx="1248" cy="0"/>
            </a:xfrm>
            <a:prstGeom prst="line">
              <a:avLst/>
            </a:prstGeom>
            <a:noFill/>
            <a:ln w="9525">
              <a:solidFill>
                <a:schemeClr val="bg1"/>
              </a:solidFill>
              <a:round/>
              <a:headEnd/>
              <a:tailEnd/>
            </a:ln>
          </p:spPr>
          <p:txBody>
            <a:bodyPr wrap="none" anchor="ctr"/>
            <a:lstStyle/>
            <a:p>
              <a:endParaRPr lang="nl-BE"/>
            </a:p>
          </p:txBody>
        </p:sp>
      </p:grpSp>
      <p:sp>
        <p:nvSpPr>
          <p:cNvPr id="44042" name="Rectangle 39"/>
          <p:cNvSpPr>
            <a:spLocks noChangeArrowheads="1"/>
          </p:cNvSpPr>
          <p:nvPr/>
        </p:nvSpPr>
        <p:spPr bwMode="auto">
          <a:xfrm>
            <a:off x="6786563" y="642938"/>
            <a:ext cx="2209800" cy="276999"/>
          </a:xfrm>
          <a:prstGeom prst="rect">
            <a:avLst/>
          </a:prstGeom>
          <a:noFill/>
          <a:ln w="9525">
            <a:noFill/>
            <a:miter lim="800000"/>
            <a:headEnd/>
            <a:tailEnd/>
          </a:ln>
        </p:spPr>
        <p:txBody>
          <a:bodyPr>
            <a:spAutoFit/>
          </a:bodyPr>
          <a:lstStyle/>
          <a:p>
            <a:pPr algn="ctr"/>
            <a:r>
              <a:rPr lang="en-US" b="1" dirty="0">
                <a:solidFill>
                  <a:schemeClr val="bg1"/>
                </a:solidFill>
                <a:latin typeface="Verdana" pitchFamily="84" charset="0"/>
              </a:rPr>
              <a:t>2 sets of 5 laps</a:t>
            </a:r>
          </a:p>
        </p:txBody>
      </p:sp>
      <p:sp>
        <p:nvSpPr>
          <p:cNvPr id="44043" name="Line 40"/>
          <p:cNvSpPr>
            <a:spLocks noChangeShapeType="1"/>
          </p:cNvSpPr>
          <p:nvPr/>
        </p:nvSpPr>
        <p:spPr bwMode="auto">
          <a:xfrm rot="5400000">
            <a:off x="952500" y="1638300"/>
            <a:ext cx="533400" cy="457200"/>
          </a:xfrm>
          <a:prstGeom prst="line">
            <a:avLst/>
          </a:prstGeom>
          <a:noFill/>
          <a:ln w="28575">
            <a:solidFill>
              <a:srgbClr val="7FFF5B"/>
            </a:solidFill>
            <a:round/>
            <a:headEnd/>
            <a:tailEnd type="stealth" w="lg" len="med"/>
          </a:ln>
        </p:spPr>
        <p:txBody>
          <a:bodyPr wrap="none" anchor="ctr"/>
          <a:lstStyle/>
          <a:p>
            <a:endParaRPr lang="nl-BE"/>
          </a:p>
        </p:txBody>
      </p:sp>
      <p:sp>
        <p:nvSpPr>
          <p:cNvPr id="44044" name="Line 41"/>
          <p:cNvSpPr>
            <a:spLocks noChangeShapeType="1"/>
          </p:cNvSpPr>
          <p:nvPr/>
        </p:nvSpPr>
        <p:spPr bwMode="auto">
          <a:xfrm rot="16200000" flipV="1">
            <a:off x="-723900" y="2628900"/>
            <a:ext cx="2057400" cy="0"/>
          </a:xfrm>
          <a:prstGeom prst="line">
            <a:avLst/>
          </a:prstGeom>
          <a:noFill/>
          <a:ln w="28575">
            <a:solidFill>
              <a:srgbClr val="6CCEFF"/>
            </a:solidFill>
            <a:round/>
            <a:headEnd/>
            <a:tailEnd type="stealth" w="lg" len="med"/>
          </a:ln>
        </p:spPr>
        <p:txBody>
          <a:bodyPr wrap="none" anchor="ctr"/>
          <a:lstStyle/>
          <a:p>
            <a:endParaRPr lang="nl-BE"/>
          </a:p>
        </p:txBody>
      </p:sp>
      <p:sp>
        <p:nvSpPr>
          <p:cNvPr id="44045" name="Rectangle 42"/>
          <p:cNvSpPr>
            <a:spLocks noChangeArrowheads="1"/>
          </p:cNvSpPr>
          <p:nvPr/>
        </p:nvSpPr>
        <p:spPr bwMode="auto">
          <a:xfrm>
            <a:off x="228600" y="3321050"/>
            <a:ext cx="385763" cy="336550"/>
          </a:xfrm>
          <a:prstGeom prst="rect">
            <a:avLst/>
          </a:prstGeom>
          <a:noFill/>
          <a:ln w="9525">
            <a:noFill/>
            <a:miter lim="800000"/>
            <a:headEnd/>
            <a:tailEnd/>
          </a:ln>
        </p:spPr>
        <p:txBody>
          <a:bodyPr wrap="none">
            <a:spAutoFit/>
          </a:bodyPr>
          <a:lstStyle/>
          <a:p>
            <a:r>
              <a:rPr lang="en-US" sz="1600">
                <a:solidFill>
                  <a:srgbClr val="6CCEFF"/>
                </a:solidFill>
                <a:latin typeface="Verdana" pitchFamily="84" charset="0"/>
              </a:rPr>
              <a:t>W</a:t>
            </a:r>
            <a:endParaRPr lang="en-US">
              <a:solidFill>
                <a:srgbClr val="6CCEFF"/>
              </a:solidFill>
              <a:latin typeface="Verdana" pitchFamily="84" charset="0"/>
            </a:endParaRPr>
          </a:p>
        </p:txBody>
      </p:sp>
      <p:sp>
        <p:nvSpPr>
          <p:cNvPr id="44046" name="Rectangle 43"/>
          <p:cNvSpPr>
            <a:spLocks noChangeArrowheads="1"/>
          </p:cNvSpPr>
          <p:nvPr/>
        </p:nvSpPr>
        <p:spPr bwMode="auto">
          <a:xfrm>
            <a:off x="990600" y="1600200"/>
            <a:ext cx="276225" cy="336550"/>
          </a:xfrm>
          <a:prstGeom prst="rect">
            <a:avLst/>
          </a:prstGeom>
          <a:noFill/>
          <a:ln w="9525">
            <a:noFill/>
            <a:miter lim="800000"/>
            <a:headEnd/>
            <a:tailEnd/>
          </a:ln>
        </p:spPr>
        <p:txBody>
          <a:bodyPr wrap="none">
            <a:spAutoFit/>
          </a:bodyPr>
          <a:lstStyle/>
          <a:p>
            <a:r>
              <a:rPr lang="en-US" sz="1600">
                <a:solidFill>
                  <a:srgbClr val="7FFF5B"/>
                </a:solidFill>
                <a:latin typeface="Verdana" pitchFamily="84" charset="0"/>
              </a:rPr>
              <a:t>J</a:t>
            </a:r>
          </a:p>
        </p:txBody>
      </p:sp>
      <p:sp>
        <p:nvSpPr>
          <p:cNvPr id="44047" name="Oval 44"/>
          <p:cNvSpPr>
            <a:spLocks noChangeArrowheads="1"/>
          </p:cNvSpPr>
          <p:nvPr/>
        </p:nvSpPr>
        <p:spPr bwMode="auto">
          <a:xfrm flipH="1" flipV="1">
            <a:off x="457200" y="3627438"/>
            <a:ext cx="114300" cy="106362"/>
          </a:xfrm>
          <a:prstGeom prst="ellipse">
            <a:avLst/>
          </a:prstGeom>
          <a:solidFill>
            <a:srgbClr val="FDFF56"/>
          </a:solidFill>
          <a:ln w="9525">
            <a:noFill/>
            <a:round/>
            <a:headEnd/>
            <a:tailEnd/>
          </a:ln>
        </p:spPr>
        <p:txBody>
          <a:bodyPr wrap="none" anchor="ctr"/>
          <a:lstStyle/>
          <a:p>
            <a:endParaRPr lang="nl-BE" sz="2400"/>
          </a:p>
        </p:txBody>
      </p:sp>
      <p:sp>
        <p:nvSpPr>
          <p:cNvPr id="44048" name="Line 49"/>
          <p:cNvSpPr>
            <a:spLocks noChangeShapeType="1"/>
          </p:cNvSpPr>
          <p:nvPr/>
        </p:nvSpPr>
        <p:spPr bwMode="auto">
          <a:xfrm flipH="1">
            <a:off x="533400" y="2133600"/>
            <a:ext cx="457200" cy="533400"/>
          </a:xfrm>
          <a:prstGeom prst="line">
            <a:avLst/>
          </a:prstGeom>
          <a:noFill/>
          <a:ln w="28575">
            <a:solidFill>
              <a:srgbClr val="F689FF"/>
            </a:solidFill>
            <a:round/>
            <a:headEnd/>
            <a:tailEnd type="stealth" w="lg" len="med"/>
          </a:ln>
        </p:spPr>
        <p:txBody>
          <a:bodyPr wrap="none" anchor="ctr"/>
          <a:lstStyle/>
          <a:p>
            <a:endParaRPr lang="nl-BE"/>
          </a:p>
        </p:txBody>
      </p:sp>
      <p:sp>
        <p:nvSpPr>
          <p:cNvPr id="44049" name="Rectangle 50"/>
          <p:cNvSpPr>
            <a:spLocks noChangeArrowheads="1"/>
          </p:cNvSpPr>
          <p:nvPr/>
        </p:nvSpPr>
        <p:spPr bwMode="auto">
          <a:xfrm>
            <a:off x="457200" y="1905000"/>
            <a:ext cx="523875" cy="336550"/>
          </a:xfrm>
          <a:prstGeom prst="rect">
            <a:avLst/>
          </a:prstGeom>
          <a:noFill/>
          <a:ln w="9525">
            <a:noFill/>
            <a:miter lim="800000"/>
            <a:headEnd/>
            <a:tailEnd/>
          </a:ln>
        </p:spPr>
        <p:txBody>
          <a:bodyPr wrap="none">
            <a:spAutoFit/>
          </a:bodyPr>
          <a:lstStyle/>
          <a:p>
            <a:r>
              <a:rPr lang="en-US" sz="1600">
                <a:solidFill>
                  <a:srgbClr val="F689FF"/>
                </a:solidFill>
                <a:latin typeface="Verdana" pitchFamily="84" charset="0"/>
              </a:rPr>
              <a:t>BW</a:t>
            </a:r>
          </a:p>
        </p:txBody>
      </p:sp>
      <p:sp>
        <p:nvSpPr>
          <p:cNvPr id="44050" name="Rectangle 54"/>
          <p:cNvSpPr>
            <a:spLocks noChangeArrowheads="1"/>
          </p:cNvSpPr>
          <p:nvPr/>
        </p:nvSpPr>
        <p:spPr bwMode="auto">
          <a:xfrm>
            <a:off x="971550" y="1295400"/>
            <a:ext cx="323850" cy="336550"/>
          </a:xfrm>
          <a:prstGeom prst="rect">
            <a:avLst/>
          </a:prstGeom>
          <a:noFill/>
          <a:ln w="9525">
            <a:noFill/>
            <a:miter lim="800000"/>
            <a:headEnd/>
            <a:tailEnd/>
          </a:ln>
        </p:spPr>
        <p:txBody>
          <a:bodyPr wrap="none">
            <a:spAutoFit/>
          </a:bodyPr>
          <a:lstStyle/>
          <a:p>
            <a:r>
              <a:rPr lang="en-US" sz="1600" dirty="0">
                <a:solidFill>
                  <a:srgbClr val="FF4E60"/>
                </a:solidFill>
                <a:latin typeface="Verdana" pitchFamily="84" charset="0"/>
              </a:rPr>
              <a:t>S</a:t>
            </a:r>
          </a:p>
        </p:txBody>
      </p:sp>
      <p:sp>
        <p:nvSpPr>
          <p:cNvPr id="44051" name="Line 55"/>
          <p:cNvSpPr>
            <a:spLocks noChangeShapeType="1"/>
          </p:cNvSpPr>
          <p:nvPr/>
        </p:nvSpPr>
        <p:spPr bwMode="auto">
          <a:xfrm flipH="1">
            <a:off x="533400" y="3683000"/>
            <a:ext cx="914400" cy="0"/>
          </a:xfrm>
          <a:prstGeom prst="line">
            <a:avLst/>
          </a:prstGeom>
          <a:noFill/>
          <a:ln w="28575">
            <a:solidFill>
              <a:srgbClr val="FF4E60"/>
            </a:solidFill>
            <a:round/>
            <a:headEnd/>
            <a:tailEnd type="stealth" w="lg" len="med"/>
          </a:ln>
        </p:spPr>
        <p:txBody>
          <a:bodyPr wrap="none" anchor="ctr"/>
          <a:lstStyle/>
          <a:p>
            <a:endParaRPr lang="nl-BE"/>
          </a:p>
        </p:txBody>
      </p:sp>
      <p:sp>
        <p:nvSpPr>
          <p:cNvPr id="44052" name="Rectangle 56"/>
          <p:cNvSpPr>
            <a:spLocks noChangeArrowheads="1"/>
          </p:cNvSpPr>
          <p:nvPr/>
        </p:nvSpPr>
        <p:spPr bwMode="auto">
          <a:xfrm>
            <a:off x="838200" y="3625850"/>
            <a:ext cx="323850" cy="336550"/>
          </a:xfrm>
          <a:prstGeom prst="rect">
            <a:avLst/>
          </a:prstGeom>
          <a:noFill/>
          <a:ln w="9525">
            <a:noFill/>
            <a:miter lim="800000"/>
            <a:headEnd/>
            <a:tailEnd/>
          </a:ln>
        </p:spPr>
        <p:txBody>
          <a:bodyPr wrap="none">
            <a:spAutoFit/>
          </a:bodyPr>
          <a:lstStyle/>
          <a:p>
            <a:r>
              <a:rPr lang="en-US" sz="1600">
                <a:solidFill>
                  <a:srgbClr val="FF4E60"/>
                </a:solidFill>
                <a:latin typeface="Verdana" pitchFamily="84" charset="0"/>
              </a:rPr>
              <a:t>S</a:t>
            </a:r>
          </a:p>
        </p:txBody>
      </p:sp>
      <p:sp>
        <p:nvSpPr>
          <p:cNvPr id="44053" name="Line 58"/>
          <p:cNvSpPr>
            <a:spLocks noChangeShapeType="1"/>
          </p:cNvSpPr>
          <p:nvPr/>
        </p:nvSpPr>
        <p:spPr bwMode="auto">
          <a:xfrm rot="16200000" flipH="1">
            <a:off x="495300" y="2705100"/>
            <a:ext cx="533400" cy="457200"/>
          </a:xfrm>
          <a:prstGeom prst="line">
            <a:avLst/>
          </a:prstGeom>
          <a:noFill/>
          <a:ln w="28575">
            <a:solidFill>
              <a:srgbClr val="7FFF5B"/>
            </a:solidFill>
            <a:round/>
            <a:headEnd/>
            <a:tailEnd type="stealth" w="lg" len="med"/>
          </a:ln>
        </p:spPr>
        <p:txBody>
          <a:bodyPr wrap="none" anchor="ctr"/>
          <a:lstStyle/>
          <a:p>
            <a:endParaRPr lang="nl-BE"/>
          </a:p>
        </p:txBody>
      </p:sp>
      <p:sp>
        <p:nvSpPr>
          <p:cNvPr id="44054" name="Rectangle 62"/>
          <p:cNvSpPr>
            <a:spLocks noChangeArrowheads="1"/>
          </p:cNvSpPr>
          <p:nvPr/>
        </p:nvSpPr>
        <p:spPr bwMode="auto">
          <a:xfrm>
            <a:off x="485775" y="2819400"/>
            <a:ext cx="276225" cy="336550"/>
          </a:xfrm>
          <a:prstGeom prst="rect">
            <a:avLst/>
          </a:prstGeom>
          <a:noFill/>
          <a:ln w="9525">
            <a:noFill/>
            <a:miter lim="800000"/>
            <a:headEnd/>
            <a:tailEnd/>
          </a:ln>
        </p:spPr>
        <p:txBody>
          <a:bodyPr wrap="none">
            <a:spAutoFit/>
          </a:bodyPr>
          <a:lstStyle/>
          <a:p>
            <a:r>
              <a:rPr lang="en-US" sz="1600">
                <a:solidFill>
                  <a:srgbClr val="7FFF5B"/>
                </a:solidFill>
                <a:latin typeface="Verdana" pitchFamily="84" charset="0"/>
              </a:rPr>
              <a:t>J</a:t>
            </a:r>
          </a:p>
        </p:txBody>
      </p:sp>
      <p:sp>
        <p:nvSpPr>
          <p:cNvPr id="44055" name="Rectangle 63"/>
          <p:cNvSpPr>
            <a:spLocks noChangeArrowheads="1"/>
          </p:cNvSpPr>
          <p:nvPr/>
        </p:nvSpPr>
        <p:spPr bwMode="auto">
          <a:xfrm>
            <a:off x="990600" y="3048000"/>
            <a:ext cx="523875" cy="336550"/>
          </a:xfrm>
          <a:prstGeom prst="rect">
            <a:avLst/>
          </a:prstGeom>
          <a:noFill/>
          <a:ln w="9525">
            <a:noFill/>
            <a:miter lim="800000"/>
            <a:headEnd/>
            <a:tailEnd/>
          </a:ln>
        </p:spPr>
        <p:txBody>
          <a:bodyPr wrap="none">
            <a:spAutoFit/>
          </a:bodyPr>
          <a:lstStyle/>
          <a:p>
            <a:r>
              <a:rPr lang="en-US" sz="1600">
                <a:solidFill>
                  <a:srgbClr val="FFFC61"/>
                </a:solidFill>
                <a:latin typeface="Verdana" pitchFamily="84" charset="0"/>
              </a:rPr>
              <a:t>SW</a:t>
            </a:r>
          </a:p>
        </p:txBody>
      </p:sp>
      <p:sp>
        <p:nvSpPr>
          <p:cNvPr id="44056" name="Oval 64"/>
          <p:cNvSpPr>
            <a:spLocks noChangeArrowheads="1"/>
          </p:cNvSpPr>
          <p:nvPr/>
        </p:nvSpPr>
        <p:spPr bwMode="auto">
          <a:xfrm flipH="1" flipV="1">
            <a:off x="1371600" y="1570038"/>
            <a:ext cx="114300" cy="106362"/>
          </a:xfrm>
          <a:prstGeom prst="ellipse">
            <a:avLst/>
          </a:prstGeom>
          <a:solidFill>
            <a:srgbClr val="FDFF56"/>
          </a:solidFill>
          <a:ln w="9525">
            <a:noFill/>
            <a:round/>
            <a:headEnd/>
            <a:tailEnd/>
          </a:ln>
        </p:spPr>
        <p:txBody>
          <a:bodyPr wrap="none" anchor="ctr"/>
          <a:lstStyle/>
          <a:p>
            <a:endParaRPr lang="nl-BE" sz="2400"/>
          </a:p>
        </p:txBody>
      </p:sp>
      <p:sp>
        <p:nvSpPr>
          <p:cNvPr id="44057" name="Line 65"/>
          <p:cNvSpPr>
            <a:spLocks noChangeShapeType="1"/>
          </p:cNvSpPr>
          <p:nvPr/>
        </p:nvSpPr>
        <p:spPr bwMode="auto">
          <a:xfrm flipV="1">
            <a:off x="533400" y="1625600"/>
            <a:ext cx="914400" cy="0"/>
          </a:xfrm>
          <a:prstGeom prst="line">
            <a:avLst/>
          </a:prstGeom>
          <a:noFill/>
          <a:ln w="28575">
            <a:solidFill>
              <a:srgbClr val="FF4E60"/>
            </a:solidFill>
            <a:round/>
            <a:headEnd/>
            <a:tailEnd type="stealth" w="lg" len="med"/>
          </a:ln>
        </p:spPr>
        <p:txBody>
          <a:bodyPr wrap="none" anchor="ctr"/>
          <a:lstStyle/>
          <a:p>
            <a:endParaRPr lang="nl-BE"/>
          </a:p>
        </p:txBody>
      </p:sp>
      <p:sp>
        <p:nvSpPr>
          <p:cNvPr id="44058" name="Oval 66"/>
          <p:cNvSpPr>
            <a:spLocks noChangeArrowheads="1"/>
          </p:cNvSpPr>
          <p:nvPr/>
        </p:nvSpPr>
        <p:spPr bwMode="auto">
          <a:xfrm flipH="1" flipV="1">
            <a:off x="457200" y="1570038"/>
            <a:ext cx="114300" cy="106362"/>
          </a:xfrm>
          <a:prstGeom prst="ellipse">
            <a:avLst/>
          </a:prstGeom>
          <a:solidFill>
            <a:srgbClr val="FDFF56"/>
          </a:solidFill>
          <a:ln w="9525">
            <a:noFill/>
            <a:round/>
            <a:headEnd/>
            <a:tailEnd/>
          </a:ln>
        </p:spPr>
        <p:txBody>
          <a:bodyPr wrap="none" anchor="ctr"/>
          <a:lstStyle/>
          <a:p>
            <a:endParaRPr lang="nl-BE" sz="2400"/>
          </a:p>
        </p:txBody>
      </p:sp>
      <p:sp>
        <p:nvSpPr>
          <p:cNvPr id="44059" name="Oval 67"/>
          <p:cNvSpPr>
            <a:spLocks noChangeArrowheads="1"/>
          </p:cNvSpPr>
          <p:nvPr/>
        </p:nvSpPr>
        <p:spPr bwMode="auto">
          <a:xfrm>
            <a:off x="1371600" y="3627438"/>
            <a:ext cx="114300" cy="106362"/>
          </a:xfrm>
          <a:prstGeom prst="ellipse">
            <a:avLst/>
          </a:prstGeom>
          <a:solidFill>
            <a:srgbClr val="FDFF56"/>
          </a:solidFill>
          <a:ln w="9525">
            <a:noFill/>
            <a:round/>
            <a:headEnd/>
            <a:tailEnd/>
          </a:ln>
        </p:spPr>
        <p:txBody>
          <a:bodyPr wrap="none" anchor="ctr"/>
          <a:lstStyle/>
          <a:p>
            <a:endParaRPr lang="nl-BE" sz="2400"/>
          </a:p>
        </p:txBody>
      </p:sp>
      <p:sp>
        <p:nvSpPr>
          <p:cNvPr id="44060" name="Line 68"/>
          <p:cNvSpPr>
            <a:spLocks noChangeShapeType="1"/>
          </p:cNvSpPr>
          <p:nvPr/>
        </p:nvSpPr>
        <p:spPr bwMode="auto">
          <a:xfrm>
            <a:off x="990600" y="3200400"/>
            <a:ext cx="457200" cy="457200"/>
          </a:xfrm>
          <a:prstGeom prst="line">
            <a:avLst/>
          </a:prstGeom>
          <a:noFill/>
          <a:ln w="28575">
            <a:solidFill>
              <a:srgbClr val="FFFC61"/>
            </a:solidFill>
            <a:round/>
            <a:headEnd/>
            <a:tailEnd type="stealth" w="lg" len="med"/>
          </a:ln>
        </p:spPr>
        <p:txBody>
          <a:bodyPr wrap="none" anchor="ctr"/>
          <a:lstStyle/>
          <a:p>
            <a:endParaRPr lang="nl-BE"/>
          </a:p>
        </p:txBody>
      </p:sp>
    </p:spTree>
    <p:extLst>
      <p:ext uri="{BB962C8B-B14F-4D97-AF65-F5344CB8AC3E}">
        <p14:creationId xmlns:p14="http://schemas.microsoft.com/office/powerpoint/2010/main" val="13193258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1"/>
          <p:cNvSpPr txBox="1">
            <a:spLocks noChangeArrowheads="1"/>
          </p:cNvSpPr>
          <p:nvPr/>
        </p:nvSpPr>
        <p:spPr bwMode="auto">
          <a:xfrm>
            <a:off x="179512" y="136525"/>
            <a:ext cx="8712968" cy="366713"/>
          </a:xfrm>
          <a:prstGeom prst="rect">
            <a:avLst/>
          </a:prstGeom>
          <a:noFill/>
          <a:ln w="9525">
            <a:noFill/>
            <a:miter lim="800000"/>
            <a:headEnd/>
            <a:tailEnd/>
          </a:ln>
        </p:spPr>
        <p:txBody>
          <a:bodyPr wrap="square">
            <a:spAutoFit/>
          </a:bodyPr>
          <a:lstStyle/>
          <a:p>
            <a:pPr algn="ctr"/>
            <a:r>
              <a:rPr lang="en-US" sz="1800" b="1" dirty="0">
                <a:latin typeface="Verdana" pitchFamily="84" charset="0"/>
              </a:rPr>
              <a:t>Saturday: Game</a:t>
            </a:r>
          </a:p>
        </p:txBody>
      </p:sp>
      <p:pic>
        <p:nvPicPr>
          <p:cNvPr id="7" name="Content Placeholder 6" descr="A group of people posing for the camera&#13;&#10;&#13;&#10;Description automatically generated">
            <a:extLst>
              <a:ext uri="{FF2B5EF4-FFF2-40B4-BE49-F238E27FC236}">
                <a16:creationId xmlns:a16="http://schemas.microsoft.com/office/drawing/2014/main" id="{D42DEDE3-F10E-E149-9973-B5833ABC34D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5616" y="1339850"/>
            <a:ext cx="6696743" cy="5257800"/>
          </a:xfrm>
        </p:spPr>
      </p:pic>
    </p:spTree>
    <p:extLst>
      <p:ext uri="{BB962C8B-B14F-4D97-AF65-F5344CB8AC3E}">
        <p14:creationId xmlns:p14="http://schemas.microsoft.com/office/powerpoint/2010/main" val="7727098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8" name="Text Box 41"/>
          <p:cNvSpPr txBox="1">
            <a:spLocks noChangeArrowheads="1"/>
          </p:cNvSpPr>
          <p:nvPr/>
        </p:nvSpPr>
        <p:spPr bwMode="auto">
          <a:xfrm>
            <a:off x="142875" y="136525"/>
            <a:ext cx="8839200" cy="366713"/>
          </a:xfrm>
          <a:prstGeom prst="rect">
            <a:avLst/>
          </a:prstGeom>
          <a:noFill/>
          <a:ln w="9525">
            <a:noFill/>
            <a:miter lim="800000"/>
            <a:headEnd/>
            <a:tailEnd/>
          </a:ln>
        </p:spPr>
        <p:txBody>
          <a:bodyPr>
            <a:spAutoFit/>
          </a:bodyPr>
          <a:lstStyle/>
          <a:p>
            <a:r>
              <a:rPr lang="en-US" sz="1800" b="1" dirty="0">
                <a:latin typeface="Verdana" pitchFamily="84" charset="0"/>
              </a:rPr>
              <a:t>     Sunday: Active Recovery - Light Intensity </a:t>
            </a:r>
            <a:r>
              <a:rPr lang="en-US" altLang="ja-JP" sz="1800" b="1" dirty="0">
                <a:latin typeface="Verdana" pitchFamily="84" charset="0"/>
              </a:rPr>
              <a:t>exercise </a:t>
            </a:r>
            <a:endParaRPr lang="en-US" sz="1800" b="1" dirty="0">
              <a:latin typeface="Verdana" pitchFamily="84" charset="0"/>
            </a:endParaRPr>
          </a:p>
        </p:txBody>
      </p:sp>
      <p:sp>
        <p:nvSpPr>
          <p:cNvPr id="22537" name="Rectangle 40"/>
          <p:cNvSpPr>
            <a:spLocks noGrp="1" noChangeArrowheads="1"/>
          </p:cNvSpPr>
          <p:nvPr>
            <p:ph type="subTitle" idx="1"/>
          </p:nvPr>
        </p:nvSpPr>
        <p:spPr>
          <a:xfrm>
            <a:off x="142875" y="4724400"/>
            <a:ext cx="8839200" cy="2133600"/>
          </a:xfrm>
          <a:noFill/>
        </p:spPr>
        <p:txBody>
          <a:bodyPr/>
          <a:lstStyle/>
          <a:p>
            <a:pPr algn="l" eaLnBrk="1" hangingPunct="1">
              <a:lnSpc>
                <a:spcPct val="120000"/>
              </a:lnSpc>
            </a:pPr>
            <a:r>
              <a:rPr lang="en-GB" sz="1200" b="1" dirty="0">
                <a:latin typeface="Verdana"/>
                <a:cs typeface="Verdana"/>
              </a:rPr>
              <a:t>Active recovery (AR)</a:t>
            </a:r>
            <a:endParaRPr lang="en-US" sz="1200" dirty="0">
              <a:latin typeface="Verdana"/>
              <a:cs typeface="Verdana"/>
            </a:endParaRPr>
          </a:p>
          <a:p>
            <a:pPr marL="171450" lvl="0" indent="-171450" algn="l">
              <a:buFontTx/>
              <a:buChar char="•"/>
            </a:pPr>
            <a:r>
              <a:rPr lang="en-GB" sz="1200" dirty="0">
                <a:latin typeface="Verdana"/>
                <a:cs typeface="Verdana"/>
              </a:rPr>
              <a:t>10’ warm up (walking &amp; jogging on a treadmill between 09 &amp; 12 km/</a:t>
            </a:r>
            <a:r>
              <a:rPr lang="en-GB" sz="1200" dirty="0" err="1">
                <a:latin typeface="Verdana"/>
                <a:cs typeface="Verdana"/>
              </a:rPr>
              <a:t>hr</a:t>
            </a:r>
            <a:r>
              <a:rPr lang="en-GB" sz="1200" dirty="0">
                <a:latin typeface="Verdana"/>
                <a:cs typeface="Verdana"/>
              </a:rPr>
              <a:t>, followed by mobilisation exercises)</a:t>
            </a:r>
          </a:p>
          <a:p>
            <a:pPr marL="171450" lvl="0" indent="-171450" algn="l">
              <a:buFontTx/>
              <a:buChar char="•"/>
            </a:pPr>
            <a:r>
              <a:rPr lang="en-GB" sz="1200" dirty="0">
                <a:latin typeface="Verdana"/>
                <a:cs typeface="Verdana"/>
              </a:rPr>
              <a:t>30’ non-weight bearing exercises (70-75% </a:t>
            </a:r>
            <a:r>
              <a:rPr lang="en-GB" sz="1200" dirty="0" err="1">
                <a:latin typeface="Verdana"/>
                <a:cs typeface="Verdana"/>
              </a:rPr>
              <a:t>HRmax</a:t>
            </a:r>
            <a:r>
              <a:rPr lang="en-GB" sz="1200" dirty="0">
                <a:latin typeface="Verdana"/>
                <a:cs typeface="Verdana"/>
              </a:rPr>
              <a:t>), such as:</a:t>
            </a:r>
            <a:r>
              <a:rPr lang="en-US" sz="1200" dirty="0">
                <a:latin typeface="Verdana"/>
                <a:cs typeface="Verdana"/>
              </a:rPr>
              <a:t> </a:t>
            </a:r>
            <a:r>
              <a:rPr lang="en-GB" sz="1200" dirty="0">
                <a:latin typeface="Verdana"/>
                <a:cs typeface="Verdana"/>
              </a:rPr>
              <a:t>15’ cycling (80-90 cycles/min)</a:t>
            </a:r>
            <a:r>
              <a:rPr lang="en-US" sz="1200" dirty="0">
                <a:latin typeface="Verdana"/>
                <a:cs typeface="Verdana"/>
              </a:rPr>
              <a:t>; </a:t>
            </a:r>
            <a:r>
              <a:rPr lang="en-GB" sz="1200" dirty="0">
                <a:latin typeface="Verdana"/>
                <a:cs typeface="Verdana"/>
              </a:rPr>
              <a:t>5’ rowing (33-38 cycles/min)</a:t>
            </a:r>
            <a:r>
              <a:rPr lang="en-US" sz="1200" dirty="0">
                <a:latin typeface="Verdana"/>
                <a:cs typeface="Verdana"/>
              </a:rPr>
              <a:t>; </a:t>
            </a:r>
            <a:r>
              <a:rPr lang="en-GB" sz="1200" dirty="0">
                <a:latin typeface="Verdana"/>
                <a:cs typeface="Verdana"/>
              </a:rPr>
              <a:t>10’ gliding / stepping (65-75 cycles/min)</a:t>
            </a:r>
          </a:p>
          <a:p>
            <a:pPr marL="171450" lvl="0" indent="-171450" algn="l">
              <a:buFontTx/>
              <a:buChar char="•"/>
            </a:pPr>
            <a:r>
              <a:rPr lang="en-GB" sz="1200" dirty="0">
                <a:latin typeface="Verdana"/>
                <a:cs typeface="Verdana"/>
              </a:rPr>
              <a:t>10’ CORE exercises </a:t>
            </a:r>
            <a:r>
              <a:rPr lang="en-GB" sz="1200" i="1" dirty="0">
                <a:latin typeface="Verdana"/>
                <a:cs typeface="Verdana"/>
              </a:rPr>
              <a:t>(should be done on a daily bases)</a:t>
            </a:r>
            <a:endParaRPr lang="en-US" sz="1200" dirty="0">
              <a:latin typeface="Verdana"/>
              <a:cs typeface="Verdana"/>
            </a:endParaRPr>
          </a:p>
          <a:p>
            <a:pPr marL="171450" lvl="0" indent="-171450" algn="l">
              <a:buFontTx/>
              <a:buChar char="•"/>
            </a:pPr>
            <a:r>
              <a:rPr lang="en-GB" sz="1200" dirty="0">
                <a:latin typeface="Verdana"/>
                <a:cs typeface="Verdana"/>
              </a:rPr>
              <a:t>10’ extensive stretching, followed by</a:t>
            </a:r>
            <a:r>
              <a:rPr lang="en-US" sz="1200" dirty="0">
                <a:latin typeface="Verdana"/>
                <a:cs typeface="Verdana"/>
              </a:rPr>
              <a:t> </a:t>
            </a:r>
            <a:r>
              <a:rPr lang="en-GB" sz="1200" dirty="0">
                <a:latin typeface="Verdana"/>
                <a:cs typeface="Verdana"/>
              </a:rPr>
              <a:t>Sauna, Jacuzzi, massage, …</a:t>
            </a:r>
          </a:p>
          <a:p>
            <a:pPr marL="171450" lvl="0" indent="-171450" algn="l">
              <a:buFontTx/>
              <a:buChar char="•"/>
            </a:pPr>
            <a:endParaRPr lang="en-US" sz="1200" dirty="0">
              <a:latin typeface="Verdana"/>
              <a:cs typeface="Verdana"/>
            </a:endParaRPr>
          </a:p>
          <a:p>
            <a:pPr lvl="0" algn="l"/>
            <a:r>
              <a:rPr lang="en-GB" sz="1200" dirty="0">
                <a:latin typeface="Verdana"/>
                <a:cs typeface="Verdana"/>
              </a:rPr>
              <a:t>Total duration:  +/-60 min</a:t>
            </a:r>
            <a:r>
              <a:rPr lang="en-GB" sz="1200" dirty="0"/>
              <a:t> </a:t>
            </a:r>
            <a:endParaRPr lang="en-US" sz="1200" dirty="0">
              <a:latin typeface="Verdana" pitchFamily="84" charset="0"/>
            </a:endParaRPr>
          </a:p>
          <a:p>
            <a:pPr algn="l" eaLnBrk="1" hangingPunct="1">
              <a:spcBef>
                <a:spcPct val="30000"/>
              </a:spcBef>
              <a:defRPr/>
            </a:pPr>
            <a:r>
              <a:rPr lang="en-GB" sz="800" dirty="0">
                <a:latin typeface="Verdana" panose="020B0604030504040204" pitchFamily="34" charset="0"/>
                <a:ea typeface="Verdana" panose="020B0604030504040204" pitchFamily="34" charset="0"/>
                <a:cs typeface="Verdana" panose="020B0604030504040204" pitchFamily="34" charset="0"/>
              </a:rPr>
              <a:t>During these LI-sessions or Active recovery, the energy system is aerobically and the impact on the joints should be low. This kind of training should help you to recover better after an intense training or game. The tempo should be an ‘comfortable jog/run’.</a:t>
            </a:r>
          </a:p>
          <a:p>
            <a:pPr algn="l" eaLnBrk="1" hangingPunct="1">
              <a:lnSpc>
                <a:spcPct val="120000"/>
              </a:lnSpc>
            </a:pPr>
            <a:endParaRPr lang="en-US" sz="1200" dirty="0">
              <a:latin typeface="Verdana" pitchFamily="84" charset="0"/>
            </a:endParaRPr>
          </a:p>
          <a:p>
            <a:pPr algn="l" eaLnBrk="1" hangingPunct="1">
              <a:lnSpc>
                <a:spcPct val="120000"/>
              </a:lnSpc>
            </a:pPr>
            <a:r>
              <a:rPr lang="en-US" sz="1200" dirty="0">
                <a:latin typeface="Verdana" pitchFamily="84" charset="0"/>
              </a:rPr>
              <a:t>.</a:t>
            </a:r>
          </a:p>
        </p:txBody>
      </p:sp>
      <p:grpSp>
        <p:nvGrpSpPr>
          <p:cNvPr id="3" name="Group 43"/>
          <p:cNvGrpSpPr>
            <a:grpSpLocks/>
          </p:cNvGrpSpPr>
          <p:nvPr/>
        </p:nvGrpSpPr>
        <p:grpSpPr bwMode="auto">
          <a:xfrm>
            <a:off x="6781800" y="4057650"/>
            <a:ext cx="1981200" cy="228600"/>
            <a:chOff x="4320" y="2592"/>
            <a:chExt cx="1248" cy="144"/>
          </a:xfrm>
        </p:grpSpPr>
        <p:sp>
          <p:nvSpPr>
            <p:cNvPr id="22550" name="Line 44"/>
            <p:cNvSpPr>
              <a:spLocks noChangeShapeType="1"/>
            </p:cNvSpPr>
            <p:nvPr/>
          </p:nvSpPr>
          <p:spPr bwMode="auto">
            <a:xfrm>
              <a:off x="4320" y="2736"/>
              <a:ext cx="1248" cy="0"/>
            </a:xfrm>
            <a:prstGeom prst="line">
              <a:avLst/>
            </a:prstGeom>
            <a:noFill/>
            <a:ln w="9525">
              <a:solidFill>
                <a:schemeClr val="bg1"/>
              </a:solidFill>
              <a:round/>
              <a:headEnd/>
              <a:tailEnd/>
            </a:ln>
          </p:spPr>
          <p:txBody>
            <a:bodyPr wrap="none" anchor="ctr"/>
            <a:lstStyle/>
            <a:p>
              <a:endParaRPr lang="nl-BE"/>
            </a:p>
          </p:txBody>
        </p:sp>
        <p:sp>
          <p:nvSpPr>
            <p:cNvPr id="22551" name="Line 45"/>
            <p:cNvSpPr>
              <a:spLocks noChangeShapeType="1"/>
            </p:cNvSpPr>
            <p:nvPr/>
          </p:nvSpPr>
          <p:spPr bwMode="auto">
            <a:xfrm>
              <a:off x="4320" y="2592"/>
              <a:ext cx="1248" cy="0"/>
            </a:xfrm>
            <a:prstGeom prst="line">
              <a:avLst/>
            </a:prstGeom>
            <a:noFill/>
            <a:ln w="9525">
              <a:solidFill>
                <a:schemeClr val="bg1"/>
              </a:solidFill>
              <a:round/>
              <a:headEnd/>
              <a:tailEnd/>
            </a:ln>
          </p:spPr>
          <p:txBody>
            <a:bodyPr wrap="none" anchor="ctr"/>
            <a:lstStyle/>
            <a:p>
              <a:endParaRPr lang="nl-BE"/>
            </a:p>
          </p:txBody>
        </p:sp>
      </p:grpSp>
      <p:grpSp>
        <p:nvGrpSpPr>
          <p:cNvPr id="4" name="Group 46"/>
          <p:cNvGrpSpPr>
            <a:grpSpLocks/>
          </p:cNvGrpSpPr>
          <p:nvPr/>
        </p:nvGrpSpPr>
        <p:grpSpPr bwMode="auto">
          <a:xfrm>
            <a:off x="6781800" y="2138363"/>
            <a:ext cx="1981200" cy="228600"/>
            <a:chOff x="4320" y="2592"/>
            <a:chExt cx="1248" cy="144"/>
          </a:xfrm>
        </p:grpSpPr>
        <p:sp>
          <p:nvSpPr>
            <p:cNvPr id="22548" name="Line 47"/>
            <p:cNvSpPr>
              <a:spLocks noChangeShapeType="1"/>
            </p:cNvSpPr>
            <p:nvPr/>
          </p:nvSpPr>
          <p:spPr bwMode="auto">
            <a:xfrm>
              <a:off x="4320" y="2736"/>
              <a:ext cx="1248" cy="0"/>
            </a:xfrm>
            <a:prstGeom prst="line">
              <a:avLst/>
            </a:prstGeom>
            <a:noFill/>
            <a:ln w="9525">
              <a:solidFill>
                <a:schemeClr val="bg1"/>
              </a:solidFill>
              <a:round/>
              <a:headEnd/>
              <a:tailEnd/>
            </a:ln>
          </p:spPr>
          <p:txBody>
            <a:bodyPr wrap="none" anchor="ctr"/>
            <a:lstStyle/>
            <a:p>
              <a:endParaRPr lang="nl-BE"/>
            </a:p>
          </p:txBody>
        </p:sp>
        <p:sp>
          <p:nvSpPr>
            <p:cNvPr id="22549" name="Line 48"/>
            <p:cNvSpPr>
              <a:spLocks noChangeShapeType="1"/>
            </p:cNvSpPr>
            <p:nvPr/>
          </p:nvSpPr>
          <p:spPr bwMode="auto">
            <a:xfrm>
              <a:off x="4320" y="2592"/>
              <a:ext cx="1248" cy="0"/>
            </a:xfrm>
            <a:prstGeom prst="line">
              <a:avLst/>
            </a:prstGeom>
            <a:noFill/>
            <a:ln w="9525">
              <a:solidFill>
                <a:schemeClr val="bg1"/>
              </a:solidFill>
              <a:round/>
              <a:headEnd/>
              <a:tailEnd/>
            </a:ln>
          </p:spPr>
          <p:txBody>
            <a:bodyPr wrap="none" anchor="ctr"/>
            <a:lstStyle/>
            <a:p>
              <a:endParaRPr lang="nl-BE"/>
            </a:p>
          </p:txBody>
        </p:sp>
      </p:grpSp>
      <p:sp>
        <p:nvSpPr>
          <p:cNvPr id="22542" name="Rectangle 49"/>
          <p:cNvSpPr>
            <a:spLocks noChangeArrowheads="1"/>
          </p:cNvSpPr>
          <p:nvPr/>
        </p:nvSpPr>
        <p:spPr bwMode="auto">
          <a:xfrm>
            <a:off x="6781800" y="609600"/>
            <a:ext cx="2209800" cy="274638"/>
          </a:xfrm>
          <a:prstGeom prst="rect">
            <a:avLst/>
          </a:prstGeom>
          <a:noFill/>
          <a:ln w="9525">
            <a:noFill/>
            <a:miter lim="800000"/>
            <a:headEnd/>
            <a:tailEnd/>
          </a:ln>
        </p:spPr>
        <p:txBody>
          <a:bodyPr>
            <a:spAutoFit/>
          </a:bodyPr>
          <a:lstStyle/>
          <a:p>
            <a:pPr algn="ctr"/>
            <a:r>
              <a:rPr lang="en-US" b="1" dirty="0">
                <a:solidFill>
                  <a:schemeClr val="bg1"/>
                </a:solidFill>
                <a:latin typeface="Verdana" pitchFamily="84" charset="0"/>
              </a:rPr>
              <a:t>1 set of 30 min</a:t>
            </a:r>
          </a:p>
        </p:txBody>
      </p:sp>
      <p:pic>
        <p:nvPicPr>
          <p:cNvPr id="5" name="Afbeelding 4" descr="Screen Shot 2017-12-31 at 17.52.3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9832" y="620688"/>
            <a:ext cx="2379790" cy="1616968"/>
          </a:xfrm>
          <a:prstGeom prst="rect">
            <a:avLst/>
          </a:prstGeom>
        </p:spPr>
      </p:pic>
      <p:pic>
        <p:nvPicPr>
          <p:cNvPr id="6" name="Afbeelding 5" descr="Screen Shot 2017-12-31 at 17.53.1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9832" y="2276873"/>
            <a:ext cx="2381138" cy="1440159"/>
          </a:xfrm>
          <a:prstGeom prst="rect">
            <a:avLst/>
          </a:prstGeom>
        </p:spPr>
      </p:pic>
      <p:pic>
        <p:nvPicPr>
          <p:cNvPr id="8" name="Afbeelding 7" descr="Screen Shot 2017-12-31 at 17.57.49.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2240" y="1844824"/>
            <a:ext cx="2088232" cy="2902074"/>
          </a:xfrm>
          <a:prstGeom prst="rect">
            <a:avLst/>
          </a:prstGeom>
        </p:spPr>
      </p:pic>
      <p:pic>
        <p:nvPicPr>
          <p:cNvPr id="9" name="Afbeelding 8" descr="Screen Shot 2017-12-31 at 18.02.17.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528" y="620688"/>
            <a:ext cx="2589999" cy="3384376"/>
          </a:xfrm>
          <a:prstGeom prst="rect">
            <a:avLst/>
          </a:prstGeom>
        </p:spPr>
      </p:pic>
      <p:pic>
        <p:nvPicPr>
          <p:cNvPr id="7" name="Afbeelding 6" descr="Screen Shot 2017-12-31 at 17.56.26.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80112" y="620688"/>
            <a:ext cx="1824360" cy="1565248"/>
          </a:xfrm>
          <a:prstGeom prst="rect">
            <a:avLst/>
          </a:prstGeom>
        </p:spPr>
      </p:pic>
    </p:spTree>
    <p:extLst>
      <p:ext uri="{BB962C8B-B14F-4D97-AF65-F5344CB8AC3E}">
        <p14:creationId xmlns:p14="http://schemas.microsoft.com/office/powerpoint/2010/main" val="30802446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BCC574E5-598D-4C19-A93D-1F2ADF65AC13}" type="slidenum">
              <a:rPr lang="en-GB" smtClean="0"/>
              <a:pPr/>
              <a:t>47</a:t>
            </a:fld>
            <a:endParaRPr lang="en-GB"/>
          </a:p>
        </p:txBody>
      </p:sp>
      <p:sp>
        <p:nvSpPr>
          <p:cNvPr id="7" name="Footer Placeholder 13"/>
          <p:cNvSpPr>
            <a:spLocks noGrp="1"/>
          </p:cNvSpPr>
          <p:nvPr>
            <p:ph type="ftr" sz="quarter" idx="14"/>
          </p:nvPr>
        </p:nvSpPr>
        <p:spPr>
          <a:xfrm>
            <a:off x="576263" y="6573838"/>
            <a:ext cx="7883525" cy="179387"/>
          </a:xfrm>
        </p:spPr>
        <p:txBody>
          <a:bodyPr/>
          <a:lstStyle/>
          <a:p>
            <a:r>
              <a:rPr lang="en-GB" dirty="0"/>
              <a:t>FIFA Women Referees Fitness Programme</a:t>
            </a:r>
          </a:p>
        </p:txBody>
      </p:sp>
      <p:sp>
        <p:nvSpPr>
          <p:cNvPr id="8" name="Rectangle 4"/>
          <p:cNvSpPr txBox="1">
            <a:spLocks noChangeArrowheads="1"/>
          </p:cNvSpPr>
          <p:nvPr/>
        </p:nvSpPr>
        <p:spPr>
          <a:xfrm>
            <a:off x="6012160" y="2358596"/>
            <a:ext cx="3131840" cy="3878715"/>
          </a:xfrm>
          <a:prstGeom prst="rect">
            <a:avLst/>
          </a:prstGeom>
        </p:spPr>
        <p:txBody>
          <a:bodyPr vert="horz" lIns="0" tIns="0" rIns="0" bIns="0" rtlCol="0" anchor="ctr" anchorCtr="0">
            <a:noAutofit/>
          </a:bodyPr>
          <a:lstStyle>
            <a:lvl1pPr algn="l" defTabSz="914400" rtl="0" eaLnBrk="1" latinLnBrk="0" hangingPunct="1">
              <a:lnSpc>
                <a:spcPts val="3200"/>
              </a:lnSpc>
              <a:spcBef>
                <a:spcPct val="0"/>
              </a:spcBef>
              <a:buNone/>
              <a:defRPr sz="3200" b="1" kern="1200" baseline="0">
                <a:solidFill>
                  <a:schemeClr val="bg1"/>
                </a:solidFill>
                <a:latin typeface="+mj-lt"/>
                <a:ea typeface="+mj-ea"/>
                <a:cs typeface="+mj-cs"/>
              </a:defRPr>
            </a:lvl1pPr>
          </a:lstStyle>
          <a:p>
            <a:br>
              <a:rPr lang="en-GB" sz="2400" dirty="0"/>
            </a:br>
            <a:br>
              <a:rPr lang="en-GB" sz="2400" dirty="0"/>
            </a:br>
            <a:r>
              <a:rPr lang="en-GB" sz="3400" i="1" dirty="0"/>
              <a:t>Week 4</a:t>
            </a:r>
            <a:br>
              <a:rPr lang="en-GB" sz="2400" dirty="0"/>
            </a:br>
            <a:br>
              <a:rPr lang="en-GB" sz="2400" dirty="0"/>
            </a:br>
            <a:r>
              <a:rPr lang="en-GB" sz="2400" i="1" dirty="0"/>
              <a:t>Fitness team</a:t>
            </a:r>
            <a:br>
              <a:rPr lang="en-GB" sz="2400" dirty="0"/>
            </a:br>
            <a:br>
              <a:rPr lang="en-GB" sz="2400" dirty="0"/>
            </a:br>
            <a:br>
              <a:rPr lang="en-GB" sz="2400" dirty="0"/>
            </a:br>
            <a:endParaRPr lang="en-GB" sz="2400" dirty="0"/>
          </a:p>
        </p:txBody>
      </p:sp>
      <p:pic>
        <p:nvPicPr>
          <p:cNvPr id="13" name="Picture Placeholder 12" descr="A person holding a tennis racket&#13;&#10;&#13;&#10;Description automatically generated">
            <a:extLst>
              <a:ext uri="{FF2B5EF4-FFF2-40B4-BE49-F238E27FC236}">
                <a16:creationId xmlns:a16="http://schemas.microsoft.com/office/drawing/2014/main" id="{2307555C-70AB-8E48-B135-D5C1C1C01617}"/>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8762" b="8762"/>
          <a:stretch>
            <a:fillRect/>
          </a:stretch>
        </p:blipFill>
        <p:spPr/>
      </p:pic>
    </p:spTree>
    <p:extLst>
      <p:ext uri="{BB962C8B-B14F-4D97-AF65-F5344CB8AC3E}">
        <p14:creationId xmlns:p14="http://schemas.microsoft.com/office/powerpoint/2010/main" val="4464873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kumimoji="1" lang="en-GB" altLang="ja-JP" dirty="0">
                <a:latin typeface="Arial" pitchFamily="34" charset="0"/>
                <a:ea typeface="ＭＳ Ｐゴシック" pitchFamily="34" charset="-128"/>
                <a:cs typeface="Arial" pitchFamily="34" charset="0"/>
              </a:rPr>
              <a:t>Week 4</a:t>
            </a:r>
          </a:p>
        </p:txBody>
      </p:sp>
      <p:sp>
        <p:nvSpPr>
          <p:cNvPr id="4099" name="Content Placeholder 2"/>
          <p:cNvSpPr>
            <a:spLocks noGrp="1"/>
          </p:cNvSpPr>
          <p:nvPr>
            <p:ph idx="1"/>
          </p:nvPr>
        </p:nvSpPr>
        <p:spPr/>
        <p:txBody>
          <a:bodyPr/>
          <a:lstStyle/>
          <a:p>
            <a:pPr marL="0" indent="0">
              <a:buNone/>
            </a:pPr>
            <a:r>
              <a:rPr lang="en-GB" dirty="0">
                <a:latin typeface="Verdana"/>
                <a:cs typeface="Verdana"/>
              </a:rPr>
              <a:t>Normal week with game on Saturday.</a:t>
            </a:r>
          </a:p>
          <a:p>
            <a:pPr marL="0" indent="0">
              <a:buNone/>
            </a:pPr>
            <a:endParaRPr kumimoji="1" lang="en-GB" altLang="ja-JP" dirty="0">
              <a:latin typeface="Verdana"/>
              <a:ea typeface="ＭＳ Ｐゴシック" pitchFamily="34" charset="-128"/>
              <a:cs typeface="Verdana"/>
            </a:endParaRPr>
          </a:p>
          <a:p>
            <a:pPr>
              <a:buFontTx/>
              <a:buChar char="•"/>
            </a:pPr>
            <a:r>
              <a:rPr kumimoji="1" lang="en-GB" altLang="ja-JP" sz="1600" dirty="0">
                <a:latin typeface="Verdana"/>
                <a:ea typeface="ＭＳ Ｐゴシック" pitchFamily="34" charset="-128"/>
                <a:cs typeface="Verdana"/>
              </a:rPr>
              <a:t>Monday		CORE</a:t>
            </a:r>
          </a:p>
          <a:p>
            <a:pPr lvl="1" indent="-457200">
              <a:buFontTx/>
              <a:buChar char="•"/>
            </a:pPr>
            <a:r>
              <a:rPr kumimoji="1" lang="en-GB" altLang="ja-JP" sz="1400" dirty="0">
                <a:latin typeface="Verdana"/>
                <a:ea typeface="ＭＳ Ｐゴシック" pitchFamily="34" charset="-128"/>
                <a:cs typeface="Verdana"/>
              </a:rPr>
              <a:t>Extra CORE &amp; basic strength exercises		total time: 50 min</a:t>
            </a:r>
          </a:p>
          <a:p>
            <a:pPr>
              <a:buFontTx/>
              <a:buChar char="•"/>
            </a:pPr>
            <a:r>
              <a:rPr kumimoji="1" lang="en-GB" altLang="ja-JP" sz="1600" dirty="0">
                <a:latin typeface="Verdana"/>
                <a:ea typeface="ＭＳ Ｐゴシック" pitchFamily="34" charset="-128"/>
                <a:cs typeface="Verdana"/>
              </a:rPr>
              <a:t>Tuesday		S / </a:t>
            </a:r>
            <a:r>
              <a:rPr kumimoji="1" lang="en-GB" altLang="ja-JP" sz="1600" dirty="0" err="1">
                <a:latin typeface="Verdana"/>
                <a:ea typeface="ＭＳ Ｐゴシック" pitchFamily="34" charset="-128"/>
                <a:cs typeface="Verdana"/>
              </a:rPr>
              <a:t>Agi&amp;Coo</a:t>
            </a:r>
            <a:r>
              <a:rPr kumimoji="1" lang="en-GB" altLang="ja-JP" sz="1600" dirty="0">
                <a:latin typeface="Verdana"/>
                <a:ea typeface="ＭＳ Ｐゴシック" pitchFamily="34" charset="-128"/>
                <a:cs typeface="Verdana"/>
              </a:rPr>
              <a:t> / MI</a:t>
            </a:r>
          </a:p>
          <a:p>
            <a:pPr lvl="1" indent="-457200">
              <a:buFontTx/>
              <a:buChar char="•"/>
            </a:pPr>
            <a:r>
              <a:rPr kumimoji="1" lang="en-GB" altLang="ja-JP" sz="1400" dirty="0">
                <a:latin typeface="Verdana"/>
                <a:ea typeface="ＭＳ Ｐゴシック" pitchFamily="34" charset="-128"/>
                <a:cs typeface="Verdana"/>
              </a:rPr>
              <a:t>Speed – reactive ex.</a:t>
            </a:r>
          </a:p>
          <a:p>
            <a:pPr lvl="1" indent="-457200">
              <a:buFontTx/>
              <a:buChar char="•"/>
            </a:pPr>
            <a:r>
              <a:rPr kumimoji="1" lang="en-GB" altLang="ja-JP" sz="1400" dirty="0">
                <a:latin typeface="Verdana"/>
                <a:ea typeface="ＭＳ Ｐゴシック" pitchFamily="34" charset="-128"/>
                <a:cs typeface="Verdana"/>
              </a:rPr>
              <a:t>Agility &amp; Coo </a:t>
            </a:r>
            <a:r>
              <a:rPr kumimoji="1" lang="en-GB" altLang="ja-JP" sz="1400" dirty="0" err="1">
                <a:latin typeface="Verdana"/>
                <a:ea typeface="ＭＳ Ｐゴシック" pitchFamily="34" charset="-128"/>
                <a:cs typeface="Verdana"/>
              </a:rPr>
              <a:t>icw</a:t>
            </a:r>
            <a:r>
              <a:rPr kumimoji="1" lang="en-GB" altLang="ja-JP" sz="1400" dirty="0">
                <a:latin typeface="Verdana"/>
                <a:ea typeface="ＭＳ Ｐゴシック" pitchFamily="34" charset="-128"/>
                <a:cs typeface="Verdana"/>
              </a:rPr>
              <a:t> Speed</a:t>
            </a:r>
          </a:p>
          <a:p>
            <a:pPr lvl="1" indent="-457200">
              <a:buFontTx/>
              <a:buChar char="•"/>
            </a:pPr>
            <a:r>
              <a:rPr kumimoji="1" lang="en-GB" altLang="ja-JP" sz="1400" dirty="0">
                <a:latin typeface="Verdana"/>
                <a:ea typeface="ＭＳ Ｐゴシック" pitchFamily="34" charset="-128"/>
                <a:cs typeface="Verdana"/>
              </a:rPr>
              <a:t>MI-endurance run / jogging			total time: 90 min</a:t>
            </a:r>
          </a:p>
          <a:p>
            <a:pPr marL="457200" indent="-457200">
              <a:buFontTx/>
              <a:buChar char="•"/>
            </a:pPr>
            <a:r>
              <a:rPr kumimoji="1" lang="en-GB" altLang="ja-JP" sz="1600" dirty="0">
                <a:latin typeface="Verdana"/>
                <a:ea typeface="ＭＳ Ｐゴシック" pitchFamily="34" charset="-128"/>
                <a:cs typeface="Verdana"/>
              </a:rPr>
              <a:t>Wednesday		Rest</a:t>
            </a:r>
          </a:p>
          <a:p>
            <a:pPr marL="457200" indent="-457200">
              <a:buFontTx/>
              <a:buChar char="•"/>
            </a:pPr>
            <a:r>
              <a:rPr kumimoji="1" lang="en-GB" altLang="ja-JP" sz="1600" dirty="0">
                <a:latin typeface="Verdana"/>
                <a:ea typeface="ＭＳ Ｐゴシック" pitchFamily="34" charset="-128"/>
                <a:cs typeface="Verdana"/>
              </a:rPr>
              <a:t>Thursday		Strength / S / HI</a:t>
            </a:r>
          </a:p>
          <a:p>
            <a:pPr lvl="1" indent="-457200">
              <a:buFontTx/>
              <a:buChar char="•"/>
            </a:pPr>
            <a:r>
              <a:rPr kumimoji="1" lang="en-GB" altLang="ja-JP" sz="1400" dirty="0">
                <a:latin typeface="Verdana"/>
                <a:ea typeface="ＭＳ Ｐゴシック" pitchFamily="34" charset="-128"/>
                <a:cs typeface="Verdana"/>
              </a:rPr>
              <a:t>Strength</a:t>
            </a:r>
          </a:p>
          <a:p>
            <a:pPr lvl="1" indent="-457200">
              <a:buFontTx/>
              <a:buChar char="•"/>
            </a:pPr>
            <a:r>
              <a:rPr kumimoji="1" lang="en-GB" altLang="ja-JP" sz="1400" dirty="0">
                <a:latin typeface="Verdana"/>
                <a:ea typeface="ＭＳ Ｐゴシック" pitchFamily="34" charset="-128"/>
                <a:cs typeface="Verdana"/>
              </a:rPr>
              <a:t>Extra Speed!</a:t>
            </a:r>
          </a:p>
          <a:p>
            <a:pPr lvl="1" indent="-457200">
              <a:buFontTx/>
              <a:buChar char="•"/>
            </a:pPr>
            <a:r>
              <a:rPr kumimoji="1" lang="en-GB" altLang="ja-JP" sz="1400" dirty="0">
                <a:latin typeface="Verdana"/>
                <a:ea typeface="ＭＳ Ｐゴシック" pitchFamily="34" charset="-128"/>
                <a:cs typeface="Verdana"/>
              </a:rPr>
              <a:t>HI-endurance run 				total time: 90 min</a:t>
            </a:r>
          </a:p>
          <a:p>
            <a:pPr marL="457200" indent="-457200">
              <a:buFontTx/>
              <a:buChar char="•"/>
            </a:pPr>
            <a:r>
              <a:rPr kumimoji="1" lang="en-GB" altLang="ja-JP" sz="1600" dirty="0">
                <a:latin typeface="Verdana"/>
                <a:ea typeface="ＭＳ Ｐゴシック" pitchFamily="34" charset="-128"/>
                <a:cs typeface="Verdana"/>
              </a:rPr>
              <a:t>Friday		S</a:t>
            </a:r>
          </a:p>
          <a:p>
            <a:pPr lvl="1" indent="-457200">
              <a:buFontTx/>
              <a:buChar char="•"/>
            </a:pPr>
            <a:r>
              <a:rPr kumimoji="1" lang="en-GB" altLang="ja-JP" sz="1400" dirty="0">
                <a:latin typeface="Verdana"/>
                <a:ea typeface="ＭＳ Ｐゴシック" pitchFamily="34" charset="-128"/>
                <a:cs typeface="Verdana"/>
              </a:rPr>
              <a:t>Speed work in preparation for the game		total time: 60 min</a:t>
            </a:r>
          </a:p>
          <a:p>
            <a:pPr marL="457200" indent="-457200">
              <a:buFontTx/>
              <a:buChar char="•"/>
            </a:pPr>
            <a:r>
              <a:rPr kumimoji="1" lang="en-GB" altLang="ja-JP" sz="1600" dirty="0">
                <a:latin typeface="Verdana"/>
                <a:ea typeface="ＭＳ Ｐゴシック" pitchFamily="34" charset="-128"/>
                <a:cs typeface="Verdana"/>
              </a:rPr>
              <a:t>Saturday		GAME</a:t>
            </a:r>
            <a:r>
              <a:rPr kumimoji="1" lang="en-GB" altLang="ja-JP" sz="1400" dirty="0">
                <a:latin typeface="Verdana"/>
                <a:ea typeface="ＭＳ Ｐゴシック" pitchFamily="34" charset="-128"/>
                <a:cs typeface="Verdana"/>
              </a:rPr>
              <a:t>	</a:t>
            </a:r>
            <a:r>
              <a:rPr kumimoji="1" lang="en-GB" altLang="ja-JP" sz="1600" dirty="0">
                <a:latin typeface="Verdana"/>
                <a:ea typeface="ＭＳ Ｐゴシック" pitchFamily="34" charset="-128"/>
                <a:cs typeface="Verdana"/>
              </a:rPr>
              <a:t>		</a:t>
            </a:r>
          </a:p>
          <a:p>
            <a:pPr marL="457200" indent="-457200">
              <a:buFontTx/>
              <a:buChar char="•"/>
            </a:pPr>
            <a:r>
              <a:rPr kumimoji="1" lang="en-GB" altLang="ja-JP" sz="1600" dirty="0">
                <a:latin typeface="Verdana"/>
                <a:ea typeface="ＭＳ Ｐゴシック" pitchFamily="34" charset="-128"/>
                <a:cs typeface="Verdana"/>
              </a:rPr>
              <a:t>Sunday		AR</a:t>
            </a:r>
          </a:p>
          <a:p>
            <a:pPr lvl="1" indent="-457200">
              <a:buFontTx/>
              <a:buChar char="•"/>
            </a:pPr>
            <a:r>
              <a:rPr kumimoji="1" lang="en-GB" altLang="ja-JP" sz="1400" dirty="0">
                <a:latin typeface="Verdana"/>
                <a:ea typeface="ＭＳ Ｐゴシック" pitchFamily="34" charset="-128"/>
                <a:cs typeface="Verdana"/>
              </a:rPr>
              <a:t>Active recovery				total time: 60 min</a:t>
            </a:r>
          </a:p>
          <a:p>
            <a:pPr lvl="1" indent="-457200">
              <a:buFontTx/>
              <a:buChar char="•"/>
            </a:pPr>
            <a:endParaRPr kumimoji="1" lang="en-GB" altLang="ja-JP" dirty="0">
              <a:latin typeface="Verdana"/>
              <a:ea typeface="ＭＳ Ｐゴシック" pitchFamily="34" charset="-128"/>
              <a:cs typeface="Verdana"/>
            </a:endParaRPr>
          </a:p>
          <a:p>
            <a:pPr marL="457200" indent="-457200">
              <a:buFontTx/>
              <a:buChar char="•"/>
            </a:pPr>
            <a:endParaRPr kumimoji="1" lang="en-GB" altLang="ja-JP" dirty="0">
              <a:solidFill>
                <a:srgbClr val="2A4BEE"/>
              </a:solidFill>
              <a:latin typeface="Verdana"/>
              <a:ea typeface="ＭＳ Ｐゴシック" pitchFamily="34" charset="-128"/>
              <a:cs typeface="Verdana"/>
            </a:endParaRPr>
          </a:p>
          <a:p>
            <a:pPr marL="457200" indent="-457200">
              <a:buFontTx/>
              <a:buChar char="•"/>
            </a:pPr>
            <a:endParaRPr kumimoji="1" lang="en-GB" altLang="ja-JP" dirty="0">
              <a:solidFill>
                <a:srgbClr val="2A4BEE"/>
              </a:solidFill>
              <a:latin typeface="Verdana"/>
              <a:ea typeface="ＭＳ Ｐゴシック" pitchFamily="34" charset="-128"/>
              <a:cs typeface="Verdana"/>
            </a:endParaRPr>
          </a:p>
        </p:txBody>
      </p:sp>
    </p:spTree>
    <p:extLst>
      <p:ext uri="{BB962C8B-B14F-4D97-AF65-F5344CB8AC3E}">
        <p14:creationId xmlns:p14="http://schemas.microsoft.com/office/powerpoint/2010/main" val="28483467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8" name="Text Box 41"/>
          <p:cNvSpPr txBox="1">
            <a:spLocks noChangeArrowheads="1"/>
          </p:cNvSpPr>
          <p:nvPr/>
        </p:nvSpPr>
        <p:spPr bwMode="auto">
          <a:xfrm>
            <a:off x="142875" y="136525"/>
            <a:ext cx="8839200" cy="366713"/>
          </a:xfrm>
          <a:prstGeom prst="rect">
            <a:avLst/>
          </a:prstGeom>
          <a:noFill/>
          <a:ln w="9525">
            <a:noFill/>
            <a:miter lim="800000"/>
            <a:headEnd/>
            <a:tailEnd/>
          </a:ln>
        </p:spPr>
        <p:txBody>
          <a:bodyPr>
            <a:spAutoFit/>
          </a:bodyPr>
          <a:lstStyle/>
          <a:p>
            <a:r>
              <a:rPr lang="en-US" b="1" dirty="0">
                <a:latin typeface="Verdana" pitchFamily="84" charset="0"/>
              </a:rPr>
              <a:t>	</a:t>
            </a:r>
            <a:r>
              <a:rPr lang="en-US" sz="1800" b="1" dirty="0">
                <a:latin typeface="Verdana" pitchFamily="84" charset="0"/>
              </a:rPr>
              <a:t>Sunday: CORE &amp; basic strength exercises</a:t>
            </a:r>
          </a:p>
        </p:txBody>
      </p:sp>
      <p:sp>
        <p:nvSpPr>
          <p:cNvPr id="22537" name="Rectangle 40"/>
          <p:cNvSpPr>
            <a:spLocks noGrp="1" noChangeArrowheads="1"/>
          </p:cNvSpPr>
          <p:nvPr>
            <p:ph type="subTitle" idx="1"/>
          </p:nvPr>
        </p:nvSpPr>
        <p:spPr>
          <a:xfrm>
            <a:off x="142875" y="2348880"/>
            <a:ext cx="8839200" cy="4365104"/>
          </a:xfrm>
          <a:noFill/>
        </p:spPr>
        <p:txBody>
          <a:bodyPr/>
          <a:lstStyle/>
          <a:p>
            <a:pPr algn="l" eaLnBrk="1" hangingPunct="1">
              <a:lnSpc>
                <a:spcPct val="120000"/>
              </a:lnSpc>
            </a:pPr>
            <a:r>
              <a:rPr lang="en-GB" sz="1200" b="1" i="1" dirty="0">
                <a:latin typeface="Verdana"/>
                <a:cs typeface="Verdana"/>
              </a:rPr>
              <a:t>Perform minimal the exercises below, you can do additional exercises if you like …</a:t>
            </a:r>
          </a:p>
          <a:p>
            <a:pPr marL="171450" indent="-171450" algn="l" eaLnBrk="1" hangingPunct="1">
              <a:lnSpc>
                <a:spcPct val="120000"/>
              </a:lnSpc>
              <a:buFontTx/>
              <a:buChar char="•"/>
            </a:pPr>
            <a:r>
              <a:rPr lang="en-GB" sz="1200" b="1" i="1" dirty="0">
                <a:latin typeface="Verdana"/>
                <a:cs typeface="Verdana"/>
              </a:rPr>
              <a:t>Lying on your Stomach with Arms Crossing and Legs Lift (back muscles)</a:t>
            </a:r>
          </a:p>
          <a:p>
            <a:pPr marL="628650" lvl="1" indent="-171450" algn="l">
              <a:lnSpc>
                <a:spcPct val="120000"/>
              </a:lnSpc>
              <a:buFontTx/>
              <a:buChar char="•"/>
            </a:pPr>
            <a:r>
              <a:rPr lang="en-GB" sz="1000" dirty="0">
                <a:latin typeface="Verdana"/>
                <a:cs typeface="Verdana"/>
              </a:rPr>
              <a:t>Lie on your stomach. Lift your arms and legs up (+/- 15 cm above the ground).</a:t>
            </a:r>
            <a:endParaRPr lang="en-US" sz="1000" dirty="0">
              <a:latin typeface="Verdana"/>
              <a:cs typeface="Verdana"/>
            </a:endParaRPr>
          </a:p>
          <a:p>
            <a:pPr marL="628650" lvl="1" indent="-171450" algn="l">
              <a:lnSpc>
                <a:spcPct val="120000"/>
              </a:lnSpc>
              <a:buFontTx/>
              <a:buChar char="•"/>
            </a:pPr>
            <a:r>
              <a:rPr lang="en-GB" sz="1000" dirty="0">
                <a:latin typeface="Verdana"/>
                <a:cs typeface="Verdana"/>
              </a:rPr>
              <a:t>Exercise: Alternately cross your arms.</a:t>
            </a:r>
            <a:endParaRPr lang="en-US" sz="1000" dirty="0">
              <a:latin typeface="Verdana"/>
              <a:cs typeface="Verdana"/>
            </a:endParaRPr>
          </a:p>
          <a:p>
            <a:pPr marL="628650" lvl="1" indent="-171450" algn="l">
              <a:lnSpc>
                <a:spcPct val="120000"/>
              </a:lnSpc>
              <a:buFontTx/>
              <a:buChar char="•"/>
            </a:pPr>
            <a:r>
              <a:rPr lang="en-GB" sz="1000" dirty="0">
                <a:latin typeface="Verdana"/>
                <a:cs typeface="Verdana"/>
              </a:rPr>
              <a:t>Note that you always look to the ground!</a:t>
            </a:r>
            <a:endParaRPr lang="en-US" sz="1000" dirty="0">
              <a:latin typeface="Verdana"/>
              <a:cs typeface="Verdana"/>
            </a:endParaRPr>
          </a:p>
          <a:p>
            <a:pPr marL="628650" lvl="1" indent="-171450" algn="l">
              <a:lnSpc>
                <a:spcPct val="120000"/>
              </a:lnSpc>
              <a:buFontTx/>
              <a:buChar char="•"/>
            </a:pPr>
            <a:r>
              <a:rPr lang="en-GB" sz="1000" b="1" dirty="0">
                <a:solidFill>
                  <a:srgbClr val="3A19FF"/>
                </a:solidFill>
                <a:latin typeface="Verdana"/>
                <a:cs typeface="Verdana"/>
              </a:rPr>
              <a:t>2 x 30 sec</a:t>
            </a:r>
            <a:endParaRPr lang="en-US" sz="1000" dirty="0">
              <a:solidFill>
                <a:srgbClr val="3A19FF"/>
              </a:solidFill>
              <a:latin typeface="Verdana"/>
              <a:cs typeface="Verdana"/>
            </a:endParaRPr>
          </a:p>
          <a:p>
            <a:pPr marL="171450" lvl="0" indent="-171450" algn="l">
              <a:buFontTx/>
              <a:buChar char="•"/>
            </a:pPr>
            <a:r>
              <a:rPr lang="en-GB" sz="1200" b="1" i="1" dirty="0">
                <a:latin typeface="Verdana"/>
                <a:cs typeface="Verdana"/>
              </a:rPr>
              <a:t>Cross country Skiing (m. quadriceps)</a:t>
            </a:r>
          </a:p>
          <a:p>
            <a:pPr marL="628650" lvl="1" indent="-171450" algn="l">
              <a:buFontTx/>
              <a:buChar char="•"/>
            </a:pPr>
            <a:r>
              <a:rPr lang="en-GB" sz="1000" dirty="0">
                <a:latin typeface="Verdana"/>
                <a:cs typeface="Verdana"/>
              </a:rPr>
              <a:t>Balance on one leg. Weight on the mid part of your foot.</a:t>
            </a:r>
            <a:endParaRPr lang="en-US" sz="1000" dirty="0">
              <a:latin typeface="Verdana"/>
              <a:cs typeface="Verdana"/>
            </a:endParaRPr>
          </a:p>
          <a:p>
            <a:pPr marL="628650" lvl="1" indent="-171450" algn="l">
              <a:buFontTx/>
              <a:buChar char="•"/>
            </a:pPr>
            <a:r>
              <a:rPr lang="en-GB" sz="1000" dirty="0">
                <a:latin typeface="Verdana"/>
                <a:cs typeface="Verdana"/>
              </a:rPr>
              <a:t>Exercise: Flex and extend the knee of the supporting leg and swing the arms in opposite direction in the same rhythm.</a:t>
            </a:r>
            <a:endParaRPr lang="en-US" sz="1000" dirty="0">
              <a:latin typeface="Verdana"/>
              <a:cs typeface="Verdana"/>
            </a:endParaRPr>
          </a:p>
          <a:p>
            <a:pPr marL="628650" lvl="1" indent="-171450" algn="l">
              <a:buFontTx/>
              <a:buChar char="•"/>
            </a:pPr>
            <a:r>
              <a:rPr lang="en-GB" sz="1000" dirty="0">
                <a:latin typeface="Verdana"/>
                <a:cs typeface="Verdana"/>
              </a:rPr>
              <a:t>Do not let your knee cave inward.</a:t>
            </a:r>
            <a:endParaRPr lang="en-US" sz="1000" dirty="0">
              <a:latin typeface="Verdana"/>
              <a:cs typeface="Verdana"/>
            </a:endParaRPr>
          </a:p>
          <a:p>
            <a:pPr marL="628650" lvl="1" indent="-171450" algn="l">
              <a:buFontTx/>
              <a:buChar char="•"/>
            </a:pPr>
            <a:r>
              <a:rPr lang="en-GB" sz="1000" b="1" dirty="0">
                <a:solidFill>
                  <a:srgbClr val="3A19FF"/>
                </a:solidFill>
                <a:latin typeface="Verdana"/>
                <a:cs typeface="Verdana"/>
              </a:rPr>
              <a:t>2 x 30 sec </a:t>
            </a:r>
            <a:r>
              <a:rPr lang="en-GB" sz="1000" b="1" dirty="0">
                <a:latin typeface="Verdana"/>
                <a:cs typeface="Verdana"/>
              </a:rPr>
              <a:t>(each leg)</a:t>
            </a:r>
            <a:endParaRPr lang="en-US" sz="1000" dirty="0">
              <a:latin typeface="Verdana"/>
              <a:cs typeface="Verdana"/>
            </a:endParaRPr>
          </a:p>
          <a:p>
            <a:pPr marL="171450" lvl="0" indent="-171450" algn="l">
              <a:buFontTx/>
              <a:buChar char="•"/>
            </a:pPr>
            <a:r>
              <a:rPr lang="en-GB" sz="1200" b="1" i="1" dirty="0">
                <a:latin typeface="Verdana"/>
                <a:cs typeface="Verdana"/>
              </a:rPr>
              <a:t>Push-ups with Knee and Diagonal Hand Support (m. </a:t>
            </a:r>
            <a:r>
              <a:rPr lang="en-GB" sz="1200" b="1" i="1" dirty="0" err="1">
                <a:latin typeface="Verdana"/>
                <a:cs typeface="Verdana"/>
              </a:rPr>
              <a:t>pectoralis</a:t>
            </a:r>
            <a:r>
              <a:rPr lang="en-GB" sz="1200" b="1" i="1" dirty="0">
                <a:latin typeface="Verdana"/>
                <a:cs typeface="Verdana"/>
              </a:rPr>
              <a:t>)</a:t>
            </a:r>
            <a:endParaRPr lang="en-US" sz="1200" dirty="0">
              <a:latin typeface="Verdana"/>
              <a:cs typeface="Verdana"/>
            </a:endParaRPr>
          </a:p>
          <a:p>
            <a:pPr marL="628650" lvl="1" indent="-171450" algn="l">
              <a:buFontTx/>
              <a:buChar char="•"/>
            </a:pPr>
            <a:r>
              <a:rPr lang="en-GB" sz="1000" dirty="0">
                <a:latin typeface="Verdana"/>
                <a:cs typeface="Verdana"/>
              </a:rPr>
              <a:t>Lie on your stomach. Place your hands diagonally. (Additionally you can put you on your knees)</a:t>
            </a:r>
            <a:endParaRPr lang="en-US" sz="1000" dirty="0">
              <a:latin typeface="Verdana"/>
              <a:cs typeface="Verdana"/>
            </a:endParaRPr>
          </a:p>
          <a:p>
            <a:pPr marL="628650" lvl="1" indent="-171450" algn="l">
              <a:buFontTx/>
              <a:buChar char="•"/>
            </a:pPr>
            <a:r>
              <a:rPr lang="en-GB" sz="1000" dirty="0">
                <a:latin typeface="Verdana"/>
                <a:cs typeface="Verdana"/>
              </a:rPr>
              <a:t>Exercise: Push your body up and perform push-ups. </a:t>
            </a:r>
            <a:endParaRPr lang="en-US" sz="1000" dirty="0">
              <a:latin typeface="Verdana"/>
              <a:cs typeface="Verdana"/>
            </a:endParaRPr>
          </a:p>
          <a:p>
            <a:pPr marL="628650" lvl="1" indent="-171450" algn="l">
              <a:buFontTx/>
              <a:buChar char="•"/>
            </a:pPr>
            <a:r>
              <a:rPr lang="en-GB" sz="1000" dirty="0">
                <a:latin typeface="Verdana"/>
                <a:cs typeface="Verdana"/>
              </a:rPr>
              <a:t>The body should be completely straight. Noise to the ground. </a:t>
            </a:r>
            <a:endParaRPr lang="en-US" sz="1000" dirty="0">
              <a:latin typeface="Verdana"/>
              <a:cs typeface="Verdana"/>
            </a:endParaRPr>
          </a:p>
          <a:p>
            <a:pPr marL="628650" lvl="1" indent="-171450" algn="l">
              <a:buFontTx/>
              <a:buChar char="•"/>
            </a:pPr>
            <a:r>
              <a:rPr lang="en-GB" sz="1000" b="1" dirty="0">
                <a:solidFill>
                  <a:srgbClr val="3A19FF"/>
                </a:solidFill>
                <a:latin typeface="Verdana"/>
                <a:cs typeface="Verdana"/>
              </a:rPr>
              <a:t>2 x 20 reps </a:t>
            </a:r>
            <a:r>
              <a:rPr lang="en-GB" sz="1000" b="1" dirty="0">
                <a:latin typeface="Verdana"/>
                <a:cs typeface="Verdana"/>
              </a:rPr>
              <a:t>(each side)</a:t>
            </a:r>
            <a:endParaRPr lang="en-US" sz="1000" dirty="0">
              <a:latin typeface="Verdana"/>
              <a:cs typeface="Verdana"/>
            </a:endParaRPr>
          </a:p>
          <a:p>
            <a:pPr marL="171450" lvl="0" indent="-171450" algn="l">
              <a:buFontTx/>
              <a:buChar char="•"/>
            </a:pPr>
            <a:r>
              <a:rPr lang="en-GB" sz="1200" b="1" i="1" dirty="0">
                <a:latin typeface="Verdana"/>
                <a:cs typeface="Verdana"/>
              </a:rPr>
              <a:t>Sit-ups on Swiss ball (m. </a:t>
            </a:r>
            <a:r>
              <a:rPr lang="en-GB" sz="1200" b="1" i="1" dirty="0" err="1">
                <a:latin typeface="Verdana"/>
                <a:cs typeface="Verdana"/>
              </a:rPr>
              <a:t>abdominis</a:t>
            </a:r>
            <a:r>
              <a:rPr lang="en-GB" sz="1200" b="1" i="1" dirty="0">
                <a:latin typeface="Verdana"/>
                <a:cs typeface="Verdana"/>
              </a:rPr>
              <a:t>)</a:t>
            </a:r>
            <a:endParaRPr lang="en-US" sz="1200" dirty="0">
              <a:latin typeface="Verdana"/>
              <a:cs typeface="Verdana"/>
            </a:endParaRPr>
          </a:p>
          <a:p>
            <a:pPr marL="628650" lvl="1" indent="-171450" algn="l">
              <a:buFontTx/>
              <a:buChar char="•"/>
            </a:pPr>
            <a:r>
              <a:rPr lang="en-GB" sz="1000" dirty="0">
                <a:latin typeface="Verdana"/>
                <a:cs typeface="Verdana"/>
              </a:rPr>
              <a:t>Lie on your back on the ball. Place your hands in your neck.</a:t>
            </a:r>
            <a:endParaRPr lang="en-US" sz="1000" dirty="0">
              <a:latin typeface="Verdana"/>
              <a:cs typeface="Verdana"/>
            </a:endParaRPr>
          </a:p>
          <a:p>
            <a:pPr marL="628650" lvl="1" indent="-171450" algn="l">
              <a:buFontTx/>
              <a:buChar char="•"/>
            </a:pPr>
            <a:r>
              <a:rPr lang="en-GB" sz="1000" dirty="0">
                <a:latin typeface="Verdana"/>
                <a:cs typeface="Verdana"/>
              </a:rPr>
              <a:t>Exercise: bring your upper body slowly up and down.</a:t>
            </a:r>
            <a:endParaRPr lang="en-US" sz="1000" dirty="0">
              <a:latin typeface="Verdana"/>
              <a:cs typeface="Verdana"/>
            </a:endParaRPr>
          </a:p>
          <a:p>
            <a:pPr marL="628650" lvl="1" indent="-171450" algn="l">
              <a:buFontTx/>
              <a:buChar char="•"/>
            </a:pPr>
            <a:r>
              <a:rPr lang="en-GB" sz="1000" dirty="0">
                <a:latin typeface="Verdana"/>
                <a:cs typeface="Verdana"/>
              </a:rPr>
              <a:t>Keep looking upwards!</a:t>
            </a:r>
            <a:endParaRPr lang="en-US" sz="1000" dirty="0">
              <a:latin typeface="Verdana"/>
              <a:cs typeface="Verdana"/>
            </a:endParaRPr>
          </a:p>
          <a:p>
            <a:pPr marL="628650" lvl="1" indent="-171450" algn="l">
              <a:buFontTx/>
              <a:buChar char="•"/>
            </a:pPr>
            <a:r>
              <a:rPr lang="en-GB" sz="1000" b="1" dirty="0">
                <a:solidFill>
                  <a:srgbClr val="3A19FF"/>
                </a:solidFill>
                <a:latin typeface="Verdana"/>
                <a:cs typeface="Verdana"/>
              </a:rPr>
              <a:t>2 x 20 reps </a:t>
            </a:r>
            <a:endParaRPr lang="en-US" sz="1000" dirty="0">
              <a:solidFill>
                <a:srgbClr val="3A19FF"/>
              </a:solidFill>
              <a:latin typeface="Verdana"/>
              <a:cs typeface="Verdana"/>
            </a:endParaRPr>
          </a:p>
          <a:p>
            <a:pPr algn="l"/>
            <a:r>
              <a:rPr lang="en-GB" sz="1200" dirty="0">
                <a:latin typeface="Verdana"/>
                <a:cs typeface="Verdana"/>
              </a:rPr>
              <a:t> </a:t>
            </a:r>
            <a:r>
              <a:rPr lang="en-GB" sz="1200" b="1" dirty="0">
                <a:solidFill>
                  <a:srgbClr val="FF0000"/>
                </a:solidFill>
                <a:latin typeface="Verdana"/>
                <a:cs typeface="Verdana"/>
              </a:rPr>
              <a:t>NOTE: increase every week with 1 set more (week 1= 2 sets; week 2 = 3 sets; …)</a:t>
            </a:r>
            <a:endParaRPr lang="en-US" sz="1200" b="1" dirty="0">
              <a:solidFill>
                <a:srgbClr val="FF0000"/>
              </a:solidFill>
              <a:latin typeface="Verdana"/>
              <a:cs typeface="Verdana"/>
            </a:endParaRPr>
          </a:p>
          <a:p>
            <a:pPr algn="l" eaLnBrk="1" hangingPunct="1">
              <a:lnSpc>
                <a:spcPct val="120000"/>
              </a:lnSpc>
            </a:pPr>
            <a:endParaRPr lang="en-US" sz="1200" dirty="0">
              <a:latin typeface="Verdana"/>
              <a:cs typeface="Verdana"/>
            </a:endParaRPr>
          </a:p>
          <a:p>
            <a:pPr algn="l" eaLnBrk="1" hangingPunct="1">
              <a:lnSpc>
                <a:spcPct val="120000"/>
              </a:lnSpc>
            </a:pPr>
            <a:endParaRPr lang="en-US" sz="1200" dirty="0">
              <a:latin typeface="Verdana"/>
              <a:cs typeface="Verdana"/>
            </a:endParaRPr>
          </a:p>
          <a:p>
            <a:pPr algn="l" eaLnBrk="1" hangingPunct="1">
              <a:lnSpc>
                <a:spcPct val="120000"/>
              </a:lnSpc>
            </a:pPr>
            <a:r>
              <a:rPr lang="en-US" sz="1200" dirty="0">
                <a:latin typeface="Verdana"/>
                <a:cs typeface="Verdana"/>
              </a:rPr>
              <a:t>.</a:t>
            </a:r>
          </a:p>
        </p:txBody>
      </p:sp>
      <p:grpSp>
        <p:nvGrpSpPr>
          <p:cNvPr id="3" name="Group 43"/>
          <p:cNvGrpSpPr>
            <a:grpSpLocks/>
          </p:cNvGrpSpPr>
          <p:nvPr/>
        </p:nvGrpSpPr>
        <p:grpSpPr bwMode="auto">
          <a:xfrm>
            <a:off x="6781800" y="4057650"/>
            <a:ext cx="1981200" cy="228600"/>
            <a:chOff x="4320" y="2592"/>
            <a:chExt cx="1248" cy="144"/>
          </a:xfrm>
        </p:grpSpPr>
        <p:sp>
          <p:nvSpPr>
            <p:cNvPr id="22550" name="Line 44"/>
            <p:cNvSpPr>
              <a:spLocks noChangeShapeType="1"/>
            </p:cNvSpPr>
            <p:nvPr/>
          </p:nvSpPr>
          <p:spPr bwMode="auto">
            <a:xfrm>
              <a:off x="4320" y="2736"/>
              <a:ext cx="1248" cy="0"/>
            </a:xfrm>
            <a:prstGeom prst="line">
              <a:avLst/>
            </a:prstGeom>
            <a:noFill/>
            <a:ln w="9525">
              <a:solidFill>
                <a:schemeClr val="bg1"/>
              </a:solidFill>
              <a:round/>
              <a:headEnd/>
              <a:tailEnd/>
            </a:ln>
          </p:spPr>
          <p:txBody>
            <a:bodyPr wrap="none" anchor="ctr"/>
            <a:lstStyle/>
            <a:p>
              <a:endParaRPr lang="nl-BE"/>
            </a:p>
          </p:txBody>
        </p:sp>
        <p:sp>
          <p:nvSpPr>
            <p:cNvPr id="22551" name="Line 45"/>
            <p:cNvSpPr>
              <a:spLocks noChangeShapeType="1"/>
            </p:cNvSpPr>
            <p:nvPr/>
          </p:nvSpPr>
          <p:spPr bwMode="auto">
            <a:xfrm>
              <a:off x="4320" y="2592"/>
              <a:ext cx="1248" cy="0"/>
            </a:xfrm>
            <a:prstGeom prst="line">
              <a:avLst/>
            </a:prstGeom>
            <a:noFill/>
            <a:ln w="9525">
              <a:solidFill>
                <a:schemeClr val="bg1"/>
              </a:solidFill>
              <a:round/>
              <a:headEnd/>
              <a:tailEnd/>
            </a:ln>
          </p:spPr>
          <p:txBody>
            <a:bodyPr wrap="none" anchor="ctr"/>
            <a:lstStyle/>
            <a:p>
              <a:endParaRPr lang="nl-BE"/>
            </a:p>
          </p:txBody>
        </p:sp>
      </p:grpSp>
      <p:grpSp>
        <p:nvGrpSpPr>
          <p:cNvPr id="4" name="Group 46"/>
          <p:cNvGrpSpPr>
            <a:grpSpLocks/>
          </p:cNvGrpSpPr>
          <p:nvPr/>
        </p:nvGrpSpPr>
        <p:grpSpPr bwMode="auto">
          <a:xfrm>
            <a:off x="6781800" y="2192288"/>
            <a:ext cx="1981200" cy="228600"/>
            <a:chOff x="4320" y="2592"/>
            <a:chExt cx="1248" cy="144"/>
          </a:xfrm>
        </p:grpSpPr>
        <p:sp>
          <p:nvSpPr>
            <p:cNvPr id="22548" name="Line 47"/>
            <p:cNvSpPr>
              <a:spLocks noChangeShapeType="1"/>
            </p:cNvSpPr>
            <p:nvPr/>
          </p:nvSpPr>
          <p:spPr bwMode="auto">
            <a:xfrm>
              <a:off x="4320" y="2736"/>
              <a:ext cx="1248" cy="0"/>
            </a:xfrm>
            <a:prstGeom prst="line">
              <a:avLst/>
            </a:prstGeom>
            <a:noFill/>
            <a:ln w="9525">
              <a:solidFill>
                <a:schemeClr val="bg1"/>
              </a:solidFill>
              <a:round/>
              <a:headEnd/>
              <a:tailEnd/>
            </a:ln>
          </p:spPr>
          <p:txBody>
            <a:bodyPr wrap="none" anchor="ctr"/>
            <a:lstStyle/>
            <a:p>
              <a:endParaRPr lang="nl-BE"/>
            </a:p>
          </p:txBody>
        </p:sp>
        <p:sp>
          <p:nvSpPr>
            <p:cNvPr id="22549" name="Line 48"/>
            <p:cNvSpPr>
              <a:spLocks noChangeShapeType="1"/>
            </p:cNvSpPr>
            <p:nvPr/>
          </p:nvSpPr>
          <p:spPr bwMode="auto">
            <a:xfrm>
              <a:off x="4320" y="2592"/>
              <a:ext cx="1248" cy="0"/>
            </a:xfrm>
            <a:prstGeom prst="line">
              <a:avLst/>
            </a:prstGeom>
            <a:noFill/>
            <a:ln w="9525">
              <a:solidFill>
                <a:schemeClr val="bg1"/>
              </a:solidFill>
              <a:round/>
              <a:headEnd/>
              <a:tailEnd/>
            </a:ln>
          </p:spPr>
          <p:txBody>
            <a:bodyPr wrap="none" anchor="ctr"/>
            <a:lstStyle/>
            <a:p>
              <a:endParaRPr lang="nl-BE"/>
            </a:p>
          </p:txBody>
        </p:sp>
      </p:grpSp>
      <p:sp>
        <p:nvSpPr>
          <p:cNvPr id="22542" name="Rectangle 49"/>
          <p:cNvSpPr>
            <a:spLocks noChangeArrowheads="1"/>
          </p:cNvSpPr>
          <p:nvPr/>
        </p:nvSpPr>
        <p:spPr bwMode="auto">
          <a:xfrm>
            <a:off x="6781800" y="663525"/>
            <a:ext cx="2209800" cy="274638"/>
          </a:xfrm>
          <a:prstGeom prst="rect">
            <a:avLst/>
          </a:prstGeom>
          <a:noFill/>
          <a:ln w="9525">
            <a:noFill/>
            <a:miter lim="800000"/>
            <a:headEnd/>
            <a:tailEnd/>
          </a:ln>
        </p:spPr>
        <p:txBody>
          <a:bodyPr>
            <a:spAutoFit/>
          </a:bodyPr>
          <a:lstStyle/>
          <a:p>
            <a:pPr algn="ctr"/>
            <a:r>
              <a:rPr lang="en-US" b="1" dirty="0">
                <a:solidFill>
                  <a:schemeClr val="bg1"/>
                </a:solidFill>
                <a:latin typeface="Verdana" pitchFamily="84" charset="0"/>
              </a:rPr>
              <a:t>1 set of 30 min</a:t>
            </a:r>
          </a:p>
        </p:txBody>
      </p:sp>
      <p:pic>
        <p:nvPicPr>
          <p:cNvPr id="5" name="Afbeelding 4" descr="Screen Shot 2017-12-31 at 17.52.3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8094" y="674613"/>
            <a:ext cx="2331528" cy="1584176"/>
          </a:xfrm>
          <a:prstGeom prst="rect">
            <a:avLst/>
          </a:prstGeom>
        </p:spPr>
      </p:pic>
      <p:pic>
        <p:nvPicPr>
          <p:cNvPr id="6" name="Afbeelding 5" descr="Screen Shot 2017-12-31 at 17.53.1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674613"/>
            <a:ext cx="2619254" cy="1584176"/>
          </a:xfrm>
          <a:prstGeom prst="rect">
            <a:avLst/>
          </a:prstGeom>
        </p:spPr>
      </p:pic>
      <p:pic>
        <p:nvPicPr>
          <p:cNvPr id="8" name="Afbeelding 7" descr="Screen Shot 2017-12-31 at 17.57.49.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4328" y="674613"/>
            <a:ext cx="1152128" cy="1601145"/>
          </a:xfrm>
          <a:prstGeom prst="rect">
            <a:avLst/>
          </a:prstGeom>
        </p:spPr>
      </p:pic>
      <p:pic>
        <p:nvPicPr>
          <p:cNvPr id="7" name="Afbeelding 6" descr="Screen Shot 2017-12-31 at 17.56.26.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80112" y="674613"/>
            <a:ext cx="1824360" cy="1565248"/>
          </a:xfrm>
          <a:prstGeom prst="rect">
            <a:avLst/>
          </a:prstGeom>
        </p:spPr>
      </p:pic>
    </p:spTree>
    <p:extLst>
      <p:ext uri="{BB962C8B-B14F-4D97-AF65-F5344CB8AC3E}">
        <p14:creationId xmlns:p14="http://schemas.microsoft.com/office/powerpoint/2010/main" val="2074575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kumimoji="1" lang="en-GB" altLang="ja-JP" dirty="0">
                <a:latin typeface="Arial" pitchFamily="34" charset="0"/>
                <a:ea typeface="ＭＳ Ｐゴシック" pitchFamily="34" charset="-128"/>
                <a:cs typeface="Arial" pitchFamily="34" charset="0"/>
              </a:rPr>
              <a:t>Warming Up &amp; Cooling Down</a:t>
            </a:r>
          </a:p>
        </p:txBody>
      </p:sp>
      <p:sp>
        <p:nvSpPr>
          <p:cNvPr id="4099" name="Content Placeholder 2"/>
          <p:cNvSpPr>
            <a:spLocks noGrp="1"/>
          </p:cNvSpPr>
          <p:nvPr>
            <p:ph idx="1"/>
          </p:nvPr>
        </p:nvSpPr>
        <p:spPr/>
        <p:txBody>
          <a:bodyPr/>
          <a:lstStyle/>
          <a:p>
            <a:pPr marL="0" indent="0">
              <a:buNone/>
            </a:pPr>
            <a:r>
              <a:rPr lang="nl-BE" dirty="0"/>
              <a:t>Each training should start with a good warm up!</a:t>
            </a:r>
          </a:p>
          <a:p>
            <a:r>
              <a:rPr lang="nl-BE" dirty="0">
                <a:solidFill>
                  <a:srgbClr val="0000FF"/>
                </a:solidFill>
              </a:rPr>
              <a:t>Warming up (min. 20 min)</a:t>
            </a:r>
          </a:p>
          <a:p>
            <a:pPr lvl="1"/>
            <a:r>
              <a:rPr lang="en-GB" b="1" dirty="0"/>
              <a:t>Low intensity (LI)</a:t>
            </a:r>
            <a:endParaRPr lang="en-US" sz="3000" dirty="0"/>
          </a:p>
          <a:p>
            <a:pPr lvl="2"/>
            <a:r>
              <a:rPr lang="en-GB" dirty="0"/>
              <a:t>5’ run between 60-75% </a:t>
            </a:r>
            <a:r>
              <a:rPr lang="en-GB" dirty="0" err="1"/>
              <a:t>HRmax</a:t>
            </a:r>
            <a:r>
              <a:rPr lang="en-GB" dirty="0"/>
              <a:t> (</a:t>
            </a:r>
            <a:r>
              <a:rPr lang="en-GB" dirty="0" err="1"/>
              <a:t>appr</a:t>
            </a:r>
            <a:r>
              <a:rPr lang="en-GB" dirty="0"/>
              <a:t>. 1 km)</a:t>
            </a:r>
            <a:endParaRPr lang="en-US" sz="2800" dirty="0"/>
          </a:p>
          <a:p>
            <a:pPr lvl="1"/>
            <a:r>
              <a:rPr lang="en-GB" b="1" dirty="0"/>
              <a:t>Warm up (WU) with mobilisation exercises</a:t>
            </a:r>
            <a:endParaRPr lang="en-US" sz="3000" dirty="0"/>
          </a:p>
          <a:p>
            <a:pPr lvl="2"/>
            <a:r>
              <a:rPr lang="en-GB" dirty="0"/>
              <a:t>20’ extensive warm up, mobilisation and stretching</a:t>
            </a:r>
            <a:endParaRPr lang="en-US" sz="2800" dirty="0"/>
          </a:p>
          <a:p>
            <a:pPr lvl="1"/>
            <a:endParaRPr lang="nl-BE" dirty="0"/>
          </a:p>
          <a:p>
            <a:pPr marL="0" indent="0">
              <a:buNone/>
            </a:pPr>
            <a:r>
              <a:rPr lang="nl-BE" dirty="0"/>
              <a:t>Every training should end with some jogging - CORE exercises and stretching. </a:t>
            </a:r>
          </a:p>
          <a:p>
            <a:r>
              <a:rPr lang="nl-BE" dirty="0">
                <a:solidFill>
                  <a:srgbClr val="0000FF"/>
                </a:solidFill>
              </a:rPr>
              <a:t>Cooling down (20 min)</a:t>
            </a:r>
          </a:p>
          <a:p>
            <a:pPr lvl="1"/>
            <a:r>
              <a:rPr lang="en-GB" dirty="0"/>
              <a:t>Cool down</a:t>
            </a:r>
          </a:p>
          <a:p>
            <a:pPr lvl="2"/>
            <a:r>
              <a:rPr lang="en-GB" dirty="0"/>
              <a:t>5’ jogging and walking, followed by 10’ extensive stretching</a:t>
            </a:r>
          </a:p>
          <a:p>
            <a:pPr lvl="1"/>
            <a:r>
              <a:rPr lang="en-GB" dirty="0"/>
              <a:t>CORE</a:t>
            </a:r>
          </a:p>
          <a:p>
            <a:pPr lvl="2"/>
            <a:r>
              <a:rPr lang="en-GB" dirty="0"/>
              <a:t>5’ basic CORE exercise as plank and side-plank</a:t>
            </a:r>
            <a:endParaRPr lang="en-US" dirty="0"/>
          </a:p>
          <a:p>
            <a:pPr lvl="1"/>
            <a:endParaRPr lang="en-GB" dirty="0"/>
          </a:p>
          <a:p>
            <a:endParaRPr lang="en-US" dirty="0"/>
          </a:p>
          <a:p>
            <a:pPr marL="457200" indent="-457200">
              <a:buFontTx/>
              <a:buChar char="•"/>
            </a:pPr>
            <a:endParaRPr kumimoji="1" lang="en-GB" altLang="ja-JP" dirty="0">
              <a:solidFill>
                <a:srgbClr val="2A4BEE"/>
              </a:solidFill>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28799365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8" name="Text Box 41"/>
          <p:cNvSpPr txBox="1">
            <a:spLocks noChangeArrowheads="1"/>
          </p:cNvSpPr>
          <p:nvPr/>
        </p:nvSpPr>
        <p:spPr bwMode="auto">
          <a:xfrm>
            <a:off x="142875" y="136525"/>
            <a:ext cx="8839200" cy="366713"/>
          </a:xfrm>
          <a:prstGeom prst="rect">
            <a:avLst/>
          </a:prstGeom>
          <a:noFill/>
          <a:ln w="9525">
            <a:noFill/>
            <a:miter lim="800000"/>
            <a:headEnd/>
            <a:tailEnd/>
          </a:ln>
        </p:spPr>
        <p:txBody>
          <a:bodyPr>
            <a:spAutoFit/>
          </a:bodyPr>
          <a:lstStyle/>
          <a:p>
            <a:r>
              <a:rPr lang="en-US" b="1" dirty="0">
                <a:latin typeface="Verdana" pitchFamily="84" charset="0"/>
              </a:rPr>
              <a:t>	</a:t>
            </a:r>
            <a:r>
              <a:rPr lang="en-US" sz="1800" b="1" dirty="0">
                <a:latin typeface="Verdana" pitchFamily="84" charset="0"/>
              </a:rPr>
              <a:t>Tuesday: Speed – reactive exercises</a:t>
            </a:r>
          </a:p>
        </p:txBody>
      </p:sp>
      <p:sp>
        <p:nvSpPr>
          <p:cNvPr id="22537" name="Rectangle 40"/>
          <p:cNvSpPr>
            <a:spLocks noGrp="1" noChangeArrowheads="1"/>
          </p:cNvSpPr>
          <p:nvPr>
            <p:ph type="subTitle" idx="1"/>
          </p:nvPr>
        </p:nvSpPr>
        <p:spPr>
          <a:xfrm>
            <a:off x="323529" y="1052736"/>
            <a:ext cx="5472607" cy="5184576"/>
          </a:xfrm>
          <a:noFill/>
        </p:spPr>
        <p:txBody>
          <a:bodyPr/>
          <a:lstStyle/>
          <a:p>
            <a:pPr lvl="0" algn="l"/>
            <a:r>
              <a:rPr lang="en-GB" b="1" dirty="0">
                <a:latin typeface="Verdana"/>
                <a:cs typeface="Verdana"/>
              </a:rPr>
              <a:t>‘Reactive exercises’ </a:t>
            </a:r>
            <a:endParaRPr lang="en-US" sz="1200" dirty="0">
              <a:latin typeface="Verdana"/>
              <a:cs typeface="Verdana"/>
            </a:endParaRPr>
          </a:p>
          <a:p>
            <a:pPr marL="171450" lvl="0" indent="-171450" algn="l">
              <a:buFontTx/>
              <a:buChar char="•"/>
            </a:pPr>
            <a:r>
              <a:rPr lang="en-GB" sz="1600" dirty="0">
                <a:latin typeface="Verdana"/>
                <a:cs typeface="Verdana"/>
              </a:rPr>
              <a:t>High jumps with two knees together up (10x) + sprint </a:t>
            </a:r>
            <a:endParaRPr lang="en-US" sz="1600" dirty="0">
              <a:latin typeface="Verdana"/>
              <a:cs typeface="Verdana"/>
            </a:endParaRPr>
          </a:p>
          <a:p>
            <a:pPr marL="628650" lvl="1" indent="-171450" algn="l">
              <a:buFontTx/>
              <a:buChar char="•"/>
            </a:pPr>
            <a:r>
              <a:rPr lang="en-GB" sz="1400" dirty="0">
                <a:latin typeface="Verdana"/>
                <a:cs typeface="Verdana"/>
              </a:rPr>
              <a:t>3x 5 m; 3x 10 m; 3x 15 m</a:t>
            </a:r>
            <a:endParaRPr lang="en-US" sz="1400" dirty="0">
              <a:latin typeface="Verdana"/>
              <a:cs typeface="Verdana"/>
            </a:endParaRPr>
          </a:p>
          <a:p>
            <a:pPr marL="171450" lvl="0" indent="-171450" algn="l">
              <a:buFontTx/>
              <a:buChar char="•"/>
            </a:pPr>
            <a:r>
              <a:rPr lang="en-GB" sz="1600" dirty="0">
                <a:latin typeface="Verdana"/>
                <a:cs typeface="Verdana"/>
              </a:rPr>
              <a:t>Step up and down on one step (10x) + sprint upstairs 5 to 10 m</a:t>
            </a:r>
            <a:endParaRPr lang="en-US" sz="1600" dirty="0">
              <a:latin typeface="Verdana"/>
              <a:cs typeface="Verdana"/>
            </a:endParaRPr>
          </a:p>
          <a:p>
            <a:pPr marL="628650" lvl="1" indent="-171450" algn="l">
              <a:buFontTx/>
              <a:buChar char="•"/>
            </a:pPr>
            <a:r>
              <a:rPr lang="en-GB" sz="1400" dirty="0">
                <a:latin typeface="Verdana"/>
                <a:cs typeface="Verdana"/>
              </a:rPr>
              <a:t>5 reps</a:t>
            </a:r>
          </a:p>
          <a:p>
            <a:pPr marL="628650" lvl="1" indent="-171450" algn="l">
              <a:buFontTx/>
              <a:buChar char="•"/>
            </a:pPr>
            <a:endParaRPr lang="en-US" sz="1400" dirty="0">
              <a:latin typeface="Verdana"/>
              <a:cs typeface="Verdana"/>
            </a:endParaRPr>
          </a:p>
          <a:p>
            <a:pPr marL="171450" lvl="0" indent="-171450" algn="l">
              <a:buFontTx/>
              <a:buChar char="•"/>
            </a:pPr>
            <a:r>
              <a:rPr lang="en-GB" sz="1600" i="1" dirty="0">
                <a:latin typeface="Verdana"/>
                <a:cs typeface="Verdana"/>
              </a:rPr>
              <a:t>NOTE:</a:t>
            </a:r>
            <a:endParaRPr lang="en-US" sz="1600" dirty="0">
              <a:latin typeface="Verdana"/>
              <a:cs typeface="Verdana"/>
            </a:endParaRPr>
          </a:p>
          <a:p>
            <a:pPr marL="628650" lvl="1" indent="-171450" algn="l">
              <a:buFontTx/>
              <a:buChar char="•"/>
            </a:pPr>
            <a:r>
              <a:rPr lang="en-GB" sz="1400" i="1" dirty="0">
                <a:latin typeface="Verdana"/>
                <a:cs typeface="Verdana"/>
              </a:rPr>
              <a:t>Perform each sprint at maximal speed!</a:t>
            </a:r>
            <a:endParaRPr lang="en-US" sz="1400" dirty="0">
              <a:latin typeface="Verdana"/>
              <a:cs typeface="Verdana"/>
            </a:endParaRPr>
          </a:p>
          <a:p>
            <a:pPr marL="628650" lvl="1" indent="-171450" algn="l">
              <a:buFontTx/>
              <a:buChar char="•"/>
            </a:pPr>
            <a:r>
              <a:rPr lang="en-GB" sz="1400" i="1" dirty="0">
                <a:latin typeface="Verdana"/>
                <a:cs typeface="Verdana"/>
              </a:rPr>
              <a:t>Pay attention to your sprinting technique!</a:t>
            </a:r>
            <a:endParaRPr lang="en-US" sz="1400" dirty="0">
              <a:latin typeface="Verdana"/>
              <a:cs typeface="Verdana"/>
            </a:endParaRPr>
          </a:p>
          <a:p>
            <a:pPr marL="1085850" lvl="2" indent="-171450" algn="l">
              <a:buFontTx/>
              <a:buChar char="•"/>
            </a:pPr>
            <a:r>
              <a:rPr lang="en-GB" sz="1200" i="1" dirty="0">
                <a:latin typeface="Verdana"/>
                <a:cs typeface="Verdana"/>
              </a:rPr>
              <a:t>Active arm action in line with the body</a:t>
            </a:r>
            <a:endParaRPr lang="en-US" sz="1200" dirty="0">
              <a:latin typeface="Verdana"/>
              <a:cs typeface="Verdana"/>
            </a:endParaRPr>
          </a:p>
          <a:p>
            <a:pPr marL="1085850" lvl="2" indent="-171450" algn="l">
              <a:buFontTx/>
              <a:buChar char="•"/>
            </a:pPr>
            <a:r>
              <a:rPr lang="en-GB" sz="1200" i="1" dirty="0">
                <a:latin typeface="Verdana"/>
                <a:cs typeface="Verdana"/>
              </a:rPr>
              <a:t>Foot positioning (straight forwards)</a:t>
            </a:r>
            <a:endParaRPr lang="en-US" sz="1200" dirty="0">
              <a:latin typeface="Verdana"/>
              <a:cs typeface="Verdana"/>
            </a:endParaRPr>
          </a:p>
          <a:p>
            <a:pPr marL="1085850" lvl="2" indent="-171450" algn="l">
              <a:buFontTx/>
              <a:buChar char="•"/>
            </a:pPr>
            <a:r>
              <a:rPr lang="en-GB" sz="1200" i="1" dirty="0">
                <a:latin typeface="Verdana"/>
                <a:cs typeface="Verdana"/>
              </a:rPr>
              <a:t>Lean a little forward with the body</a:t>
            </a:r>
            <a:r>
              <a:rPr lang="en-US" sz="1200" dirty="0">
                <a:latin typeface="Verdana"/>
                <a:cs typeface="Verdana"/>
              </a:rPr>
              <a:t> </a:t>
            </a:r>
          </a:p>
          <a:p>
            <a:pPr marL="1085850" lvl="2" indent="-171450" algn="l">
              <a:buFontTx/>
              <a:buChar char="•"/>
            </a:pPr>
            <a:r>
              <a:rPr lang="en-GB" sz="1200" i="1" dirty="0">
                <a:latin typeface="Verdana"/>
                <a:cs typeface="Verdana"/>
              </a:rPr>
              <a:t>…</a:t>
            </a:r>
            <a:endParaRPr lang="en-US" sz="1200" dirty="0">
              <a:latin typeface="Verdana"/>
              <a:cs typeface="Verdana"/>
            </a:endParaRPr>
          </a:p>
          <a:p>
            <a:pPr marL="628650" lvl="1" indent="-171450" algn="l">
              <a:buFontTx/>
              <a:buChar char="•"/>
            </a:pPr>
            <a:r>
              <a:rPr lang="en-GB" sz="1400" i="1" dirty="0">
                <a:latin typeface="Verdana"/>
                <a:cs typeface="Verdana"/>
              </a:rPr>
              <a:t>Take your time for a full recovery by walking back to start.</a:t>
            </a:r>
            <a:endParaRPr lang="en-US" sz="1400" dirty="0">
              <a:latin typeface="Verdana"/>
              <a:cs typeface="Verdana"/>
            </a:endParaRPr>
          </a:p>
          <a:p>
            <a:pPr marL="171450" lvl="0" indent="-171450" algn="l">
              <a:buFontTx/>
              <a:buChar char="•"/>
            </a:pPr>
            <a:endParaRPr lang="en-US" sz="1200" dirty="0">
              <a:latin typeface="Verdana"/>
              <a:cs typeface="Verdana"/>
            </a:endParaRPr>
          </a:p>
          <a:p>
            <a:pPr algn="l" eaLnBrk="1" hangingPunct="1">
              <a:lnSpc>
                <a:spcPct val="120000"/>
              </a:lnSpc>
            </a:pPr>
            <a:endParaRPr lang="en-US" sz="1200" dirty="0">
              <a:latin typeface="Verdana"/>
              <a:cs typeface="Verdana"/>
            </a:endParaRPr>
          </a:p>
        </p:txBody>
      </p:sp>
      <p:grpSp>
        <p:nvGrpSpPr>
          <p:cNvPr id="3" name="Group 43"/>
          <p:cNvGrpSpPr>
            <a:grpSpLocks/>
          </p:cNvGrpSpPr>
          <p:nvPr/>
        </p:nvGrpSpPr>
        <p:grpSpPr bwMode="auto">
          <a:xfrm>
            <a:off x="6781800" y="4057650"/>
            <a:ext cx="1981200" cy="228600"/>
            <a:chOff x="4320" y="2592"/>
            <a:chExt cx="1248" cy="144"/>
          </a:xfrm>
        </p:grpSpPr>
        <p:sp>
          <p:nvSpPr>
            <p:cNvPr id="22550" name="Line 44"/>
            <p:cNvSpPr>
              <a:spLocks noChangeShapeType="1"/>
            </p:cNvSpPr>
            <p:nvPr/>
          </p:nvSpPr>
          <p:spPr bwMode="auto">
            <a:xfrm>
              <a:off x="4320" y="2736"/>
              <a:ext cx="1248" cy="0"/>
            </a:xfrm>
            <a:prstGeom prst="line">
              <a:avLst/>
            </a:prstGeom>
            <a:noFill/>
            <a:ln w="9525">
              <a:solidFill>
                <a:schemeClr val="bg1"/>
              </a:solidFill>
              <a:round/>
              <a:headEnd/>
              <a:tailEnd/>
            </a:ln>
          </p:spPr>
          <p:txBody>
            <a:bodyPr wrap="none" anchor="ctr"/>
            <a:lstStyle/>
            <a:p>
              <a:endParaRPr lang="nl-BE"/>
            </a:p>
          </p:txBody>
        </p:sp>
        <p:sp>
          <p:nvSpPr>
            <p:cNvPr id="22551" name="Line 45"/>
            <p:cNvSpPr>
              <a:spLocks noChangeShapeType="1"/>
            </p:cNvSpPr>
            <p:nvPr/>
          </p:nvSpPr>
          <p:spPr bwMode="auto">
            <a:xfrm>
              <a:off x="4320" y="2592"/>
              <a:ext cx="1248" cy="0"/>
            </a:xfrm>
            <a:prstGeom prst="line">
              <a:avLst/>
            </a:prstGeom>
            <a:noFill/>
            <a:ln w="9525">
              <a:solidFill>
                <a:schemeClr val="bg1"/>
              </a:solidFill>
              <a:round/>
              <a:headEnd/>
              <a:tailEnd/>
            </a:ln>
          </p:spPr>
          <p:txBody>
            <a:bodyPr wrap="none" anchor="ctr"/>
            <a:lstStyle/>
            <a:p>
              <a:endParaRPr lang="nl-BE"/>
            </a:p>
          </p:txBody>
        </p:sp>
      </p:grpSp>
      <p:grpSp>
        <p:nvGrpSpPr>
          <p:cNvPr id="4" name="Group 46"/>
          <p:cNvGrpSpPr>
            <a:grpSpLocks/>
          </p:cNvGrpSpPr>
          <p:nvPr/>
        </p:nvGrpSpPr>
        <p:grpSpPr bwMode="auto">
          <a:xfrm>
            <a:off x="6781800" y="2192288"/>
            <a:ext cx="1981200" cy="228600"/>
            <a:chOff x="4320" y="2592"/>
            <a:chExt cx="1248" cy="144"/>
          </a:xfrm>
        </p:grpSpPr>
        <p:sp>
          <p:nvSpPr>
            <p:cNvPr id="22548" name="Line 47"/>
            <p:cNvSpPr>
              <a:spLocks noChangeShapeType="1"/>
            </p:cNvSpPr>
            <p:nvPr/>
          </p:nvSpPr>
          <p:spPr bwMode="auto">
            <a:xfrm>
              <a:off x="4320" y="2736"/>
              <a:ext cx="1248" cy="0"/>
            </a:xfrm>
            <a:prstGeom prst="line">
              <a:avLst/>
            </a:prstGeom>
            <a:noFill/>
            <a:ln w="9525">
              <a:solidFill>
                <a:schemeClr val="bg1"/>
              </a:solidFill>
              <a:round/>
              <a:headEnd/>
              <a:tailEnd/>
            </a:ln>
          </p:spPr>
          <p:txBody>
            <a:bodyPr wrap="none" anchor="ctr"/>
            <a:lstStyle/>
            <a:p>
              <a:endParaRPr lang="nl-BE"/>
            </a:p>
          </p:txBody>
        </p:sp>
        <p:sp>
          <p:nvSpPr>
            <p:cNvPr id="22549" name="Line 48"/>
            <p:cNvSpPr>
              <a:spLocks noChangeShapeType="1"/>
            </p:cNvSpPr>
            <p:nvPr/>
          </p:nvSpPr>
          <p:spPr bwMode="auto">
            <a:xfrm>
              <a:off x="4320" y="2592"/>
              <a:ext cx="1248" cy="0"/>
            </a:xfrm>
            <a:prstGeom prst="line">
              <a:avLst/>
            </a:prstGeom>
            <a:noFill/>
            <a:ln w="9525">
              <a:solidFill>
                <a:schemeClr val="bg1"/>
              </a:solidFill>
              <a:round/>
              <a:headEnd/>
              <a:tailEnd/>
            </a:ln>
          </p:spPr>
          <p:txBody>
            <a:bodyPr wrap="none" anchor="ctr"/>
            <a:lstStyle/>
            <a:p>
              <a:endParaRPr lang="nl-BE"/>
            </a:p>
          </p:txBody>
        </p:sp>
      </p:grpSp>
      <p:sp>
        <p:nvSpPr>
          <p:cNvPr id="22542" name="Rectangle 49"/>
          <p:cNvSpPr>
            <a:spLocks noChangeArrowheads="1"/>
          </p:cNvSpPr>
          <p:nvPr/>
        </p:nvSpPr>
        <p:spPr bwMode="auto">
          <a:xfrm>
            <a:off x="6781800" y="663525"/>
            <a:ext cx="2209800" cy="274638"/>
          </a:xfrm>
          <a:prstGeom prst="rect">
            <a:avLst/>
          </a:prstGeom>
          <a:noFill/>
          <a:ln w="9525">
            <a:noFill/>
            <a:miter lim="800000"/>
            <a:headEnd/>
            <a:tailEnd/>
          </a:ln>
        </p:spPr>
        <p:txBody>
          <a:bodyPr>
            <a:spAutoFit/>
          </a:bodyPr>
          <a:lstStyle/>
          <a:p>
            <a:pPr algn="ctr"/>
            <a:r>
              <a:rPr lang="en-US" b="1" dirty="0">
                <a:solidFill>
                  <a:schemeClr val="bg1"/>
                </a:solidFill>
                <a:latin typeface="Verdana" pitchFamily="84" charset="0"/>
              </a:rPr>
              <a:t>1 set of 30 min</a:t>
            </a:r>
          </a:p>
        </p:txBody>
      </p:sp>
      <p:pic>
        <p:nvPicPr>
          <p:cNvPr id="2" name="Afbeelding 1" descr="Screen Shot 2018-01-01 at 12.22.2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7880" y="659904"/>
            <a:ext cx="1734520" cy="2409056"/>
          </a:xfrm>
          <a:prstGeom prst="rect">
            <a:avLst/>
          </a:prstGeom>
        </p:spPr>
      </p:pic>
      <p:pic>
        <p:nvPicPr>
          <p:cNvPr id="9" name="Afbeelding 8" descr="Screen Shot 2018-01-01 at 12.19.2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8304" y="3102365"/>
            <a:ext cx="1619672" cy="3639003"/>
          </a:xfrm>
          <a:prstGeom prst="rect">
            <a:avLst/>
          </a:prstGeom>
        </p:spPr>
      </p:pic>
    </p:spTree>
    <p:extLst>
      <p:ext uri="{BB962C8B-B14F-4D97-AF65-F5344CB8AC3E}">
        <p14:creationId xmlns:p14="http://schemas.microsoft.com/office/powerpoint/2010/main" val="2801763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Text Box 31"/>
          <p:cNvSpPr txBox="1">
            <a:spLocks noChangeArrowheads="1"/>
          </p:cNvSpPr>
          <p:nvPr/>
        </p:nvSpPr>
        <p:spPr bwMode="auto">
          <a:xfrm>
            <a:off x="152400" y="136525"/>
            <a:ext cx="8839200" cy="366713"/>
          </a:xfrm>
          <a:prstGeom prst="rect">
            <a:avLst/>
          </a:prstGeom>
          <a:noFill/>
          <a:ln w="9525">
            <a:noFill/>
            <a:miter lim="800000"/>
            <a:headEnd/>
            <a:tailEnd/>
          </a:ln>
        </p:spPr>
        <p:txBody>
          <a:bodyPr>
            <a:spAutoFit/>
          </a:bodyPr>
          <a:lstStyle/>
          <a:p>
            <a:pPr>
              <a:defRPr/>
            </a:pPr>
            <a:r>
              <a:rPr lang="en-US" sz="1800" b="1" dirty="0">
                <a:latin typeface="Verdana" pitchFamily="84" charset="0"/>
              </a:rPr>
              <a:t>	</a:t>
            </a:r>
            <a:r>
              <a:rPr lang="en-US" b="1" dirty="0">
                <a:latin typeface="Verdana" pitchFamily="84" charset="0"/>
              </a:rPr>
              <a:t>Tuesday: </a:t>
            </a:r>
            <a:r>
              <a:rPr lang="en-US" sz="1800" b="1" dirty="0">
                <a:latin typeface="Verdana" pitchFamily="84" charset="0"/>
              </a:rPr>
              <a:t>Speed &amp; Coordination exercise</a:t>
            </a:r>
          </a:p>
        </p:txBody>
      </p:sp>
      <p:sp>
        <p:nvSpPr>
          <p:cNvPr id="55298" name="Rectangle 100"/>
          <p:cNvSpPr>
            <a:spLocks noChangeAspect="1" noChangeArrowheads="1"/>
          </p:cNvSpPr>
          <p:nvPr/>
        </p:nvSpPr>
        <p:spPr bwMode="auto">
          <a:xfrm>
            <a:off x="167357" y="614536"/>
            <a:ext cx="6492875" cy="4038600"/>
          </a:xfrm>
          <a:prstGeom prst="rect">
            <a:avLst/>
          </a:prstGeom>
          <a:solidFill>
            <a:srgbClr val="006000"/>
          </a:solidFill>
          <a:ln w="28575" algn="ctr">
            <a:noFill/>
            <a:miter lim="800000"/>
            <a:headEnd/>
            <a:tailEnd/>
          </a:ln>
        </p:spPr>
        <p:txBody>
          <a:bodyPr lIns="74295" tIns="8890" rIns="74295" bIns="8890"/>
          <a:lstStyle/>
          <a:p>
            <a:endParaRPr lang="ja-JP" sz="2400" b="1" dirty="0">
              <a:solidFill>
                <a:srgbClr val="FF0000"/>
              </a:solidFill>
              <a:latin typeface="Times New Roman" pitchFamily="84" charset="0"/>
            </a:endParaRPr>
          </a:p>
        </p:txBody>
      </p:sp>
      <p:grpSp>
        <p:nvGrpSpPr>
          <p:cNvPr id="2" name="Group 130"/>
          <p:cNvGrpSpPr>
            <a:grpSpLocks noChangeAspect="1"/>
          </p:cNvGrpSpPr>
          <p:nvPr/>
        </p:nvGrpSpPr>
        <p:grpSpPr bwMode="auto">
          <a:xfrm>
            <a:off x="395288" y="922338"/>
            <a:ext cx="6024562" cy="3459162"/>
            <a:chOff x="2543" y="9426"/>
            <a:chExt cx="6236" cy="3855"/>
          </a:xfrm>
        </p:grpSpPr>
        <p:sp>
          <p:nvSpPr>
            <p:cNvPr id="55333" name="Line 131"/>
            <p:cNvSpPr>
              <a:spLocks noChangeAspect="1" noChangeShapeType="1"/>
            </p:cNvSpPr>
            <p:nvPr/>
          </p:nvSpPr>
          <p:spPr bwMode="auto">
            <a:xfrm>
              <a:off x="5660" y="9426"/>
              <a:ext cx="1" cy="3855"/>
            </a:xfrm>
            <a:prstGeom prst="line">
              <a:avLst/>
            </a:prstGeom>
            <a:noFill/>
            <a:ln w="19050">
              <a:solidFill>
                <a:srgbClr val="FFFFFF"/>
              </a:solidFill>
              <a:round/>
              <a:headEnd/>
              <a:tailEnd/>
            </a:ln>
          </p:spPr>
          <p:txBody>
            <a:bodyPr lIns="74295" tIns="8890" rIns="74295" bIns="8890"/>
            <a:lstStyle/>
            <a:p>
              <a:endParaRPr lang="nl-BE"/>
            </a:p>
          </p:txBody>
        </p:sp>
        <p:sp>
          <p:nvSpPr>
            <p:cNvPr id="55334" name="Oval 132"/>
            <p:cNvSpPr>
              <a:spLocks noChangeAspect="1" noChangeArrowheads="1"/>
            </p:cNvSpPr>
            <p:nvPr/>
          </p:nvSpPr>
          <p:spPr bwMode="auto">
            <a:xfrm>
              <a:off x="5632" y="11325"/>
              <a:ext cx="57" cy="57"/>
            </a:xfrm>
            <a:prstGeom prst="ellipse">
              <a:avLst/>
            </a:prstGeom>
            <a:solidFill>
              <a:srgbClr val="FFFFFF"/>
            </a:solid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55335" name="Oval 133"/>
            <p:cNvSpPr>
              <a:spLocks noChangeAspect="1" noChangeArrowheads="1"/>
            </p:cNvSpPr>
            <p:nvPr/>
          </p:nvSpPr>
          <p:spPr bwMode="auto">
            <a:xfrm>
              <a:off x="5142" y="10835"/>
              <a:ext cx="1037" cy="1037"/>
            </a:xfrm>
            <a:prstGeom prst="ellipse">
              <a:avLst/>
            </a:pr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55336" name="Rectangle 134"/>
            <p:cNvSpPr>
              <a:spLocks noChangeAspect="1" noChangeArrowheads="1"/>
            </p:cNvSpPr>
            <p:nvPr/>
          </p:nvSpPr>
          <p:spPr bwMode="auto">
            <a:xfrm>
              <a:off x="2684" y="9426"/>
              <a:ext cx="5953" cy="3855"/>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55337" name="Rectangle 135"/>
            <p:cNvSpPr>
              <a:spLocks noChangeAspect="1" noChangeArrowheads="1"/>
            </p:cNvSpPr>
            <p:nvPr/>
          </p:nvSpPr>
          <p:spPr bwMode="auto">
            <a:xfrm>
              <a:off x="2543" y="11147"/>
              <a:ext cx="142" cy="414"/>
            </a:xfrm>
            <a:prstGeom prst="rect">
              <a:avLst/>
            </a:prstGeom>
            <a:solidFill>
              <a:srgbClr val="808080"/>
            </a:solid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55338" name="Rectangle 136"/>
            <p:cNvSpPr>
              <a:spLocks noChangeAspect="1" noChangeArrowheads="1"/>
            </p:cNvSpPr>
            <p:nvPr/>
          </p:nvSpPr>
          <p:spPr bwMode="auto">
            <a:xfrm>
              <a:off x="8637" y="11147"/>
              <a:ext cx="142" cy="414"/>
            </a:xfrm>
            <a:prstGeom prst="rect">
              <a:avLst/>
            </a:prstGeom>
            <a:solidFill>
              <a:srgbClr val="808080"/>
            </a:solid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55339" name="Rectangle 137"/>
            <p:cNvSpPr>
              <a:spLocks noChangeAspect="1" noChangeArrowheads="1"/>
            </p:cNvSpPr>
            <p:nvPr/>
          </p:nvSpPr>
          <p:spPr bwMode="auto">
            <a:xfrm>
              <a:off x="2684" y="10835"/>
              <a:ext cx="312" cy="1037"/>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55340" name="Rectangle 138"/>
            <p:cNvSpPr>
              <a:spLocks noChangeAspect="1" noChangeArrowheads="1"/>
            </p:cNvSpPr>
            <p:nvPr/>
          </p:nvSpPr>
          <p:spPr bwMode="auto">
            <a:xfrm>
              <a:off x="8325" y="10835"/>
              <a:ext cx="312" cy="1037"/>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55341" name="Oval 139"/>
            <p:cNvSpPr>
              <a:spLocks noChangeAspect="1" noChangeArrowheads="1"/>
            </p:cNvSpPr>
            <p:nvPr/>
          </p:nvSpPr>
          <p:spPr bwMode="auto">
            <a:xfrm>
              <a:off x="3279" y="11325"/>
              <a:ext cx="57" cy="57"/>
            </a:xfrm>
            <a:prstGeom prst="ellipse">
              <a:avLst/>
            </a:prstGeom>
            <a:solidFill>
              <a:srgbClr val="FFFFFF"/>
            </a:solid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55342" name="Arc 140"/>
            <p:cNvSpPr>
              <a:spLocks noChangeAspect="1"/>
            </p:cNvSpPr>
            <p:nvPr/>
          </p:nvSpPr>
          <p:spPr bwMode="auto">
            <a:xfrm>
              <a:off x="3307" y="10937"/>
              <a:ext cx="519" cy="833"/>
            </a:xfrm>
            <a:custGeom>
              <a:avLst/>
              <a:gdLst>
                <a:gd name="T0" fmla="*/ 0 w 21600"/>
                <a:gd name="T1" fmla="*/ 0 h 34673"/>
                <a:gd name="T2" fmla="*/ 0 w 21600"/>
                <a:gd name="T3" fmla="*/ 0 h 34673"/>
                <a:gd name="T4" fmla="*/ 0 w 21600"/>
                <a:gd name="T5" fmla="*/ 0 h 34673"/>
                <a:gd name="T6" fmla="*/ 0 60000 65536"/>
                <a:gd name="T7" fmla="*/ 0 60000 65536"/>
                <a:gd name="T8" fmla="*/ 0 60000 65536"/>
                <a:gd name="T9" fmla="*/ 0 w 21600"/>
                <a:gd name="T10" fmla="*/ 0 h 34673"/>
                <a:gd name="T11" fmla="*/ 21600 w 21600"/>
                <a:gd name="T12" fmla="*/ 34673 h 34673"/>
              </a:gdLst>
              <a:ahLst/>
              <a:cxnLst>
                <a:cxn ang="T6">
                  <a:pos x="T0" y="T1"/>
                </a:cxn>
                <a:cxn ang="T7">
                  <a:pos x="T2" y="T3"/>
                </a:cxn>
                <a:cxn ang="T8">
                  <a:pos x="T4" y="T5"/>
                </a:cxn>
              </a:cxnLst>
              <a:rect l="T9" t="T10" r="T11" b="T12"/>
              <a:pathLst>
                <a:path w="21600" h="34673" fill="none" extrusionOk="0">
                  <a:moveTo>
                    <a:pt x="12858" y="-1"/>
                  </a:moveTo>
                  <a:cubicBezTo>
                    <a:pt x="18356" y="4073"/>
                    <a:pt x="21600" y="10512"/>
                    <a:pt x="21600" y="17356"/>
                  </a:cubicBezTo>
                  <a:cubicBezTo>
                    <a:pt x="21600" y="24176"/>
                    <a:pt x="18378" y="30596"/>
                    <a:pt x="12910" y="34672"/>
                  </a:cubicBezTo>
                </a:path>
                <a:path w="21600" h="34673" stroke="0" extrusionOk="0">
                  <a:moveTo>
                    <a:pt x="12858" y="-1"/>
                  </a:moveTo>
                  <a:cubicBezTo>
                    <a:pt x="18356" y="4073"/>
                    <a:pt x="21600" y="10512"/>
                    <a:pt x="21600" y="17356"/>
                  </a:cubicBezTo>
                  <a:cubicBezTo>
                    <a:pt x="21600" y="24176"/>
                    <a:pt x="18378" y="30596"/>
                    <a:pt x="12910" y="34672"/>
                  </a:cubicBezTo>
                  <a:lnTo>
                    <a:pt x="0" y="17356"/>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55343" name="Rectangle 141"/>
            <p:cNvSpPr>
              <a:spLocks noChangeAspect="1" noChangeArrowheads="1"/>
            </p:cNvSpPr>
            <p:nvPr/>
          </p:nvSpPr>
          <p:spPr bwMode="auto">
            <a:xfrm>
              <a:off x="2684" y="10211"/>
              <a:ext cx="935" cy="2285"/>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55344" name="Oval 142"/>
            <p:cNvSpPr>
              <a:spLocks noChangeAspect="1" noChangeArrowheads="1"/>
            </p:cNvSpPr>
            <p:nvPr/>
          </p:nvSpPr>
          <p:spPr bwMode="auto">
            <a:xfrm flipH="1">
              <a:off x="7985" y="11325"/>
              <a:ext cx="57" cy="57"/>
            </a:xfrm>
            <a:prstGeom prst="ellipse">
              <a:avLst/>
            </a:prstGeom>
            <a:solidFill>
              <a:srgbClr val="FFFFFF"/>
            </a:solid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55345" name="Arc 143"/>
            <p:cNvSpPr>
              <a:spLocks noChangeAspect="1"/>
            </p:cNvSpPr>
            <p:nvPr/>
          </p:nvSpPr>
          <p:spPr bwMode="auto">
            <a:xfrm flipH="1">
              <a:off x="7495" y="10937"/>
              <a:ext cx="519" cy="833"/>
            </a:xfrm>
            <a:custGeom>
              <a:avLst/>
              <a:gdLst>
                <a:gd name="T0" fmla="*/ 0 w 21600"/>
                <a:gd name="T1" fmla="*/ 0 h 34673"/>
                <a:gd name="T2" fmla="*/ 0 w 21600"/>
                <a:gd name="T3" fmla="*/ 0 h 34673"/>
                <a:gd name="T4" fmla="*/ 0 w 21600"/>
                <a:gd name="T5" fmla="*/ 0 h 34673"/>
                <a:gd name="T6" fmla="*/ 0 60000 65536"/>
                <a:gd name="T7" fmla="*/ 0 60000 65536"/>
                <a:gd name="T8" fmla="*/ 0 60000 65536"/>
                <a:gd name="T9" fmla="*/ 0 w 21600"/>
                <a:gd name="T10" fmla="*/ 0 h 34673"/>
                <a:gd name="T11" fmla="*/ 21600 w 21600"/>
                <a:gd name="T12" fmla="*/ 34673 h 34673"/>
              </a:gdLst>
              <a:ahLst/>
              <a:cxnLst>
                <a:cxn ang="T6">
                  <a:pos x="T0" y="T1"/>
                </a:cxn>
                <a:cxn ang="T7">
                  <a:pos x="T2" y="T3"/>
                </a:cxn>
                <a:cxn ang="T8">
                  <a:pos x="T4" y="T5"/>
                </a:cxn>
              </a:cxnLst>
              <a:rect l="T9" t="T10" r="T11" b="T12"/>
              <a:pathLst>
                <a:path w="21600" h="34673" fill="none" extrusionOk="0">
                  <a:moveTo>
                    <a:pt x="12858" y="-1"/>
                  </a:moveTo>
                  <a:cubicBezTo>
                    <a:pt x="18356" y="4073"/>
                    <a:pt x="21600" y="10512"/>
                    <a:pt x="21600" y="17356"/>
                  </a:cubicBezTo>
                  <a:cubicBezTo>
                    <a:pt x="21600" y="24176"/>
                    <a:pt x="18378" y="30596"/>
                    <a:pt x="12910" y="34672"/>
                  </a:cubicBezTo>
                </a:path>
                <a:path w="21600" h="34673" stroke="0" extrusionOk="0">
                  <a:moveTo>
                    <a:pt x="12858" y="-1"/>
                  </a:moveTo>
                  <a:cubicBezTo>
                    <a:pt x="18356" y="4073"/>
                    <a:pt x="21600" y="10512"/>
                    <a:pt x="21600" y="17356"/>
                  </a:cubicBezTo>
                  <a:cubicBezTo>
                    <a:pt x="21600" y="24176"/>
                    <a:pt x="18378" y="30596"/>
                    <a:pt x="12910" y="34672"/>
                  </a:cubicBezTo>
                  <a:lnTo>
                    <a:pt x="0" y="17356"/>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55346" name="Rectangle 144"/>
            <p:cNvSpPr>
              <a:spLocks noChangeAspect="1" noChangeArrowheads="1"/>
            </p:cNvSpPr>
            <p:nvPr/>
          </p:nvSpPr>
          <p:spPr bwMode="auto">
            <a:xfrm flipH="1">
              <a:off x="7702" y="10211"/>
              <a:ext cx="935" cy="2285"/>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55347" name="Arc 145"/>
            <p:cNvSpPr>
              <a:spLocks noChangeAspect="1"/>
            </p:cNvSpPr>
            <p:nvPr/>
          </p:nvSpPr>
          <p:spPr bwMode="auto">
            <a:xfrm flipH="1" flipV="1">
              <a:off x="8580" y="9426"/>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rot="10800000" lIns="74295" tIns="8890" rIns="74295" bIns="8890"/>
            <a:lstStyle/>
            <a:p>
              <a:endParaRPr lang="ja-JP" sz="2400">
                <a:solidFill>
                  <a:srgbClr val="FF0000"/>
                </a:solidFill>
                <a:latin typeface="Times New Roman" pitchFamily="84" charset="0"/>
              </a:endParaRPr>
            </a:p>
          </p:txBody>
        </p:sp>
        <p:sp>
          <p:nvSpPr>
            <p:cNvPr id="55348" name="Arc 146"/>
            <p:cNvSpPr>
              <a:spLocks noChangeAspect="1"/>
            </p:cNvSpPr>
            <p:nvPr/>
          </p:nvSpPr>
          <p:spPr bwMode="auto">
            <a:xfrm flipH="1">
              <a:off x="8580" y="13224"/>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55349" name="Arc 147"/>
            <p:cNvSpPr>
              <a:spLocks noChangeAspect="1"/>
            </p:cNvSpPr>
            <p:nvPr/>
          </p:nvSpPr>
          <p:spPr bwMode="auto">
            <a:xfrm flipV="1">
              <a:off x="2684" y="9426"/>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rot="10800000" lIns="74295" tIns="8890" rIns="74295" bIns="8890"/>
            <a:lstStyle/>
            <a:p>
              <a:endParaRPr lang="ja-JP" sz="2400">
                <a:solidFill>
                  <a:srgbClr val="FF0000"/>
                </a:solidFill>
                <a:latin typeface="Times New Roman" pitchFamily="84" charset="0"/>
              </a:endParaRPr>
            </a:p>
          </p:txBody>
        </p:sp>
        <p:sp>
          <p:nvSpPr>
            <p:cNvPr id="55350" name="Arc 148"/>
            <p:cNvSpPr>
              <a:spLocks noChangeAspect="1"/>
            </p:cNvSpPr>
            <p:nvPr/>
          </p:nvSpPr>
          <p:spPr bwMode="auto">
            <a:xfrm>
              <a:off x="2684" y="13224"/>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55351" name="Line 149"/>
            <p:cNvSpPr>
              <a:spLocks noChangeAspect="1" noChangeShapeType="1"/>
            </p:cNvSpPr>
            <p:nvPr/>
          </p:nvSpPr>
          <p:spPr bwMode="auto">
            <a:xfrm flipH="1">
              <a:off x="2626" y="12705"/>
              <a:ext cx="57" cy="1"/>
            </a:xfrm>
            <a:prstGeom prst="line">
              <a:avLst/>
            </a:prstGeom>
            <a:noFill/>
            <a:ln w="19050">
              <a:solidFill>
                <a:srgbClr val="FFFFFF"/>
              </a:solidFill>
              <a:round/>
              <a:headEnd/>
              <a:tailEnd/>
            </a:ln>
          </p:spPr>
          <p:txBody>
            <a:bodyPr lIns="74295" tIns="8890" rIns="74295" bIns="8890"/>
            <a:lstStyle/>
            <a:p>
              <a:endParaRPr lang="nl-BE"/>
            </a:p>
          </p:txBody>
        </p:sp>
        <p:sp>
          <p:nvSpPr>
            <p:cNvPr id="55352" name="Line 150"/>
            <p:cNvSpPr>
              <a:spLocks noChangeAspect="1" noChangeShapeType="1"/>
            </p:cNvSpPr>
            <p:nvPr/>
          </p:nvSpPr>
          <p:spPr bwMode="auto">
            <a:xfrm flipH="1">
              <a:off x="2626" y="10002"/>
              <a:ext cx="57" cy="1"/>
            </a:xfrm>
            <a:prstGeom prst="line">
              <a:avLst/>
            </a:prstGeom>
            <a:noFill/>
            <a:ln w="19050">
              <a:solidFill>
                <a:srgbClr val="FFFFFF"/>
              </a:solidFill>
              <a:round/>
              <a:headEnd/>
              <a:tailEnd/>
            </a:ln>
          </p:spPr>
          <p:txBody>
            <a:bodyPr lIns="74295" tIns="8890" rIns="74295" bIns="8890"/>
            <a:lstStyle/>
            <a:p>
              <a:endParaRPr lang="nl-BE"/>
            </a:p>
          </p:txBody>
        </p:sp>
        <p:sp>
          <p:nvSpPr>
            <p:cNvPr id="55353" name="Line 151"/>
            <p:cNvSpPr>
              <a:spLocks noChangeAspect="1" noChangeShapeType="1"/>
            </p:cNvSpPr>
            <p:nvPr/>
          </p:nvSpPr>
          <p:spPr bwMode="auto">
            <a:xfrm>
              <a:off x="8638" y="12705"/>
              <a:ext cx="57" cy="1"/>
            </a:xfrm>
            <a:prstGeom prst="line">
              <a:avLst/>
            </a:prstGeom>
            <a:noFill/>
            <a:ln w="19050">
              <a:solidFill>
                <a:srgbClr val="FFFFFF"/>
              </a:solidFill>
              <a:round/>
              <a:headEnd/>
              <a:tailEnd/>
            </a:ln>
          </p:spPr>
          <p:txBody>
            <a:bodyPr lIns="74295" tIns="8890" rIns="74295" bIns="8890"/>
            <a:lstStyle/>
            <a:p>
              <a:endParaRPr lang="nl-BE"/>
            </a:p>
          </p:txBody>
        </p:sp>
        <p:sp>
          <p:nvSpPr>
            <p:cNvPr id="55354" name="Line 152"/>
            <p:cNvSpPr>
              <a:spLocks noChangeAspect="1" noChangeShapeType="1"/>
            </p:cNvSpPr>
            <p:nvPr/>
          </p:nvSpPr>
          <p:spPr bwMode="auto">
            <a:xfrm>
              <a:off x="8638" y="10002"/>
              <a:ext cx="57" cy="1"/>
            </a:xfrm>
            <a:prstGeom prst="line">
              <a:avLst/>
            </a:prstGeom>
            <a:noFill/>
            <a:ln w="19050">
              <a:solidFill>
                <a:srgbClr val="FFFFFF"/>
              </a:solidFill>
              <a:round/>
              <a:headEnd/>
              <a:tailEnd/>
            </a:ln>
          </p:spPr>
          <p:txBody>
            <a:bodyPr lIns="74295" tIns="8890" rIns="74295" bIns="8890"/>
            <a:lstStyle/>
            <a:p>
              <a:endParaRPr lang="nl-BE"/>
            </a:p>
          </p:txBody>
        </p:sp>
      </p:grpSp>
      <p:sp>
        <p:nvSpPr>
          <p:cNvPr id="48131" name="Rectangle 30"/>
          <p:cNvSpPr>
            <a:spLocks noGrp="1" noChangeArrowheads="1"/>
          </p:cNvSpPr>
          <p:nvPr>
            <p:ph type="subTitle" idx="1"/>
          </p:nvPr>
        </p:nvSpPr>
        <p:spPr>
          <a:xfrm>
            <a:off x="152400" y="4724400"/>
            <a:ext cx="8839200" cy="1800944"/>
          </a:xfrm>
          <a:solidFill>
            <a:srgbClr val="FFFFFF"/>
          </a:solidFill>
        </p:spPr>
        <p:txBody>
          <a:bodyPr>
            <a:noAutofit/>
          </a:bodyPr>
          <a:lstStyle/>
          <a:p>
            <a:pPr algn="l" eaLnBrk="1" hangingPunct="1">
              <a:lnSpc>
                <a:spcPct val="120000"/>
              </a:lnSpc>
            </a:pPr>
            <a:r>
              <a:rPr lang="en-US" sz="1200" b="1" dirty="0">
                <a:latin typeface="Verdana" pitchFamily="84" charset="0"/>
              </a:rPr>
              <a:t>Set 1: </a:t>
            </a:r>
            <a:r>
              <a:rPr lang="en-US" sz="1200" dirty="0">
                <a:latin typeface="Verdana" pitchFamily="84" charset="0"/>
              </a:rPr>
              <a:t>Combine 5 coordination exercises (5 m) with a sprint in the mid circle. Sprint 10 m and decelerate 8 m before starting the next coordination exercise. Make 2 reps of each. </a:t>
            </a:r>
            <a:r>
              <a:rPr lang="en-US" sz="1200" i="1" dirty="0">
                <a:latin typeface="Verdana" pitchFamily="84" charset="0"/>
              </a:rPr>
              <a:t>(The picture indicates a bigger circle than the mid circle, but that’s only to have a clear indication.) </a:t>
            </a:r>
            <a:r>
              <a:rPr lang="en-US" sz="1200" dirty="0">
                <a:latin typeface="Verdana" pitchFamily="84" charset="0"/>
              </a:rPr>
              <a:t>The given exercises are just indications, you can choose other coordination exercises.</a:t>
            </a:r>
          </a:p>
          <a:p>
            <a:pPr algn="l" eaLnBrk="1" hangingPunct="1">
              <a:lnSpc>
                <a:spcPct val="120000"/>
              </a:lnSpc>
            </a:pPr>
            <a:r>
              <a:rPr lang="en-US" sz="1200" b="1" dirty="0">
                <a:latin typeface="Verdana" pitchFamily="84" charset="0"/>
              </a:rPr>
              <a:t>Recovery:</a:t>
            </a:r>
            <a:r>
              <a:rPr lang="en-US" sz="1200" dirty="0">
                <a:latin typeface="Verdana" pitchFamily="84" charset="0"/>
              </a:rPr>
              <a:t> 3 to 4 min active recovery in between sets</a:t>
            </a:r>
          </a:p>
          <a:p>
            <a:pPr algn="l" eaLnBrk="1" hangingPunct="1">
              <a:lnSpc>
                <a:spcPct val="120000"/>
              </a:lnSpc>
            </a:pPr>
            <a:r>
              <a:rPr lang="en-US" sz="1200" b="1" dirty="0">
                <a:latin typeface="Verdana" pitchFamily="84" charset="0"/>
              </a:rPr>
              <a:t>Set 2:</a:t>
            </a:r>
            <a:r>
              <a:rPr lang="en-US" sz="1200" dirty="0">
                <a:latin typeface="Verdana" pitchFamily="84" charset="0"/>
              </a:rPr>
              <a:t> Repeat the same exercise.</a:t>
            </a:r>
          </a:p>
          <a:p>
            <a:pPr algn="l" eaLnBrk="1" hangingPunct="1">
              <a:lnSpc>
                <a:spcPct val="120000"/>
              </a:lnSpc>
            </a:pPr>
            <a:r>
              <a:rPr lang="en-US" sz="1200" dirty="0">
                <a:latin typeface="Verdana" pitchFamily="84" charset="0"/>
              </a:rPr>
              <a:t>In total 20 sprints in the Centre circle.</a:t>
            </a:r>
          </a:p>
          <a:p>
            <a:pPr algn="l" eaLnBrk="1" hangingPunct="1">
              <a:lnSpc>
                <a:spcPct val="120000"/>
              </a:lnSpc>
              <a:defRPr/>
            </a:pPr>
            <a:endParaRPr lang="en-US" sz="1200" dirty="0">
              <a:latin typeface="Verdana" pitchFamily="84" charset="0"/>
            </a:endParaRPr>
          </a:p>
        </p:txBody>
      </p:sp>
      <p:sp>
        <p:nvSpPr>
          <p:cNvPr id="55302" name="Rectangle 32"/>
          <p:cNvSpPr>
            <a:spLocks noChangeArrowheads="1"/>
          </p:cNvSpPr>
          <p:nvPr/>
        </p:nvSpPr>
        <p:spPr bwMode="auto">
          <a:xfrm>
            <a:off x="6705600" y="609600"/>
            <a:ext cx="2286000" cy="4038600"/>
          </a:xfrm>
          <a:prstGeom prst="rect">
            <a:avLst/>
          </a:prstGeom>
          <a:solidFill>
            <a:srgbClr val="006000"/>
          </a:solidFill>
          <a:ln w="9525">
            <a:noFill/>
            <a:miter lim="800000"/>
            <a:headEnd/>
            <a:tailEnd/>
          </a:ln>
        </p:spPr>
        <p:txBody>
          <a:bodyPr/>
          <a:lstStyle/>
          <a:p>
            <a:pPr algn="ctr" eaLnBrk="1" hangingPunct="1">
              <a:lnSpc>
                <a:spcPct val="120000"/>
              </a:lnSpc>
              <a:spcBef>
                <a:spcPct val="20000"/>
              </a:spcBef>
              <a:tabLst>
                <a:tab pos="977900" algn="l"/>
                <a:tab pos="1320800" algn="l"/>
                <a:tab pos="1435100" algn="l"/>
                <a:tab pos="1549400" algn="l"/>
              </a:tabLst>
            </a:pPr>
            <a:endParaRPr lang="en-US" sz="1000" dirty="0">
              <a:solidFill>
                <a:schemeClr val="bg1"/>
              </a:solidFill>
              <a:latin typeface="Verdana" pitchFamily="84" charset="0"/>
            </a:endParaRPr>
          </a:p>
          <a:p>
            <a:pPr algn="ctr" eaLnBrk="1" hangingPunct="1">
              <a:lnSpc>
                <a:spcPct val="120000"/>
              </a:lnSpc>
              <a:spcBef>
                <a:spcPct val="20000"/>
              </a:spcBef>
              <a:tabLst>
                <a:tab pos="977900" algn="l"/>
                <a:tab pos="1320800" algn="l"/>
                <a:tab pos="1435100" algn="l"/>
                <a:tab pos="1549400" algn="l"/>
              </a:tabLst>
            </a:pPr>
            <a:endParaRPr lang="en-US" sz="1000" dirty="0">
              <a:solidFill>
                <a:schemeClr val="bg1"/>
              </a:solidFill>
              <a:latin typeface="Verdana" pitchFamily="84" charset="0"/>
            </a:endParaRPr>
          </a:p>
          <a:p>
            <a:pPr algn="ctr" eaLnBrk="1" hangingPunct="1">
              <a:lnSpc>
                <a:spcPct val="120000"/>
              </a:lnSpc>
              <a:spcBef>
                <a:spcPct val="20000"/>
              </a:spcBef>
              <a:tabLst>
                <a:tab pos="977900" algn="l"/>
                <a:tab pos="1320800" algn="l"/>
                <a:tab pos="1435100" algn="l"/>
                <a:tab pos="1549400" algn="l"/>
              </a:tabLst>
            </a:pPr>
            <a:endParaRPr lang="en-US" sz="1000" dirty="0">
              <a:solidFill>
                <a:schemeClr val="bg1"/>
              </a:solidFill>
              <a:latin typeface="Verdana" pitchFamily="84" charset="0"/>
            </a:endParaRPr>
          </a:p>
          <a:p>
            <a:pPr eaLnBrk="1" hangingPunct="1">
              <a:lnSpc>
                <a:spcPct val="120000"/>
              </a:lnSpc>
              <a:spcBef>
                <a:spcPct val="20000"/>
              </a:spcBef>
              <a:tabLst>
                <a:tab pos="977900" algn="l"/>
                <a:tab pos="1320800" algn="l"/>
                <a:tab pos="1435100" algn="l"/>
                <a:tab pos="1549400" algn="l"/>
              </a:tabLst>
            </a:pPr>
            <a:r>
              <a:rPr lang="en-US" sz="1000" dirty="0">
                <a:solidFill>
                  <a:schemeClr val="bg1"/>
                </a:solidFill>
                <a:latin typeface="Verdana" pitchFamily="84" charset="0"/>
              </a:rPr>
              <a:t>One lap			1,25 min</a:t>
            </a:r>
          </a:p>
          <a:p>
            <a:pPr eaLnBrk="1" hangingPunct="1">
              <a:lnSpc>
                <a:spcPct val="120000"/>
              </a:lnSpc>
              <a:spcBef>
                <a:spcPct val="20000"/>
              </a:spcBef>
              <a:tabLst>
                <a:tab pos="977900" algn="l"/>
                <a:tab pos="1320800" algn="l"/>
                <a:tab pos="1435100" algn="l"/>
                <a:tab pos="1549400" algn="l"/>
              </a:tabLst>
            </a:pPr>
            <a:r>
              <a:rPr lang="en-US" sz="1000" dirty="0">
                <a:solidFill>
                  <a:schemeClr val="bg1"/>
                </a:solidFill>
                <a:latin typeface="Verdana" pitchFamily="84" charset="0"/>
              </a:rPr>
              <a:t>Set 1 (2 laps)			2,5 min</a:t>
            </a:r>
          </a:p>
          <a:p>
            <a:pPr eaLnBrk="1" hangingPunct="1">
              <a:lnSpc>
                <a:spcPct val="120000"/>
              </a:lnSpc>
              <a:spcBef>
                <a:spcPct val="20000"/>
              </a:spcBef>
              <a:tabLst>
                <a:tab pos="977900" algn="l"/>
                <a:tab pos="1320800" algn="l"/>
                <a:tab pos="1435100" algn="l"/>
                <a:tab pos="1549400" algn="l"/>
              </a:tabLst>
            </a:pPr>
            <a:r>
              <a:rPr lang="en-US" sz="1000" dirty="0">
                <a:solidFill>
                  <a:schemeClr val="bg1"/>
                </a:solidFill>
                <a:latin typeface="Verdana" pitchFamily="84" charset="0"/>
              </a:rPr>
              <a:t>Recovery 			4 min</a:t>
            </a:r>
          </a:p>
          <a:p>
            <a:pPr eaLnBrk="1" hangingPunct="1">
              <a:lnSpc>
                <a:spcPct val="120000"/>
              </a:lnSpc>
              <a:spcBef>
                <a:spcPct val="20000"/>
              </a:spcBef>
              <a:tabLst>
                <a:tab pos="977900" algn="l"/>
                <a:tab pos="1320800" algn="l"/>
                <a:tab pos="1435100" algn="l"/>
                <a:tab pos="1549400" algn="l"/>
              </a:tabLst>
            </a:pPr>
            <a:r>
              <a:rPr lang="en-US" sz="1000" dirty="0">
                <a:solidFill>
                  <a:schemeClr val="bg1"/>
                </a:solidFill>
                <a:latin typeface="Verdana" pitchFamily="84" charset="0"/>
              </a:rPr>
              <a:t>Set 2 (2 laps)			2,5 min</a:t>
            </a:r>
          </a:p>
          <a:p>
            <a:pPr eaLnBrk="1" hangingPunct="1">
              <a:lnSpc>
                <a:spcPct val="120000"/>
              </a:lnSpc>
              <a:spcBef>
                <a:spcPct val="20000"/>
              </a:spcBef>
              <a:tabLst>
                <a:tab pos="977900" algn="l"/>
                <a:tab pos="1320800" algn="l"/>
                <a:tab pos="1435100" algn="l"/>
                <a:tab pos="1549400" algn="l"/>
              </a:tabLst>
            </a:pPr>
            <a:r>
              <a:rPr lang="en-US" sz="1000" dirty="0">
                <a:solidFill>
                  <a:schemeClr val="bg1"/>
                </a:solidFill>
                <a:latin typeface="Verdana" pitchFamily="84" charset="0"/>
              </a:rPr>
              <a:t>Total duration 			9 min</a:t>
            </a:r>
          </a:p>
          <a:p>
            <a:pPr eaLnBrk="1" hangingPunct="1">
              <a:lnSpc>
                <a:spcPct val="120000"/>
              </a:lnSpc>
              <a:spcBef>
                <a:spcPct val="20000"/>
              </a:spcBef>
              <a:tabLst>
                <a:tab pos="977900" algn="l"/>
                <a:tab pos="1320800" algn="l"/>
                <a:tab pos="1435100" algn="l"/>
                <a:tab pos="1549400" algn="l"/>
              </a:tabLst>
            </a:pPr>
            <a:endParaRPr lang="en-US" sz="1000" dirty="0">
              <a:solidFill>
                <a:schemeClr val="bg1"/>
              </a:solidFill>
              <a:latin typeface="Verdana" pitchFamily="84" charset="0"/>
            </a:endParaRPr>
          </a:p>
          <a:p>
            <a:pPr eaLnBrk="1" hangingPunct="1">
              <a:lnSpc>
                <a:spcPct val="120000"/>
              </a:lnSpc>
              <a:spcBef>
                <a:spcPct val="20000"/>
              </a:spcBef>
              <a:tabLst>
                <a:tab pos="977900" algn="l"/>
                <a:tab pos="1320800" algn="l"/>
                <a:tab pos="1435100" algn="l"/>
                <a:tab pos="1549400" algn="l"/>
              </a:tabLst>
            </a:pPr>
            <a:endParaRPr lang="en-US" sz="1000" dirty="0">
              <a:solidFill>
                <a:srgbClr val="6CCEFF"/>
              </a:solidFill>
              <a:latin typeface="Verdana" pitchFamily="84" charset="0"/>
            </a:endParaRPr>
          </a:p>
          <a:p>
            <a:pPr eaLnBrk="1" hangingPunct="1">
              <a:lnSpc>
                <a:spcPct val="120000"/>
              </a:lnSpc>
              <a:spcBef>
                <a:spcPct val="20000"/>
              </a:spcBef>
              <a:tabLst>
                <a:tab pos="977900" algn="l"/>
                <a:tab pos="1320800" algn="l"/>
                <a:tab pos="1435100" algn="l"/>
                <a:tab pos="1549400" algn="l"/>
              </a:tabLst>
            </a:pPr>
            <a:r>
              <a:rPr lang="en-US" sz="1000" dirty="0">
                <a:solidFill>
                  <a:srgbClr val="6CCEFF"/>
                </a:solidFill>
                <a:latin typeface="Verdana" pitchFamily="84" charset="0"/>
              </a:rPr>
              <a:t>Walking 	W  		---</a:t>
            </a:r>
            <a:endParaRPr lang="en-US" sz="1000" dirty="0">
              <a:latin typeface="Verdana" pitchFamily="84" charset="0"/>
            </a:endParaRPr>
          </a:p>
          <a:p>
            <a:pPr eaLnBrk="1" hangingPunct="1">
              <a:lnSpc>
                <a:spcPct val="120000"/>
              </a:lnSpc>
              <a:spcBef>
                <a:spcPct val="20000"/>
              </a:spcBef>
              <a:tabLst>
                <a:tab pos="977900" algn="l"/>
                <a:tab pos="1320800" algn="l"/>
                <a:tab pos="1435100" algn="l"/>
                <a:tab pos="1549400" algn="l"/>
              </a:tabLst>
            </a:pPr>
            <a:r>
              <a:rPr lang="en-US" sz="1000" dirty="0">
                <a:solidFill>
                  <a:srgbClr val="7FFF5B"/>
                </a:solidFill>
                <a:latin typeface="Verdana" pitchFamily="84" charset="0"/>
              </a:rPr>
              <a:t>Jogging 	J</a:t>
            </a:r>
            <a:r>
              <a:rPr lang="en-US" sz="1000" dirty="0">
                <a:latin typeface="Verdana" pitchFamily="84" charset="0"/>
              </a:rPr>
              <a:t>     	</a:t>
            </a:r>
            <a:r>
              <a:rPr lang="en-US" sz="1000" dirty="0">
                <a:solidFill>
                  <a:srgbClr val="7FFF5B"/>
                </a:solidFill>
                <a:latin typeface="Verdana" pitchFamily="84" charset="0"/>
              </a:rPr>
              <a:t>	160 m</a:t>
            </a:r>
            <a:endParaRPr lang="en-US" sz="1000" dirty="0">
              <a:latin typeface="Verdana" pitchFamily="84" charset="0"/>
            </a:endParaRPr>
          </a:p>
          <a:p>
            <a:pPr eaLnBrk="1" hangingPunct="1">
              <a:lnSpc>
                <a:spcPct val="120000"/>
              </a:lnSpc>
              <a:spcBef>
                <a:spcPct val="20000"/>
              </a:spcBef>
              <a:tabLst>
                <a:tab pos="977900" algn="l"/>
                <a:tab pos="1320800" algn="l"/>
                <a:tab pos="1435100" algn="l"/>
                <a:tab pos="1549400" algn="l"/>
              </a:tabLst>
            </a:pPr>
            <a:r>
              <a:rPr lang="en-US" sz="1000" dirty="0">
                <a:solidFill>
                  <a:srgbClr val="F689FF"/>
                </a:solidFill>
                <a:latin typeface="Verdana" pitchFamily="84" charset="0"/>
              </a:rPr>
              <a:t>Backwards 	BW		---</a:t>
            </a:r>
            <a:endParaRPr lang="en-US" sz="1000" dirty="0">
              <a:solidFill>
                <a:srgbClr val="FFEF78"/>
              </a:solidFill>
              <a:latin typeface="Verdana" pitchFamily="84" charset="0"/>
            </a:endParaRPr>
          </a:p>
          <a:p>
            <a:pPr eaLnBrk="1" hangingPunct="1">
              <a:lnSpc>
                <a:spcPct val="120000"/>
              </a:lnSpc>
              <a:spcBef>
                <a:spcPct val="20000"/>
              </a:spcBef>
              <a:tabLst>
                <a:tab pos="977900" algn="l"/>
                <a:tab pos="1320800" algn="l"/>
                <a:tab pos="1435100" algn="l"/>
                <a:tab pos="1549400" algn="l"/>
              </a:tabLst>
            </a:pPr>
            <a:r>
              <a:rPr lang="en-US" sz="1000" dirty="0">
                <a:solidFill>
                  <a:srgbClr val="FFFC61"/>
                </a:solidFill>
                <a:latin typeface="Verdana" pitchFamily="84" charset="0"/>
              </a:rPr>
              <a:t>Sideways 	SW		---</a:t>
            </a:r>
          </a:p>
          <a:p>
            <a:pPr eaLnBrk="1" hangingPunct="1">
              <a:lnSpc>
                <a:spcPct val="120000"/>
              </a:lnSpc>
              <a:spcBef>
                <a:spcPct val="20000"/>
              </a:spcBef>
              <a:tabLst>
                <a:tab pos="977900" algn="l"/>
                <a:tab pos="1320800" algn="l"/>
                <a:tab pos="1435100" algn="l"/>
                <a:tab pos="1549400" algn="l"/>
              </a:tabLst>
            </a:pPr>
            <a:r>
              <a:rPr lang="en-US" sz="1000" dirty="0">
                <a:solidFill>
                  <a:schemeClr val="bg1"/>
                </a:solidFill>
                <a:latin typeface="Verdana" pitchFamily="84" charset="0"/>
              </a:rPr>
              <a:t>Coordination    Coo		100 m</a:t>
            </a:r>
            <a:endParaRPr lang="en-US" sz="1000" dirty="0">
              <a:solidFill>
                <a:srgbClr val="FF7B47"/>
              </a:solidFill>
              <a:latin typeface="Verdana" pitchFamily="84" charset="0"/>
            </a:endParaRPr>
          </a:p>
          <a:p>
            <a:pPr eaLnBrk="1" hangingPunct="1">
              <a:lnSpc>
                <a:spcPct val="120000"/>
              </a:lnSpc>
              <a:spcBef>
                <a:spcPct val="20000"/>
              </a:spcBef>
              <a:tabLst>
                <a:tab pos="977900" algn="l"/>
                <a:tab pos="1320800" algn="l"/>
                <a:tab pos="1435100" algn="l"/>
                <a:tab pos="1549400" algn="l"/>
              </a:tabLst>
            </a:pPr>
            <a:r>
              <a:rPr lang="en-US" sz="1000" dirty="0">
                <a:solidFill>
                  <a:srgbClr val="FF7B47"/>
                </a:solidFill>
                <a:latin typeface="Verdana" pitchFamily="84" charset="0"/>
              </a:rPr>
              <a:t>High intensity 	HI  		---</a:t>
            </a:r>
          </a:p>
          <a:p>
            <a:pPr eaLnBrk="1" hangingPunct="1">
              <a:lnSpc>
                <a:spcPct val="120000"/>
              </a:lnSpc>
              <a:spcBef>
                <a:spcPct val="20000"/>
              </a:spcBef>
              <a:tabLst>
                <a:tab pos="977900" algn="l"/>
                <a:tab pos="1320800" algn="l"/>
                <a:tab pos="1435100" algn="l"/>
                <a:tab pos="1549400" algn="l"/>
              </a:tabLst>
            </a:pPr>
            <a:r>
              <a:rPr lang="en-US" sz="1000" dirty="0">
                <a:solidFill>
                  <a:srgbClr val="FF4E60"/>
                </a:solidFill>
                <a:latin typeface="Verdana" pitchFamily="84" charset="0"/>
              </a:rPr>
              <a:t>Sprint 	S		200 m</a:t>
            </a:r>
          </a:p>
          <a:p>
            <a:pPr eaLnBrk="1" hangingPunct="1">
              <a:lnSpc>
                <a:spcPct val="120000"/>
              </a:lnSpc>
              <a:spcBef>
                <a:spcPct val="20000"/>
              </a:spcBef>
              <a:tabLst>
                <a:tab pos="977900" algn="l"/>
                <a:tab pos="1320800" algn="l"/>
                <a:tab pos="1435100" algn="l"/>
                <a:tab pos="1549400" algn="l"/>
              </a:tabLst>
            </a:pPr>
            <a:r>
              <a:rPr lang="en-US" sz="1000" dirty="0">
                <a:solidFill>
                  <a:schemeClr val="bg1"/>
                </a:solidFill>
                <a:latin typeface="Verdana" pitchFamily="84" charset="0"/>
              </a:rPr>
              <a:t>Total distance 			460 m</a:t>
            </a:r>
          </a:p>
        </p:txBody>
      </p:sp>
      <p:grpSp>
        <p:nvGrpSpPr>
          <p:cNvPr id="3" name="Group 33"/>
          <p:cNvGrpSpPr>
            <a:grpSpLocks/>
          </p:cNvGrpSpPr>
          <p:nvPr/>
        </p:nvGrpSpPr>
        <p:grpSpPr bwMode="auto">
          <a:xfrm>
            <a:off x="6781800" y="4293096"/>
            <a:ext cx="1981200" cy="228600"/>
            <a:chOff x="4320" y="2592"/>
            <a:chExt cx="1248" cy="144"/>
          </a:xfrm>
        </p:grpSpPr>
        <p:sp>
          <p:nvSpPr>
            <p:cNvPr id="55331" name="Line 34"/>
            <p:cNvSpPr>
              <a:spLocks noChangeShapeType="1"/>
            </p:cNvSpPr>
            <p:nvPr/>
          </p:nvSpPr>
          <p:spPr bwMode="auto">
            <a:xfrm>
              <a:off x="4320" y="2736"/>
              <a:ext cx="1248" cy="0"/>
            </a:xfrm>
            <a:prstGeom prst="line">
              <a:avLst/>
            </a:prstGeom>
            <a:noFill/>
            <a:ln w="9525">
              <a:solidFill>
                <a:schemeClr val="bg1"/>
              </a:solidFill>
              <a:round/>
              <a:headEnd/>
              <a:tailEnd/>
            </a:ln>
          </p:spPr>
          <p:txBody>
            <a:bodyPr wrap="none" anchor="ctr"/>
            <a:lstStyle/>
            <a:p>
              <a:endParaRPr lang="nl-BE"/>
            </a:p>
          </p:txBody>
        </p:sp>
        <p:sp>
          <p:nvSpPr>
            <p:cNvPr id="55332" name="Line 35"/>
            <p:cNvSpPr>
              <a:spLocks noChangeShapeType="1"/>
            </p:cNvSpPr>
            <p:nvPr/>
          </p:nvSpPr>
          <p:spPr bwMode="auto">
            <a:xfrm>
              <a:off x="4320" y="2592"/>
              <a:ext cx="1248" cy="0"/>
            </a:xfrm>
            <a:prstGeom prst="line">
              <a:avLst/>
            </a:prstGeom>
            <a:noFill/>
            <a:ln w="9525">
              <a:solidFill>
                <a:schemeClr val="bg1"/>
              </a:solidFill>
              <a:round/>
              <a:headEnd/>
              <a:tailEnd/>
            </a:ln>
          </p:spPr>
          <p:txBody>
            <a:bodyPr wrap="none" anchor="ctr"/>
            <a:lstStyle/>
            <a:p>
              <a:endParaRPr lang="nl-BE"/>
            </a:p>
          </p:txBody>
        </p:sp>
      </p:grpSp>
      <p:sp>
        <p:nvSpPr>
          <p:cNvPr id="55305" name="Rectangle 39"/>
          <p:cNvSpPr>
            <a:spLocks noChangeArrowheads="1"/>
          </p:cNvSpPr>
          <p:nvPr/>
        </p:nvSpPr>
        <p:spPr bwMode="auto">
          <a:xfrm>
            <a:off x="6781800" y="609600"/>
            <a:ext cx="2209800" cy="307975"/>
          </a:xfrm>
          <a:prstGeom prst="rect">
            <a:avLst/>
          </a:prstGeom>
          <a:noFill/>
          <a:ln w="9525">
            <a:noFill/>
            <a:miter lim="800000"/>
            <a:headEnd/>
            <a:tailEnd/>
          </a:ln>
        </p:spPr>
        <p:txBody>
          <a:bodyPr>
            <a:spAutoFit/>
          </a:bodyPr>
          <a:lstStyle/>
          <a:p>
            <a:pPr algn="ctr"/>
            <a:r>
              <a:rPr lang="en-US" sz="1400" b="1" dirty="0">
                <a:solidFill>
                  <a:schemeClr val="bg1"/>
                </a:solidFill>
                <a:latin typeface="Verdana" pitchFamily="84" charset="0"/>
              </a:rPr>
              <a:t>2 sets of 2 laps</a:t>
            </a:r>
          </a:p>
        </p:txBody>
      </p:sp>
      <p:sp>
        <p:nvSpPr>
          <p:cNvPr id="58" name="Oval 101"/>
          <p:cNvSpPr>
            <a:spLocks noChangeArrowheads="1"/>
          </p:cNvSpPr>
          <p:nvPr/>
        </p:nvSpPr>
        <p:spPr bwMode="auto">
          <a:xfrm>
            <a:off x="2531686" y="1844824"/>
            <a:ext cx="1752282" cy="1656184"/>
          </a:xfrm>
          <a:prstGeom prst="ellipse">
            <a:avLst/>
          </a:prstGeom>
          <a:noFill/>
          <a:ln w="19050" cmpd="sng">
            <a:solidFill>
              <a:schemeClr val="bg1">
                <a:lumMod val="50000"/>
              </a:schemeClr>
            </a:solidFill>
            <a:round/>
            <a:headEnd/>
            <a:tailEnd/>
          </a:ln>
        </p:spPr>
        <p:txBody>
          <a:bodyPr rot="0" vert="horz" wrap="square" lIns="91440" tIns="45720" rIns="91440" bIns="45720" anchor="t" anchorCtr="0" upright="1">
            <a:noAutofit/>
          </a:bodyPr>
          <a:lstStyle/>
          <a:p>
            <a:pPr>
              <a:spcAft>
                <a:spcPts val="0"/>
              </a:spcAft>
            </a:pPr>
            <a:r>
              <a:rPr lang="en-GB" sz="1200">
                <a:effectLst/>
                <a:latin typeface="Times"/>
                <a:ea typeface="Times"/>
                <a:cs typeface="Times New Roman"/>
              </a:rPr>
              <a:t> </a:t>
            </a:r>
            <a:endParaRPr lang="en-US" sz="1200">
              <a:effectLst/>
              <a:latin typeface="Times"/>
              <a:ea typeface="Times"/>
              <a:cs typeface="Times New Roman"/>
            </a:endParaRPr>
          </a:p>
        </p:txBody>
      </p:sp>
      <p:sp>
        <p:nvSpPr>
          <p:cNvPr id="59" name="AutoShape 118"/>
          <p:cNvSpPr>
            <a:spLocks noChangeArrowheads="1"/>
          </p:cNvSpPr>
          <p:nvPr/>
        </p:nvSpPr>
        <p:spPr bwMode="auto">
          <a:xfrm>
            <a:off x="2915816" y="1846600"/>
            <a:ext cx="93092" cy="142240"/>
          </a:xfrm>
          <a:prstGeom prst="triangle">
            <a:avLst>
              <a:gd name="adj" fmla="val 50000"/>
            </a:avLst>
          </a:prstGeom>
          <a:solidFill>
            <a:srgbClr val="6CCEFF"/>
          </a:solidFill>
          <a:ln w="12700">
            <a:solidFill>
              <a:srgbClr val="000000"/>
            </a:solidFill>
            <a:miter lim="800000"/>
            <a:headEnd/>
            <a:tailEnd/>
          </a:ln>
        </p:spPr>
        <p:txBody>
          <a:bodyPr rot="0" vert="horz" wrap="square" lIns="91440" tIns="45720" rIns="91440" bIns="45720" anchor="t" anchorCtr="0" upright="1">
            <a:noAutofit/>
          </a:bodyPr>
          <a:lstStyle/>
          <a:p>
            <a:endParaRPr lang="nl-NL"/>
          </a:p>
        </p:txBody>
      </p:sp>
      <p:sp>
        <p:nvSpPr>
          <p:cNvPr id="60" name="AutoShape 118"/>
          <p:cNvSpPr>
            <a:spLocks noChangeArrowheads="1"/>
          </p:cNvSpPr>
          <p:nvPr/>
        </p:nvSpPr>
        <p:spPr bwMode="auto">
          <a:xfrm>
            <a:off x="2843808" y="1916832"/>
            <a:ext cx="93092" cy="142240"/>
          </a:xfrm>
          <a:prstGeom prst="triangle">
            <a:avLst>
              <a:gd name="adj" fmla="val 50000"/>
            </a:avLst>
          </a:prstGeom>
          <a:solidFill>
            <a:srgbClr val="6CCEFF"/>
          </a:solidFill>
          <a:ln w="12700">
            <a:solidFill>
              <a:srgbClr val="000000"/>
            </a:solidFill>
            <a:miter lim="800000"/>
            <a:headEnd/>
            <a:tailEnd/>
          </a:ln>
        </p:spPr>
        <p:txBody>
          <a:bodyPr rot="0" vert="horz" wrap="square" lIns="91440" tIns="45720" rIns="91440" bIns="45720" anchor="t" anchorCtr="0" upright="1">
            <a:noAutofit/>
          </a:bodyPr>
          <a:lstStyle/>
          <a:p>
            <a:endParaRPr lang="nl-NL"/>
          </a:p>
        </p:txBody>
      </p:sp>
      <p:sp>
        <p:nvSpPr>
          <p:cNvPr id="61" name="AutoShape 118"/>
          <p:cNvSpPr>
            <a:spLocks noChangeArrowheads="1"/>
          </p:cNvSpPr>
          <p:nvPr/>
        </p:nvSpPr>
        <p:spPr bwMode="auto">
          <a:xfrm>
            <a:off x="2771800" y="1988840"/>
            <a:ext cx="93092" cy="142240"/>
          </a:xfrm>
          <a:prstGeom prst="triangle">
            <a:avLst>
              <a:gd name="adj" fmla="val 50000"/>
            </a:avLst>
          </a:prstGeom>
          <a:solidFill>
            <a:srgbClr val="6CCEFF"/>
          </a:solidFill>
          <a:ln w="12700">
            <a:solidFill>
              <a:srgbClr val="000000"/>
            </a:solidFill>
            <a:miter lim="800000"/>
            <a:headEnd/>
            <a:tailEnd/>
          </a:ln>
        </p:spPr>
        <p:txBody>
          <a:bodyPr rot="0" vert="horz" wrap="square" lIns="91440" tIns="45720" rIns="91440" bIns="45720" anchor="t" anchorCtr="0" upright="1">
            <a:noAutofit/>
          </a:bodyPr>
          <a:lstStyle/>
          <a:p>
            <a:endParaRPr lang="nl-NL"/>
          </a:p>
        </p:txBody>
      </p:sp>
      <p:sp>
        <p:nvSpPr>
          <p:cNvPr id="62" name="AutoShape 118"/>
          <p:cNvSpPr>
            <a:spLocks noChangeArrowheads="1"/>
          </p:cNvSpPr>
          <p:nvPr/>
        </p:nvSpPr>
        <p:spPr bwMode="auto">
          <a:xfrm>
            <a:off x="2699792" y="2062624"/>
            <a:ext cx="93092" cy="142240"/>
          </a:xfrm>
          <a:prstGeom prst="triangle">
            <a:avLst>
              <a:gd name="adj" fmla="val 50000"/>
            </a:avLst>
          </a:prstGeom>
          <a:solidFill>
            <a:srgbClr val="6CCEFF"/>
          </a:solidFill>
          <a:ln w="12700">
            <a:solidFill>
              <a:srgbClr val="000000"/>
            </a:solidFill>
            <a:miter lim="800000"/>
            <a:headEnd/>
            <a:tailEnd/>
          </a:ln>
        </p:spPr>
        <p:txBody>
          <a:bodyPr rot="0" vert="horz" wrap="square" lIns="91440" tIns="45720" rIns="91440" bIns="45720" anchor="t" anchorCtr="0" upright="1">
            <a:noAutofit/>
          </a:bodyPr>
          <a:lstStyle/>
          <a:p>
            <a:endParaRPr lang="nl-NL"/>
          </a:p>
        </p:txBody>
      </p:sp>
      <p:sp>
        <p:nvSpPr>
          <p:cNvPr id="63" name="AutoShape 118"/>
          <p:cNvSpPr>
            <a:spLocks noChangeArrowheads="1"/>
          </p:cNvSpPr>
          <p:nvPr/>
        </p:nvSpPr>
        <p:spPr bwMode="auto">
          <a:xfrm>
            <a:off x="2627784" y="2134632"/>
            <a:ext cx="93092" cy="142240"/>
          </a:xfrm>
          <a:prstGeom prst="triangle">
            <a:avLst>
              <a:gd name="adj" fmla="val 50000"/>
            </a:avLst>
          </a:prstGeom>
          <a:solidFill>
            <a:srgbClr val="6CCEFF"/>
          </a:solidFill>
          <a:ln w="12700">
            <a:solidFill>
              <a:srgbClr val="000000"/>
            </a:solidFill>
            <a:miter lim="800000"/>
            <a:headEnd/>
            <a:tailEnd/>
          </a:ln>
        </p:spPr>
        <p:txBody>
          <a:bodyPr rot="0" vert="horz" wrap="square" lIns="91440" tIns="45720" rIns="91440" bIns="45720" anchor="t" anchorCtr="0" upright="1">
            <a:noAutofit/>
          </a:bodyPr>
          <a:lstStyle/>
          <a:p>
            <a:endParaRPr lang="nl-NL"/>
          </a:p>
        </p:txBody>
      </p:sp>
      <p:sp>
        <p:nvSpPr>
          <p:cNvPr id="64" name="Text Box 135"/>
          <p:cNvSpPr txBox="1">
            <a:spLocks noChangeArrowheads="1"/>
          </p:cNvSpPr>
          <p:nvPr/>
        </p:nvSpPr>
        <p:spPr bwMode="auto">
          <a:xfrm flipV="1">
            <a:off x="1979712" y="1700808"/>
            <a:ext cx="9144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spcAft>
                <a:spcPts val="0"/>
              </a:spcAft>
            </a:pPr>
            <a:r>
              <a:rPr lang="en-US" sz="1600" dirty="0">
                <a:solidFill>
                  <a:srgbClr val="FFFFFF"/>
                </a:solidFill>
                <a:effectLst/>
                <a:latin typeface="Verdana"/>
                <a:ea typeface="Times"/>
                <a:cs typeface="Verdana"/>
              </a:rPr>
              <a:t>1 step</a:t>
            </a:r>
            <a:endParaRPr lang="en-US" sz="1200" dirty="0">
              <a:solidFill>
                <a:srgbClr val="FFFFFF"/>
              </a:solidFill>
              <a:effectLst/>
              <a:latin typeface="Verdana"/>
              <a:ea typeface="Times"/>
              <a:cs typeface="Verdana"/>
            </a:endParaRPr>
          </a:p>
        </p:txBody>
      </p:sp>
      <p:cxnSp>
        <p:nvCxnSpPr>
          <p:cNvPr id="65" name="Line 129"/>
          <p:cNvCxnSpPr>
            <a:cxnSpLocks noChangeShapeType="1"/>
          </p:cNvCxnSpPr>
          <p:nvPr/>
        </p:nvCxnSpPr>
        <p:spPr bwMode="auto">
          <a:xfrm>
            <a:off x="2987824" y="1988840"/>
            <a:ext cx="967520" cy="1341633"/>
          </a:xfrm>
          <a:prstGeom prst="line">
            <a:avLst/>
          </a:prstGeom>
          <a:noFill/>
          <a:ln w="31750">
            <a:solidFill>
              <a:srgbClr val="6CCEFF"/>
            </a:solidFill>
            <a:prstDash val="lgDash"/>
            <a:round/>
            <a:headEnd/>
            <a:tailEnd type="triangle" w="med" len="med"/>
          </a:ln>
          <a:extLst>
            <a:ext uri="{909E8E84-426E-40dd-AFC4-6F175D3DCCD1}">
              <a14:hiddenFill xmlns="" xmlns:a14="http://schemas.microsoft.com/office/drawing/2010/main">
                <a:noFill/>
              </a14:hiddenFill>
            </a:ext>
          </a:extLst>
        </p:spPr>
      </p:cxnSp>
      <p:sp>
        <p:nvSpPr>
          <p:cNvPr id="66" name="AutoShape 118"/>
          <p:cNvSpPr>
            <a:spLocks noChangeArrowheads="1"/>
          </p:cNvSpPr>
          <p:nvPr/>
        </p:nvSpPr>
        <p:spPr bwMode="auto">
          <a:xfrm>
            <a:off x="3779912" y="3140968"/>
            <a:ext cx="93092" cy="142240"/>
          </a:xfrm>
          <a:prstGeom prst="triangle">
            <a:avLst>
              <a:gd name="adj" fmla="val 50000"/>
            </a:avLst>
          </a:prstGeom>
          <a:solidFill>
            <a:srgbClr val="F689FF"/>
          </a:solidFill>
          <a:ln w="12700">
            <a:solidFill>
              <a:srgbClr val="000000"/>
            </a:solidFill>
            <a:miter lim="800000"/>
            <a:headEnd/>
            <a:tailEnd/>
          </a:ln>
        </p:spPr>
        <p:txBody>
          <a:bodyPr rot="0" vert="horz" wrap="square" lIns="91440" tIns="45720" rIns="91440" bIns="45720" anchor="t" anchorCtr="0" upright="1">
            <a:noAutofit/>
          </a:bodyPr>
          <a:lstStyle/>
          <a:p>
            <a:endParaRPr lang="nl-NL"/>
          </a:p>
        </p:txBody>
      </p:sp>
      <p:sp>
        <p:nvSpPr>
          <p:cNvPr id="67" name="AutoShape 118"/>
          <p:cNvSpPr>
            <a:spLocks noChangeArrowheads="1"/>
          </p:cNvSpPr>
          <p:nvPr/>
        </p:nvSpPr>
        <p:spPr bwMode="auto">
          <a:xfrm>
            <a:off x="3779912" y="3284984"/>
            <a:ext cx="93092" cy="142240"/>
          </a:xfrm>
          <a:prstGeom prst="triangle">
            <a:avLst>
              <a:gd name="adj" fmla="val 50000"/>
            </a:avLst>
          </a:prstGeom>
          <a:solidFill>
            <a:srgbClr val="F689FF"/>
          </a:solidFill>
          <a:ln w="12700">
            <a:solidFill>
              <a:srgbClr val="000000"/>
            </a:solidFill>
            <a:miter lim="800000"/>
            <a:headEnd/>
            <a:tailEnd/>
          </a:ln>
        </p:spPr>
        <p:txBody>
          <a:bodyPr rot="0" vert="horz" wrap="square" lIns="91440" tIns="45720" rIns="91440" bIns="45720" anchor="t" anchorCtr="0" upright="1">
            <a:noAutofit/>
          </a:bodyPr>
          <a:lstStyle/>
          <a:p>
            <a:endParaRPr lang="nl-NL"/>
          </a:p>
        </p:txBody>
      </p:sp>
      <p:sp>
        <p:nvSpPr>
          <p:cNvPr id="68" name="AutoShape 118"/>
          <p:cNvSpPr>
            <a:spLocks noChangeArrowheads="1"/>
          </p:cNvSpPr>
          <p:nvPr/>
        </p:nvSpPr>
        <p:spPr bwMode="auto">
          <a:xfrm>
            <a:off x="3635896" y="3212976"/>
            <a:ext cx="93092" cy="142240"/>
          </a:xfrm>
          <a:prstGeom prst="triangle">
            <a:avLst>
              <a:gd name="adj" fmla="val 50000"/>
            </a:avLst>
          </a:prstGeom>
          <a:solidFill>
            <a:srgbClr val="F689FF"/>
          </a:solidFill>
          <a:ln w="12700">
            <a:solidFill>
              <a:srgbClr val="000000"/>
            </a:solidFill>
            <a:miter lim="800000"/>
            <a:headEnd/>
            <a:tailEnd/>
          </a:ln>
        </p:spPr>
        <p:txBody>
          <a:bodyPr rot="0" vert="horz" wrap="square" lIns="91440" tIns="45720" rIns="91440" bIns="45720" anchor="t" anchorCtr="0" upright="1">
            <a:noAutofit/>
          </a:bodyPr>
          <a:lstStyle/>
          <a:p>
            <a:endParaRPr lang="nl-NL"/>
          </a:p>
        </p:txBody>
      </p:sp>
      <p:sp>
        <p:nvSpPr>
          <p:cNvPr id="69" name="AutoShape 118"/>
          <p:cNvSpPr>
            <a:spLocks noChangeArrowheads="1"/>
          </p:cNvSpPr>
          <p:nvPr/>
        </p:nvSpPr>
        <p:spPr bwMode="auto">
          <a:xfrm>
            <a:off x="3635896" y="3358768"/>
            <a:ext cx="93092" cy="142240"/>
          </a:xfrm>
          <a:prstGeom prst="triangle">
            <a:avLst>
              <a:gd name="adj" fmla="val 50000"/>
            </a:avLst>
          </a:prstGeom>
          <a:solidFill>
            <a:srgbClr val="F689FF"/>
          </a:solidFill>
          <a:ln w="12700">
            <a:solidFill>
              <a:srgbClr val="000000"/>
            </a:solidFill>
            <a:miter lim="800000"/>
            <a:headEnd/>
            <a:tailEnd/>
          </a:ln>
        </p:spPr>
        <p:txBody>
          <a:bodyPr rot="0" vert="horz" wrap="square" lIns="91440" tIns="45720" rIns="91440" bIns="45720" anchor="t" anchorCtr="0" upright="1">
            <a:noAutofit/>
          </a:bodyPr>
          <a:lstStyle/>
          <a:p>
            <a:endParaRPr lang="nl-NL"/>
          </a:p>
        </p:txBody>
      </p:sp>
      <p:sp>
        <p:nvSpPr>
          <p:cNvPr id="70" name="AutoShape 118"/>
          <p:cNvSpPr>
            <a:spLocks noChangeArrowheads="1"/>
          </p:cNvSpPr>
          <p:nvPr/>
        </p:nvSpPr>
        <p:spPr bwMode="auto">
          <a:xfrm>
            <a:off x="3491880" y="3286760"/>
            <a:ext cx="93092" cy="142240"/>
          </a:xfrm>
          <a:prstGeom prst="triangle">
            <a:avLst>
              <a:gd name="adj" fmla="val 50000"/>
            </a:avLst>
          </a:prstGeom>
          <a:solidFill>
            <a:srgbClr val="F689FF"/>
          </a:solidFill>
          <a:ln w="12700">
            <a:solidFill>
              <a:srgbClr val="000000"/>
            </a:solidFill>
            <a:miter lim="800000"/>
            <a:headEnd/>
            <a:tailEnd/>
          </a:ln>
        </p:spPr>
        <p:txBody>
          <a:bodyPr rot="0" vert="horz" wrap="square" lIns="91440" tIns="45720" rIns="91440" bIns="45720" anchor="t" anchorCtr="0" upright="1">
            <a:noAutofit/>
          </a:bodyPr>
          <a:lstStyle/>
          <a:p>
            <a:endParaRPr lang="nl-NL"/>
          </a:p>
        </p:txBody>
      </p:sp>
      <p:cxnSp>
        <p:nvCxnSpPr>
          <p:cNvPr id="71" name="Line 130"/>
          <p:cNvCxnSpPr>
            <a:cxnSpLocks noChangeShapeType="1"/>
          </p:cNvCxnSpPr>
          <p:nvPr/>
        </p:nvCxnSpPr>
        <p:spPr bwMode="auto">
          <a:xfrm flipV="1">
            <a:off x="3419872" y="1844824"/>
            <a:ext cx="0" cy="1615058"/>
          </a:xfrm>
          <a:prstGeom prst="line">
            <a:avLst/>
          </a:prstGeom>
          <a:noFill/>
          <a:ln w="31750">
            <a:solidFill>
              <a:srgbClr val="FF00FF"/>
            </a:solidFill>
            <a:prstDash val="lgDashDotDot"/>
            <a:round/>
            <a:headEnd/>
            <a:tailEnd type="triangle" w="med" len="med"/>
          </a:ln>
          <a:extLst>
            <a:ext uri="{909E8E84-426E-40dd-AFC4-6F175D3DCCD1}">
              <a14:hiddenFill xmlns="" xmlns:a14="http://schemas.microsoft.com/office/drawing/2010/main">
                <a:noFill/>
              </a14:hiddenFill>
            </a:ext>
          </a:extLst>
        </p:spPr>
      </p:cxnSp>
      <p:sp>
        <p:nvSpPr>
          <p:cNvPr id="74" name="Text Box 136"/>
          <p:cNvSpPr txBox="1">
            <a:spLocks noChangeArrowheads="1"/>
          </p:cNvSpPr>
          <p:nvPr/>
        </p:nvSpPr>
        <p:spPr bwMode="auto">
          <a:xfrm flipV="1">
            <a:off x="3347864" y="3501008"/>
            <a:ext cx="2286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spcAft>
                <a:spcPts val="0"/>
              </a:spcAft>
            </a:pPr>
            <a:r>
              <a:rPr lang="en-US" sz="1600" dirty="0">
                <a:solidFill>
                  <a:schemeClr val="bg1"/>
                </a:solidFill>
                <a:effectLst/>
                <a:latin typeface="Verdana"/>
                <a:ea typeface="Times"/>
                <a:cs typeface="Verdana"/>
              </a:rPr>
              <a:t>Zigzag Backwards</a:t>
            </a:r>
            <a:endParaRPr lang="en-US" sz="1200" dirty="0">
              <a:solidFill>
                <a:schemeClr val="bg1"/>
              </a:solidFill>
              <a:effectLst/>
              <a:latin typeface="Verdana"/>
              <a:ea typeface="Times"/>
              <a:cs typeface="Verdana"/>
            </a:endParaRPr>
          </a:p>
        </p:txBody>
      </p:sp>
      <p:sp>
        <p:nvSpPr>
          <p:cNvPr id="75" name="AutoShape 118"/>
          <p:cNvSpPr>
            <a:spLocks noChangeArrowheads="1"/>
          </p:cNvSpPr>
          <p:nvPr/>
        </p:nvSpPr>
        <p:spPr bwMode="auto">
          <a:xfrm>
            <a:off x="3491880" y="1700808"/>
            <a:ext cx="93092" cy="142240"/>
          </a:xfrm>
          <a:prstGeom prst="triangle">
            <a:avLst>
              <a:gd name="adj" fmla="val 50000"/>
            </a:avLst>
          </a:prstGeom>
          <a:solidFill>
            <a:srgbClr val="FFFC61"/>
          </a:solidFill>
          <a:ln w="12700">
            <a:solidFill>
              <a:srgbClr val="000000"/>
            </a:solidFill>
            <a:miter lim="800000"/>
            <a:headEnd/>
            <a:tailEnd/>
          </a:ln>
        </p:spPr>
        <p:txBody>
          <a:bodyPr rot="0" vert="horz" wrap="square" lIns="91440" tIns="45720" rIns="91440" bIns="45720" anchor="t" anchorCtr="0" upright="1">
            <a:noAutofit/>
          </a:bodyPr>
          <a:lstStyle/>
          <a:p>
            <a:endParaRPr lang="nl-NL"/>
          </a:p>
        </p:txBody>
      </p:sp>
      <p:sp>
        <p:nvSpPr>
          <p:cNvPr id="76" name="AutoShape 118"/>
          <p:cNvSpPr>
            <a:spLocks noChangeArrowheads="1"/>
          </p:cNvSpPr>
          <p:nvPr/>
        </p:nvSpPr>
        <p:spPr bwMode="auto">
          <a:xfrm>
            <a:off x="3614812" y="1700808"/>
            <a:ext cx="93092" cy="142240"/>
          </a:xfrm>
          <a:prstGeom prst="triangle">
            <a:avLst>
              <a:gd name="adj" fmla="val 50000"/>
            </a:avLst>
          </a:prstGeom>
          <a:solidFill>
            <a:srgbClr val="FFFC61"/>
          </a:solidFill>
          <a:ln w="12700">
            <a:solidFill>
              <a:srgbClr val="000000"/>
            </a:solidFill>
            <a:miter lim="800000"/>
            <a:headEnd/>
            <a:tailEnd/>
          </a:ln>
        </p:spPr>
        <p:txBody>
          <a:bodyPr rot="0" vert="horz" wrap="square" lIns="91440" tIns="45720" rIns="91440" bIns="45720" anchor="t" anchorCtr="0" upright="1">
            <a:noAutofit/>
          </a:bodyPr>
          <a:lstStyle/>
          <a:p>
            <a:endParaRPr lang="nl-NL"/>
          </a:p>
        </p:txBody>
      </p:sp>
      <p:sp>
        <p:nvSpPr>
          <p:cNvPr id="77" name="AutoShape 118"/>
          <p:cNvSpPr>
            <a:spLocks noChangeArrowheads="1"/>
          </p:cNvSpPr>
          <p:nvPr/>
        </p:nvSpPr>
        <p:spPr bwMode="auto">
          <a:xfrm>
            <a:off x="3707904" y="1772816"/>
            <a:ext cx="93092" cy="142240"/>
          </a:xfrm>
          <a:prstGeom prst="triangle">
            <a:avLst>
              <a:gd name="adj" fmla="val 50000"/>
            </a:avLst>
          </a:prstGeom>
          <a:solidFill>
            <a:srgbClr val="FFFC61"/>
          </a:solidFill>
          <a:ln w="12700">
            <a:solidFill>
              <a:srgbClr val="000000"/>
            </a:solidFill>
            <a:miter lim="800000"/>
            <a:headEnd/>
            <a:tailEnd/>
          </a:ln>
        </p:spPr>
        <p:txBody>
          <a:bodyPr rot="0" vert="horz" wrap="square" lIns="91440" tIns="45720" rIns="91440" bIns="45720" anchor="t" anchorCtr="0" upright="1">
            <a:noAutofit/>
          </a:bodyPr>
          <a:lstStyle/>
          <a:p>
            <a:endParaRPr lang="nl-NL"/>
          </a:p>
        </p:txBody>
      </p:sp>
      <p:sp>
        <p:nvSpPr>
          <p:cNvPr id="78" name="AutoShape 118"/>
          <p:cNvSpPr>
            <a:spLocks noChangeArrowheads="1"/>
          </p:cNvSpPr>
          <p:nvPr/>
        </p:nvSpPr>
        <p:spPr bwMode="auto">
          <a:xfrm>
            <a:off x="3851920" y="1844824"/>
            <a:ext cx="93092" cy="142240"/>
          </a:xfrm>
          <a:prstGeom prst="triangle">
            <a:avLst>
              <a:gd name="adj" fmla="val 50000"/>
            </a:avLst>
          </a:prstGeom>
          <a:solidFill>
            <a:srgbClr val="FFFC61"/>
          </a:solidFill>
          <a:ln w="12700">
            <a:solidFill>
              <a:srgbClr val="000000"/>
            </a:solidFill>
            <a:miter lim="800000"/>
            <a:headEnd/>
            <a:tailEnd/>
          </a:ln>
        </p:spPr>
        <p:txBody>
          <a:bodyPr rot="0" vert="horz" wrap="square" lIns="91440" tIns="45720" rIns="91440" bIns="45720" anchor="t" anchorCtr="0" upright="1">
            <a:noAutofit/>
          </a:bodyPr>
          <a:lstStyle/>
          <a:p>
            <a:endParaRPr lang="nl-NL"/>
          </a:p>
        </p:txBody>
      </p:sp>
      <p:sp>
        <p:nvSpPr>
          <p:cNvPr id="80" name="AutoShape 118"/>
          <p:cNvSpPr>
            <a:spLocks noChangeArrowheads="1"/>
          </p:cNvSpPr>
          <p:nvPr/>
        </p:nvSpPr>
        <p:spPr bwMode="auto">
          <a:xfrm>
            <a:off x="3923928" y="1916832"/>
            <a:ext cx="93092" cy="142240"/>
          </a:xfrm>
          <a:prstGeom prst="triangle">
            <a:avLst>
              <a:gd name="adj" fmla="val 50000"/>
            </a:avLst>
          </a:prstGeom>
          <a:solidFill>
            <a:srgbClr val="FFFC61"/>
          </a:solidFill>
          <a:ln w="12700">
            <a:solidFill>
              <a:srgbClr val="000000"/>
            </a:solidFill>
            <a:miter lim="800000"/>
            <a:headEnd/>
            <a:tailEnd/>
          </a:ln>
        </p:spPr>
        <p:txBody>
          <a:bodyPr rot="0" vert="horz" wrap="square" lIns="91440" tIns="45720" rIns="91440" bIns="45720" anchor="t" anchorCtr="0" upright="1">
            <a:noAutofit/>
          </a:bodyPr>
          <a:lstStyle/>
          <a:p>
            <a:endParaRPr lang="nl-NL"/>
          </a:p>
        </p:txBody>
      </p:sp>
      <p:sp>
        <p:nvSpPr>
          <p:cNvPr id="81" name="Text Box 135"/>
          <p:cNvSpPr txBox="1">
            <a:spLocks noChangeArrowheads="1"/>
          </p:cNvSpPr>
          <p:nvPr/>
        </p:nvSpPr>
        <p:spPr bwMode="auto">
          <a:xfrm flipV="1">
            <a:off x="3851920" y="1556792"/>
            <a:ext cx="1080120" cy="360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spcAft>
                <a:spcPts val="0"/>
              </a:spcAft>
            </a:pPr>
            <a:r>
              <a:rPr lang="en-US" sz="1600" dirty="0">
                <a:solidFill>
                  <a:srgbClr val="FFFFFF"/>
                </a:solidFill>
                <a:latin typeface="Verdana"/>
                <a:ea typeface="Times"/>
                <a:cs typeface="Verdana"/>
              </a:rPr>
              <a:t>2</a:t>
            </a:r>
            <a:r>
              <a:rPr lang="en-US" sz="1600" dirty="0">
                <a:solidFill>
                  <a:srgbClr val="FFFFFF"/>
                </a:solidFill>
                <a:effectLst/>
                <a:latin typeface="Verdana"/>
                <a:ea typeface="Times"/>
                <a:cs typeface="Verdana"/>
              </a:rPr>
              <a:t> steps</a:t>
            </a:r>
            <a:endParaRPr lang="en-US" sz="1200" dirty="0">
              <a:solidFill>
                <a:srgbClr val="FFFFFF"/>
              </a:solidFill>
              <a:effectLst/>
              <a:latin typeface="Verdana"/>
              <a:ea typeface="Times"/>
              <a:cs typeface="Verdana"/>
            </a:endParaRPr>
          </a:p>
        </p:txBody>
      </p:sp>
      <p:cxnSp>
        <p:nvCxnSpPr>
          <p:cNvPr id="82" name="Line 131"/>
          <p:cNvCxnSpPr>
            <a:cxnSpLocks noChangeShapeType="1"/>
          </p:cNvCxnSpPr>
          <p:nvPr/>
        </p:nvCxnSpPr>
        <p:spPr bwMode="auto">
          <a:xfrm flipH="1">
            <a:off x="2915816" y="2132856"/>
            <a:ext cx="1008112" cy="1152128"/>
          </a:xfrm>
          <a:prstGeom prst="line">
            <a:avLst/>
          </a:prstGeom>
          <a:noFill/>
          <a:ln w="31750">
            <a:solidFill>
              <a:srgbClr val="FFFC61"/>
            </a:solidFill>
            <a:prstDash val="dash"/>
            <a:round/>
            <a:headEnd/>
            <a:tailEnd type="triangle" w="med" len="med"/>
          </a:ln>
          <a:extLst>
            <a:ext uri="{909E8E84-426E-40dd-AFC4-6F175D3DCCD1}">
              <a14:hiddenFill xmlns="" xmlns:a14="http://schemas.microsoft.com/office/drawing/2010/main">
                <a:noFill/>
              </a14:hiddenFill>
            </a:ext>
          </a:extLst>
        </p:spPr>
      </p:cxnSp>
      <p:sp>
        <p:nvSpPr>
          <p:cNvPr id="85" name="AutoShape 118"/>
          <p:cNvSpPr>
            <a:spLocks noChangeArrowheads="1"/>
          </p:cNvSpPr>
          <p:nvPr/>
        </p:nvSpPr>
        <p:spPr bwMode="auto">
          <a:xfrm>
            <a:off x="2771800" y="3212976"/>
            <a:ext cx="93092" cy="142240"/>
          </a:xfrm>
          <a:prstGeom prst="triangle">
            <a:avLst>
              <a:gd name="adj" fmla="val 50000"/>
            </a:avLst>
          </a:prstGeom>
          <a:solidFill>
            <a:srgbClr val="FF0000"/>
          </a:solidFill>
          <a:ln w="12700">
            <a:solidFill>
              <a:srgbClr val="000000"/>
            </a:solidFill>
            <a:miter lim="800000"/>
            <a:headEnd/>
            <a:tailEnd/>
          </a:ln>
        </p:spPr>
        <p:txBody>
          <a:bodyPr rot="0" vert="horz" wrap="square" lIns="91440" tIns="45720" rIns="91440" bIns="45720" anchor="t" anchorCtr="0" upright="1">
            <a:noAutofit/>
          </a:bodyPr>
          <a:lstStyle/>
          <a:p>
            <a:endParaRPr lang="nl-NL"/>
          </a:p>
        </p:txBody>
      </p:sp>
      <p:sp>
        <p:nvSpPr>
          <p:cNvPr id="86" name="AutoShape 118"/>
          <p:cNvSpPr>
            <a:spLocks noChangeArrowheads="1"/>
          </p:cNvSpPr>
          <p:nvPr/>
        </p:nvSpPr>
        <p:spPr bwMode="auto">
          <a:xfrm>
            <a:off x="2678708" y="3140968"/>
            <a:ext cx="93092" cy="142240"/>
          </a:xfrm>
          <a:prstGeom prst="triangle">
            <a:avLst>
              <a:gd name="adj" fmla="val 50000"/>
            </a:avLst>
          </a:prstGeom>
          <a:solidFill>
            <a:srgbClr val="FF0000"/>
          </a:solidFill>
          <a:ln w="12700">
            <a:solidFill>
              <a:srgbClr val="000000"/>
            </a:solidFill>
            <a:miter lim="800000"/>
            <a:headEnd/>
            <a:tailEnd/>
          </a:ln>
        </p:spPr>
        <p:txBody>
          <a:bodyPr rot="0" vert="horz" wrap="square" lIns="91440" tIns="45720" rIns="91440" bIns="45720" anchor="t" anchorCtr="0" upright="1">
            <a:noAutofit/>
          </a:bodyPr>
          <a:lstStyle/>
          <a:p>
            <a:endParaRPr lang="nl-NL"/>
          </a:p>
        </p:txBody>
      </p:sp>
      <p:sp>
        <p:nvSpPr>
          <p:cNvPr id="87" name="AutoShape 118"/>
          <p:cNvSpPr>
            <a:spLocks noChangeArrowheads="1"/>
          </p:cNvSpPr>
          <p:nvPr/>
        </p:nvSpPr>
        <p:spPr bwMode="auto">
          <a:xfrm>
            <a:off x="2606700" y="3070736"/>
            <a:ext cx="93092" cy="142240"/>
          </a:xfrm>
          <a:prstGeom prst="triangle">
            <a:avLst>
              <a:gd name="adj" fmla="val 50000"/>
            </a:avLst>
          </a:prstGeom>
          <a:solidFill>
            <a:srgbClr val="FF0000"/>
          </a:solidFill>
          <a:ln w="12700">
            <a:solidFill>
              <a:srgbClr val="000000"/>
            </a:solidFill>
            <a:miter lim="800000"/>
            <a:headEnd/>
            <a:tailEnd/>
          </a:ln>
        </p:spPr>
        <p:txBody>
          <a:bodyPr rot="0" vert="horz" wrap="square" lIns="91440" tIns="45720" rIns="91440" bIns="45720" anchor="t" anchorCtr="0" upright="1">
            <a:noAutofit/>
          </a:bodyPr>
          <a:lstStyle/>
          <a:p>
            <a:endParaRPr lang="nl-NL"/>
          </a:p>
        </p:txBody>
      </p:sp>
      <p:sp>
        <p:nvSpPr>
          <p:cNvPr id="88" name="AutoShape 118"/>
          <p:cNvSpPr>
            <a:spLocks noChangeArrowheads="1"/>
          </p:cNvSpPr>
          <p:nvPr/>
        </p:nvSpPr>
        <p:spPr bwMode="auto">
          <a:xfrm>
            <a:off x="2555776" y="2996952"/>
            <a:ext cx="93092" cy="142240"/>
          </a:xfrm>
          <a:prstGeom prst="triangle">
            <a:avLst>
              <a:gd name="adj" fmla="val 50000"/>
            </a:avLst>
          </a:prstGeom>
          <a:solidFill>
            <a:srgbClr val="FF0000"/>
          </a:solidFill>
          <a:ln w="12700">
            <a:solidFill>
              <a:srgbClr val="000000"/>
            </a:solidFill>
            <a:miter lim="800000"/>
            <a:headEnd/>
            <a:tailEnd/>
          </a:ln>
        </p:spPr>
        <p:txBody>
          <a:bodyPr rot="0" vert="horz" wrap="square" lIns="91440" tIns="45720" rIns="91440" bIns="45720" anchor="t" anchorCtr="0" upright="1">
            <a:noAutofit/>
          </a:bodyPr>
          <a:lstStyle/>
          <a:p>
            <a:endParaRPr lang="nl-NL"/>
          </a:p>
        </p:txBody>
      </p:sp>
      <p:sp>
        <p:nvSpPr>
          <p:cNvPr id="89" name="AutoShape 118"/>
          <p:cNvSpPr>
            <a:spLocks noChangeArrowheads="1"/>
          </p:cNvSpPr>
          <p:nvPr/>
        </p:nvSpPr>
        <p:spPr bwMode="auto">
          <a:xfrm>
            <a:off x="2483768" y="2924944"/>
            <a:ext cx="93092" cy="142240"/>
          </a:xfrm>
          <a:prstGeom prst="triangle">
            <a:avLst>
              <a:gd name="adj" fmla="val 50000"/>
            </a:avLst>
          </a:prstGeom>
          <a:solidFill>
            <a:srgbClr val="FF0000"/>
          </a:solidFill>
          <a:ln w="12700">
            <a:solidFill>
              <a:srgbClr val="000000"/>
            </a:solidFill>
            <a:miter lim="800000"/>
            <a:headEnd/>
            <a:tailEnd/>
          </a:ln>
        </p:spPr>
        <p:txBody>
          <a:bodyPr rot="0" vert="horz" wrap="square" lIns="91440" tIns="45720" rIns="91440" bIns="45720" anchor="t" anchorCtr="0" upright="1">
            <a:noAutofit/>
          </a:bodyPr>
          <a:lstStyle/>
          <a:p>
            <a:endParaRPr lang="nl-NL"/>
          </a:p>
        </p:txBody>
      </p:sp>
      <p:cxnSp>
        <p:nvCxnSpPr>
          <p:cNvPr id="90" name="Line 117"/>
          <p:cNvCxnSpPr>
            <a:cxnSpLocks noChangeShapeType="1"/>
          </p:cNvCxnSpPr>
          <p:nvPr/>
        </p:nvCxnSpPr>
        <p:spPr bwMode="auto">
          <a:xfrm flipV="1">
            <a:off x="2555776" y="2492896"/>
            <a:ext cx="1656184" cy="372616"/>
          </a:xfrm>
          <a:prstGeom prst="line">
            <a:avLst/>
          </a:prstGeom>
          <a:noFill/>
          <a:ln w="31750">
            <a:solidFill>
              <a:srgbClr val="FF0000"/>
            </a:solidFill>
            <a:round/>
            <a:headEnd/>
            <a:tailEnd type="triangle" w="med" len="med"/>
          </a:ln>
          <a:extLst>
            <a:ext uri="{909E8E84-426E-40dd-AFC4-6F175D3DCCD1}">
              <a14:hiddenFill xmlns="" xmlns:a14="http://schemas.microsoft.com/office/drawing/2010/main">
                <a:noFill/>
              </a14:hiddenFill>
            </a:ext>
          </a:extLst>
        </p:spPr>
      </p:cxnSp>
      <p:sp>
        <p:nvSpPr>
          <p:cNvPr id="93" name="AutoShape 118"/>
          <p:cNvSpPr>
            <a:spLocks noChangeArrowheads="1"/>
          </p:cNvSpPr>
          <p:nvPr/>
        </p:nvSpPr>
        <p:spPr bwMode="auto">
          <a:xfrm>
            <a:off x="4283968" y="2348880"/>
            <a:ext cx="93092" cy="142240"/>
          </a:xfrm>
          <a:prstGeom prst="triangle">
            <a:avLst>
              <a:gd name="adj" fmla="val 50000"/>
            </a:avLst>
          </a:prstGeom>
          <a:solidFill>
            <a:srgbClr val="7FFF5B"/>
          </a:solidFill>
          <a:ln w="12700">
            <a:solidFill>
              <a:srgbClr val="000000"/>
            </a:solidFill>
            <a:miter lim="800000"/>
            <a:headEnd/>
            <a:tailEnd/>
          </a:ln>
        </p:spPr>
        <p:txBody>
          <a:bodyPr rot="0" vert="horz" wrap="square" lIns="91440" tIns="45720" rIns="91440" bIns="45720" anchor="t" anchorCtr="0" upright="1">
            <a:noAutofit/>
          </a:bodyPr>
          <a:lstStyle/>
          <a:p>
            <a:endParaRPr lang="nl-NL"/>
          </a:p>
        </p:txBody>
      </p:sp>
      <p:sp>
        <p:nvSpPr>
          <p:cNvPr id="95" name="AutoShape 118"/>
          <p:cNvSpPr>
            <a:spLocks noChangeArrowheads="1"/>
          </p:cNvSpPr>
          <p:nvPr/>
        </p:nvSpPr>
        <p:spPr bwMode="auto">
          <a:xfrm>
            <a:off x="4190876" y="2501280"/>
            <a:ext cx="93092" cy="142240"/>
          </a:xfrm>
          <a:prstGeom prst="triangle">
            <a:avLst>
              <a:gd name="adj" fmla="val 50000"/>
            </a:avLst>
          </a:prstGeom>
          <a:solidFill>
            <a:srgbClr val="7FFF5B"/>
          </a:solidFill>
          <a:ln w="12700">
            <a:solidFill>
              <a:srgbClr val="000000"/>
            </a:solidFill>
            <a:miter lim="800000"/>
            <a:headEnd/>
            <a:tailEnd/>
          </a:ln>
        </p:spPr>
        <p:txBody>
          <a:bodyPr rot="0" vert="horz" wrap="square" lIns="91440" tIns="45720" rIns="91440" bIns="45720" anchor="t" anchorCtr="0" upright="1">
            <a:noAutofit/>
          </a:bodyPr>
          <a:lstStyle/>
          <a:p>
            <a:endParaRPr lang="nl-NL"/>
          </a:p>
        </p:txBody>
      </p:sp>
      <p:sp>
        <p:nvSpPr>
          <p:cNvPr id="96" name="AutoShape 118"/>
          <p:cNvSpPr>
            <a:spLocks noChangeArrowheads="1"/>
          </p:cNvSpPr>
          <p:nvPr/>
        </p:nvSpPr>
        <p:spPr bwMode="auto">
          <a:xfrm>
            <a:off x="4334892" y="2566680"/>
            <a:ext cx="93092" cy="142240"/>
          </a:xfrm>
          <a:prstGeom prst="triangle">
            <a:avLst>
              <a:gd name="adj" fmla="val 50000"/>
            </a:avLst>
          </a:prstGeom>
          <a:solidFill>
            <a:srgbClr val="7FFF5B"/>
          </a:solidFill>
          <a:ln w="12700">
            <a:solidFill>
              <a:srgbClr val="000000"/>
            </a:solidFill>
            <a:miter lim="800000"/>
            <a:headEnd/>
            <a:tailEnd/>
          </a:ln>
        </p:spPr>
        <p:txBody>
          <a:bodyPr rot="0" vert="horz" wrap="square" lIns="91440" tIns="45720" rIns="91440" bIns="45720" anchor="t" anchorCtr="0" upright="1">
            <a:noAutofit/>
          </a:bodyPr>
          <a:lstStyle/>
          <a:p>
            <a:endParaRPr lang="nl-NL"/>
          </a:p>
        </p:txBody>
      </p:sp>
      <p:sp>
        <p:nvSpPr>
          <p:cNvPr id="97" name="AutoShape 118"/>
          <p:cNvSpPr>
            <a:spLocks noChangeArrowheads="1"/>
          </p:cNvSpPr>
          <p:nvPr/>
        </p:nvSpPr>
        <p:spPr bwMode="auto">
          <a:xfrm>
            <a:off x="4190876" y="2638688"/>
            <a:ext cx="93092" cy="142240"/>
          </a:xfrm>
          <a:prstGeom prst="triangle">
            <a:avLst>
              <a:gd name="adj" fmla="val 50000"/>
            </a:avLst>
          </a:prstGeom>
          <a:solidFill>
            <a:srgbClr val="7FFF5B"/>
          </a:solidFill>
          <a:ln w="12700">
            <a:solidFill>
              <a:srgbClr val="000000"/>
            </a:solidFill>
            <a:miter lim="800000"/>
            <a:headEnd/>
            <a:tailEnd/>
          </a:ln>
        </p:spPr>
        <p:txBody>
          <a:bodyPr rot="0" vert="horz" wrap="square" lIns="91440" tIns="45720" rIns="91440" bIns="45720" anchor="t" anchorCtr="0" upright="1">
            <a:noAutofit/>
          </a:bodyPr>
          <a:lstStyle/>
          <a:p>
            <a:endParaRPr lang="nl-NL"/>
          </a:p>
        </p:txBody>
      </p:sp>
      <p:sp>
        <p:nvSpPr>
          <p:cNvPr id="98" name="AutoShape 118"/>
          <p:cNvSpPr>
            <a:spLocks noChangeArrowheads="1"/>
          </p:cNvSpPr>
          <p:nvPr/>
        </p:nvSpPr>
        <p:spPr bwMode="auto">
          <a:xfrm>
            <a:off x="4334892" y="2710696"/>
            <a:ext cx="93092" cy="142240"/>
          </a:xfrm>
          <a:prstGeom prst="triangle">
            <a:avLst>
              <a:gd name="adj" fmla="val 50000"/>
            </a:avLst>
          </a:prstGeom>
          <a:solidFill>
            <a:srgbClr val="7FFF5B"/>
          </a:solidFill>
          <a:ln w="12700">
            <a:solidFill>
              <a:srgbClr val="000000"/>
            </a:solidFill>
            <a:miter lim="800000"/>
            <a:headEnd/>
            <a:tailEnd/>
          </a:ln>
        </p:spPr>
        <p:txBody>
          <a:bodyPr rot="0" vert="horz" wrap="square" lIns="91440" tIns="45720" rIns="91440" bIns="45720" anchor="t" anchorCtr="0" upright="1">
            <a:noAutofit/>
          </a:bodyPr>
          <a:lstStyle/>
          <a:p>
            <a:endParaRPr lang="nl-NL"/>
          </a:p>
        </p:txBody>
      </p:sp>
      <p:cxnSp>
        <p:nvCxnSpPr>
          <p:cNvPr id="99" name="Line 123"/>
          <p:cNvCxnSpPr>
            <a:cxnSpLocks noChangeShapeType="1"/>
          </p:cNvCxnSpPr>
          <p:nvPr/>
        </p:nvCxnSpPr>
        <p:spPr bwMode="auto">
          <a:xfrm flipH="1" flipV="1">
            <a:off x="2627784" y="2348880"/>
            <a:ext cx="1584177" cy="576064"/>
          </a:xfrm>
          <a:prstGeom prst="line">
            <a:avLst/>
          </a:prstGeom>
          <a:noFill/>
          <a:ln w="31750">
            <a:solidFill>
              <a:srgbClr val="00FF00"/>
            </a:solidFill>
            <a:prstDash val="dashDot"/>
            <a:round/>
            <a:headEnd/>
            <a:tailEnd type="triangle" w="med" len="med"/>
          </a:ln>
          <a:extLst>
            <a:ext uri="{909E8E84-426E-40dd-AFC4-6F175D3DCCD1}">
              <a14:hiddenFill xmlns="" xmlns:a14="http://schemas.microsoft.com/office/drawing/2010/main">
                <a:noFill/>
              </a14:hiddenFill>
            </a:ext>
          </a:extLst>
        </p:spPr>
      </p:cxnSp>
      <p:sp>
        <p:nvSpPr>
          <p:cNvPr id="103" name="Text Box 136"/>
          <p:cNvSpPr txBox="1">
            <a:spLocks noChangeArrowheads="1"/>
          </p:cNvSpPr>
          <p:nvPr/>
        </p:nvSpPr>
        <p:spPr bwMode="auto">
          <a:xfrm flipV="1">
            <a:off x="4427984" y="2348880"/>
            <a:ext cx="2286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spcAft>
                <a:spcPts val="0"/>
              </a:spcAft>
            </a:pPr>
            <a:r>
              <a:rPr lang="en-US" sz="1600" dirty="0">
                <a:solidFill>
                  <a:schemeClr val="bg1"/>
                </a:solidFill>
                <a:effectLst/>
                <a:latin typeface="Verdana"/>
                <a:ea typeface="Times"/>
                <a:cs typeface="Verdana"/>
              </a:rPr>
              <a:t>Zigzag L&amp;R</a:t>
            </a:r>
            <a:endParaRPr lang="en-US" sz="1200" dirty="0">
              <a:solidFill>
                <a:schemeClr val="bg1"/>
              </a:solidFill>
              <a:effectLst/>
              <a:latin typeface="Verdana"/>
              <a:ea typeface="Times"/>
              <a:cs typeface="Verdana"/>
            </a:endParaRPr>
          </a:p>
        </p:txBody>
      </p:sp>
      <p:sp>
        <p:nvSpPr>
          <p:cNvPr id="104" name="Text Box 136"/>
          <p:cNvSpPr txBox="1">
            <a:spLocks noChangeArrowheads="1"/>
          </p:cNvSpPr>
          <p:nvPr/>
        </p:nvSpPr>
        <p:spPr bwMode="auto">
          <a:xfrm flipV="1">
            <a:off x="1133872" y="3284984"/>
            <a:ext cx="2286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spcAft>
                <a:spcPts val="0"/>
              </a:spcAft>
            </a:pPr>
            <a:r>
              <a:rPr lang="en-US" sz="1600" dirty="0">
                <a:solidFill>
                  <a:schemeClr val="bg1"/>
                </a:solidFill>
                <a:effectLst/>
                <a:latin typeface="Verdana"/>
                <a:ea typeface="Times"/>
                <a:cs typeface="Verdana"/>
              </a:rPr>
              <a:t>2 steps sideways</a:t>
            </a:r>
            <a:endParaRPr lang="en-US" sz="1200" dirty="0">
              <a:solidFill>
                <a:schemeClr val="bg1"/>
              </a:solidFill>
              <a:effectLst/>
              <a:latin typeface="Verdana"/>
              <a:ea typeface="Times"/>
              <a:cs typeface="Verdana"/>
            </a:endParaRPr>
          </a:p>
        </p:txBody>
      </p:sp>
      <p:grpSp>
        <p:nvGrpSpPr>
          <p:cNvPr id="73" name="Group 36"/>
          <p:cNvGrpSpPr>
            <a:grpSpLocks/>
          </p:cNvGrpSpPr>
          <p:nvPr/>
        </p:nvGrpSpPr>
        <p:grpSpPr bwMode="auto">
          <a:xfrm>
            <a:off x="6781800" y="2138363"/>
            <a:ext cx="1981200" cy="228600"/>
            <a:chOff x="4320" y="2592"/>
            <a:chExt cx="1248" cy="144"/>
          </a:xfrm>
        </p:grpSpPr>
        <p:sp>
          <p:nvSpPr>
            <p:cNvPr id="79" name="Line 37"/>
            <p:cNvSpPr>
              <a:spLocks noChangeShapeType="1"/>
            </p:cNvSpPr>
            <p:nvPr/>
          </p:nvSpPr>
          <p:spPr bwMode="auto">
            <a:xfrm>
              <a:off x="4320" y="2736"/>
              <a:ext cx="1248" cy="0"/>
            </a:xfrm>
            <a:prstGeom prst="line">
              <a:avLst/>
            </a:prstGeom>
            <a:noFill/>
            <a:ln w="9525">
              <a:solidFill>
                <a:schemeClr val="bg1"/>
              </a:solidFill>
              <a:round/>
              <a:headEnd/>
              <a:tailEnd/>
            </a:ln>
          </p:spPr>
          <p:txBody>
            <a:bodyPr wrap="none" anchor="ctr"/>
            <a:lstStyle/>
            <a:p>
              <a:endParaRPr lang="nl-BE"/>
            </a:p>
          </p:txBody>
        </p:sp>
        <p:sp>
          <p:nvSpPr>
            <p:cNvPr id="83" name="Line 38"/>
            <p:cNvSpPr>
              <a:spLocks noChangeShapeType="1"/>
            </p:cNvSpPr>
            <p:nvPr/>
          </p:nvSpPr>
          <p:spPr bwMode="auto">
            <a:xfrm>
              <a:off x="4320" y="2592"/>
              <a:ext cx="1248" cy="0"/>
            </a:xfrm>
            <a:prstGeom prst="line">
              <a:avLst/>
            </a:prstGeom>
            <a:noFill/>
            <a:ln w="9525">
              <a:solidFill>
                <a:schemeClr val="bg1"/>
              </a:solidFill>
              <a:round/>
              <a:headEnd/>
              <a:tailEnd/>
            </a:ln>
          </p:spPr>
          <p:txBody>
            <a:bodyPr wrap="none" anchor="ctr"/>
            <a:lstStyle/>
            <a:p>
              <a:endParaRPr lang="nl-BE"/>
            </a:p>
          </p:txBody>
        </p:sp>
      </p:grpSp>
    </p:spTree>
    <p:extLst>
      <p:ext uri="{BB962C8B-B14F-4D97-AF65-F5344CB8AC3E}">
        <p14:creationId xmlns:p14="http://schemas.microsoft.com/office/powerpoint/2010/main" val="39664982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00"/>
          <p:cNvSpPr>
            <a:spLocks noChangeAspect="1" noChangeArrowheads="1"/>
          </p:cNvSpPr>
          <p:nvPr/>
        </p:nvSpPr>
        <p:spPr bwMode="auto">
          <a:xfrm>
            <a:off x="179512" y="620688"/>
            <a:ext cx="6492875" cy="4038600"/>
          </a:xfrm>
          <a:prstGeom prst="rect">
            <a:avLst/>
          </a:prstGeom>
          <a:solidFill>
            <a:srgbClr val="006000"/>
          </a:solidFill>
          <a:ln w="28575" algn="ctr">
            <a:noFill/>
            <a:miter lim="800000"/>
            <a:headEnd/>
            <a:tailEnd/>
          </a:ln>
        </p:spPr>
        <p:txBody>
          <a:bodyPr lIns="74295" tIns="8890" rIns="74295" bIns="8890"/>
          <a:lstStyle/>
          <a:p>
            <a:endParaRPr lang="ja-JP" sz="2400">
              <a:solidFill>
                <a:srgbClr val="FF0000"/>
              </a:solidFill>
              <a:latin typeface="Times New Roman" pitchFamily="84" charset="0"/>
            </a:endParaRPr>
          </a:p>
        </p:txBody>
      </p:sp>
      <p:grpSp>
        <p:nvGrpSpPr>
          <p:cNvPr id="2" name="Group 130"/>
          <p:cNvGrpSpPr>
            <a:grpSpLocks noChangeAspect="1"/>
          </p:cNvGrpSpPr>
          <p:nvPr/>
        </p:nvGrpSpPr>
        <p:grpSpPr bwMode="auto">
          <a:xfrm>
            <a:off x="395288" y="922338"/>
            <a:ext cx="6024562" cy="3459162"/>
            <a:chOff x="2543" y="9426"/>
            <a:chExt cx="6236" cy="3855"/>
          </a:xfrm>
        </p:grpSpPr>
        <p:sp>
          <p:nvSpPr>
            <p:cNvPr id="22552" name="Line 131"/>
            <p:cNvSpPr>
              <a:spLocks noChangeAspect="1" noChangeShapeType="1"/>
            </p:cNvSpPr>
            <p:nvPr/>
          </p:nvSpPr>
          <p:spPr bwMode="auto">
            <a:xfrm>
              <a:off x="5660" y="9426"/>
              <a:ext cx="1" cy="3855"/>
            </a:xfrm>
            <a:prstGeom prst="line">
              <a:avLst/>
            </a:prstGeom>
            <a:noFill/>
            <a:ln w="19050">
              <a:solidFill>
                <a:srgbClr val="FFFFFF"/>
              </a:solidFill>
              <a:round/>
              <a:headEnd/>
              <a:tailEnd/>
            </a:ln>
          </p:spPr>
          <p:txBody>
            <a:bodyPr lIns="74295" tIns="8890" rIns="74295" bIns="8890"/>
            <a:lstStyle/>
            <a:p>
              <a:endParaRPr lang="nl-BE"/>
            </a:p>
          </p:txBody>
        </p:sp>
        <p:sp>
          <p:nvSpPr>
            <p:cNvPr id="22553" name="Oval 132"/>
            <p:cNvSpPr>
              <a:spLocks noChangeAspect="1" noChangeArrowheads="1"/>
            </p:cNvSpPr>
            <p:nvPr/>
          </p:nvSpPr>
          <p:spPr bwMode="auto">
            <a:xfrm>
              <a:off x="5632" y="11325"/>
              <a:ext cx="57" cy="57"/>
            </a:xfrm>
            <a:prstGeom prst="ellipse">
              <a:avLst/>
            </a:prstGeom>
            <a:solidFill>
              <a:srgbClr val="FFFFFF"/>
            </a:solid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54" name="Oval 133"/>
            <p:cNvSpPr>
              <a:spLocks noChangeAspect="1" noChangeArrowheads="1"/>
            </p:cNvSpPr>
            <p:nvPr/>
          </p:nvSpPr>
          <p:spPr bwMode="auto">
            <a:xfrm>
              <a:off x="5142" y="10835"/>
              <a:ext cx="1037" cy="1037"/>
            </a:xfrm>
            <a:prstGeom prst="ellipse">
              <a:avLst/>
            </a:pr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55" name="Rectangle 134"/>
            <p:cNvSpPr>
              <a:spLocks noChangeAspect="1" noChangeArrowheads="1"/>
            </p:cNvSpPr>
            <p:nvPr/>
          </p:nvSpPr>
          <p:spPr bwMode="auto">
            <a:xfrm>
              <a:off x="2684" y="9426"/>
              <a:ext cx="5953" cy="3855"/>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56" name="Rectangle 135"/>
            <p:cNvSpPr>
              <a:spLocks noChangeAspect="1" noChangeArrowheads="1"/>
            </p:cNvSpPr>
            <p:nvPr/>
          </p:nvSpPr>
          <p:spPr bwMode="auto">
            <a:xfrm>
              <a:off x="2543" y="11147"/>
              <a:ext cx="142" cy="414"/>
            </a:xfrm>
            <a:prstGeom prst="rect">
              <a:avLst/>
            </a:prstGeom>
            <a:solidFill>
              <a:srgbClr val="808080"/>
            </a:solid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57" name="Rectangle 136"/>
            <p:cNvSpPr>
              <a:spLocks noChangeAspect="1" noChangeArrowheads="1"/>
            </p:cNvSpPr>
            <p:nvPr/>
          </p:nvSpPr>
          <p:spPr bwMode="auto">
            <a:xfrm>
              <a:off x="8637" y="11147"/>
              <a:ext cx="142" cy="414"/>
            </a:xfrm>
            <a:prstGeom prst="rect">
              <a:avLst/>
            </a:prstGeom>
            <a:solidFill>
              <a:srgbClr val="808080"/>
            </a:solid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58" name="Rectangle 137"/>
            <p:cNvSpPr>
              <a:spLocks noChangeAspect="1" noChangeArrowheads="1"/>
            </p:cNvSpPr>
            <p:nvPr/>
          </p:nvSpPr>
          <p:spPr bwMode="auto">
            <a:xfrm>
              <a:off x="2684" y="10835"/>
              <a:ext cx="312" cy="1037"/>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59" name="Rectangle 138"/>
            <p:cNvSpPr>
              <a:spLocks noChangeAspect="1" noChangeArrowheads="1"/>
            </p:cNvSpPr>
            <p:nvPr/>
          </p:nvSpPr>
          <p:spPr bwMode="auto">
            <a:xfrm>
              <a:off x="8325" y="10835"/>
              <a:ext cx="312" cy="1037"/>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60" name="Oval 139"/>
            <p:cNvSpPr>
              <a:spLocks noChangeAspect="1" noChangeArrowheads="1"/>
            </p:cNvSpPr>
            <p:nvPr/>
          </p:nvSpPr>
          <p:spPr bwMode="auto">
            <a:xfrm>
              <a:off x="3279" y="11325"/>
              <a:ext cx="57" cy="57"/>
            </a:xfrm>
            <a:prstGeom prst="ellipse">
              <a:avLst/>
            </a:prstGeom>
            <a:solidFill>
              <a:srgbClr val="FFFFFF"/>
            </a:solid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61" name="Arc 140"/>
            <p:cNvSpPr>
              <a:spLocks noChangeAspect="1"/>
            </p:cNvSpPr>
            <p:nvPr/>
          </p:nvSpPr>
          <p:spPr bwMode="auto">
            <a:xfrm>
              <a:off x="3307" y="10937"/>
              <a:ext cx="519" cy="833"/>
            </a:xfrm>
            <a:custGeom>
              <a:avLst/>
              <a:gdLst>
                <a:gd name="T0" fmla="*/ 0 w 21600"/>
                <a:gd name="T1" fmla="*/ 0 h 34673"/>
                <a:gd name="T2" fmla="*/ 0 w 21600"/>
                <a:gd name="T3" fmla="*/ 0 h 34673"/>
                <a:gd name="T4" fmla="*/ 0 w 21600"/>
                <a:gd name="T5" fmla="*/ 0 h 34673"/>
                <a:gd name="T6" fmla="*/ 0 60000 65536"/>
                <a:gd name="T7" fmla="*/ 0 60000 65536"/>
                <a:gd name="T8" fmla="*/ 0 60000 65536"/>
                <a:gd name="T9" fmla="*/ 0 w 21600"/>
                <a:gd name="T10" fmla="*/ 0 h 34673"/>
                <a:gd name="T11" fmla="*/ 21600 w 21600"/>
                <a:gd name="T12" fmla="*/ 34673 h 34673"/>
              </a:gdLst>
              <a:ahLst/>
              <a:cxnLst>
                <a:cxn ang="T6">
                  <a:pos x="T0" y="T1"/>
                </a:cxn>
                <a:cxn ang="T7">
                  <a:pos x="T2" y="T3"/>
                </a:cxn>
                <a:cxn ang="T8">
                  <a:pos x="T4" y="T5"/>
                </a:cxn>
              </a:cxnLst>
              <a:rect l="T9" t="T10" r="T11" b="T12"/>
              <a:pathLst>
                <a:path w="21600" h="34673" fill="none" extrusionOk="0">
                  <a:moveTo>
                    <a:pt x="12858" y="-1"/>
                  </a:moveTo>
                  <a:cubicBezTo>
                    <a:pt x="18356" y="4073"/>
                    <a:pt x="21600" y="10512"/>
                    <a:pt x="21600" y="17356"/>
                  </a:cubicBezTo>
                  <a:cubicBezTo>
                    <a:pt x="21600" y="24176"/>
                    <a:pt x="18378" y="30596"/>
                    <a:pt x="12910" y="34672"/>
                  </a:cubicBezTo>
                </a:path>
                <a:path w="21600" h="34673" stroke="0" extrusionOk="0">
                  <a:moveTo>
                    <a:pt x="12858" y="-1"/>
                  </a:moveTo>
                  <a:cubicBezTo>
                    <a:pt x="18356" y="4073"/>
                    <a:pt x="21600" y="10512"/>
                    <a:pt x="21600" y="17356"/>
                  </a:cubicBezTo>
                  <a:cubicBezTo>
                    <a:pt x="21600" y="24176"/>
                    <a:pt x="18378" y="30596"/>
                    <a:pt x="12910" y="34672"/>
                  </a:cubicBezTo>
                  <a:lnTo>
                    <a:pt x="0" y="17356"/>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62" name="Rectangle 141"/>
            <p:cNvSpPr>
              <a:spLocks noChangeAspect="1" noChangeArrowheads="1"/>
            </p:cNvSpPr>
            <p:nvPr/>
          </p:nvSpPr>
          <p:spPr bwMode="auto">
            <a:xfrm>
              <a:off x="2684" y="10211"/>
              <a:ext cx="935" cy="2285"/>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63" name="Oval 142"/>
            <p:cNvSpPr>
              <a:spLocks noChangeAspect="1" noChangeArrowheads="1"/>
            </p:cNvSpPr>
            <p:nvPr/>
          </p:nvSpPr>
          <p:spPr bwMode="auto">
            <a:xfrm flipH="1">
              <a:off x="7985" y="11325"/>
              <a:ext cx="57" cy="57"/>
            </a:xfrm>
            <a:prstGeom prst="ellipse">
              <a:avLst/>
            </a:prstGeom>
            <a:solidFill>
              <a:srgbClr val="FFFFFF"/>
            </a:solid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64" name="Arc 143"/>
            <p:cNvSpPr>
              <a:spLocks noChangeAspect="1"/>
            </p:cNvSpPr>
            <p:nvPr/>
          </p:nvSpPr>
          <p:spPr bwMode="auto">
            <a:xfrm flipH="1">
              <a:off x="7495" y="10937"/>
              <a:ext cx="519" cy="833"/>
            </a:xfrm>
            <a:custGeom>
              <a:avLst/>
              <a:gdLst>
                <a:gd name="T0" fmla="*/ 0 w 21600"/>
                <a:gd name="T1" fmla="*/ 0 h 34673"/>
                <a:gd name="T2" fmla="*/ 0 w 21600"/>
                <a:gd name="T3" fmla="*/ 0 h 34673"/>
                <a:gd name="T4" fmla="*/ 0 w 21600"/>
                <a:gd name="T5" fmla="*/ 0 h 34673"/>
                <a:gd name="T6" fmla="*/ 0 60000 65536"/>
                <a:gd name="T7" fmla="*/ 0 60000 65536"/>
                <a:gd name="T8" fmla="*/ 0 60000 65536"/>
                <a:gd name="T9" fmla="*/ 0 w 21600"/>
                <a:gd name="T10" fmla="*/ 0 h 34673"/>
                <a:gd name="T11" fmla="*/ 21600 w 21600"/>
                <a:gd name="T12" fmla="*/ 34673 h 34673"/>
              </a:gdLst>
              <a:ahLst/>
              <a:cxnLst>
                <a:cxn ang="T6">
                  <a:pos x="T0" y="T1"/>
                </a:cxn>
                <a:cxn ang="T7">
                  <a:pos x="T2" y="T3"/>
                </a:cxn>
                <a:cxn ang="T8">
                  <a:pos x="T4" y="T5"/>
                </a:cxn>
              </a:cxnLst>
              <a:rect l="T9" t="T10" r="T11" b="T12"/>
              <a:pathLst>
                <a:path w="21600" h="34673" fill="none" extrusionOk="0">
                  <a:moveTo>
                    <a:pt x="12858" y="-1"/>
                  </a:moveTo>
                  <a:cubicBezTo>
                    <a:pt x="18356" y="4073"/>
                    <a:pt x="21600" y="10512"/>
                    <a:pt x="21600" y="17356"/>
                  </a:cubicBezTo>
                  <a:cubicBezTo>
                    <a:pt x="21600" y="24176"/>
                    <a:pt x="18378" y="30596"/>
                    <a:pt x="12910" y="34672"/>
                  </a:cubicBezTo>
                </a:path>
                <a:path w="21600" h="34673" stroke="0" extrusionOk="0">
                  <a:moveTo>
                    <a:pt x="12858" y="-1"/>
                  </a:moveTo>
                  <a:cubicBezTo>
                    <a:pt x="18356" y="4073"/>
                    <a:pt x="21600" y="10512"/>
                    <a:pt x="21600" y="17356"/>
                  </a:cubicBezTo>
                  <a:cubicBezTo>
                    <a:pt x="21600" y="24176"/>
                    <a:pt x="18378" y="30596"/>
                    <a:pt x="12910" y="34672"/>
                  </a:cubicBezTo>
                  <a:lnTo>
                    <a:pt x="0" y="17356"/>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65" name="Rectangle 144"/>
            <p:cNvSpPr>
              <a:spLocks noChangeAspect="1" noChangeArrowheads="1"/>
            </p:cNvSpPr>
            <p:nvPr/>
          </p:nvSpPr>
          <p:spPr bwMode="auto">
            <a:xfrm flipH="1">
              <a:off x="7702" y="10211"/>
              <a:ext cx="935" cy="2285"/>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66" name="Arc 145"/>
            <p:cNvSpPr>
              <a:spLocks noChangeAspect="1"/>
            </p:cNvSpPr>
            <p:nvPr/>
          </p:nvSpPr>
          <p:spPr bwMode="auto">
            <a:xfrm flipH="1" flipV="1">
              <a:off x="8580" y="9426"/>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rot="10800000" lIns="74295" tIns="8890" rIns="74295" bIns="8890"/>
            <a:lstStyle/>
            <a:p>
              <a:endParaRPr lang="ja-JP" sz="2400">
                <a:solidFill>
                  <a:srgbClr val="FF0000"/>
                </a:solidFill>
                <a:latin typeface="Times New Roman" pitchFamily="84" charset="0"/>
              </a:endParaRPr>
            </a:p>
          </p:txBody>
        </p:sp>
        <p:sp>
          <p:nvSpPr>
            <p:cNvPr id="22567" name="Arc 146"/>
            <p:cNvSpPr>
              <a:spLocks noChangeAspect="1"/>
            </p:cNvSpPr>
            <p:nvPr/>
          </p:nvSpPr>
          <p:spPr bwMode="auto">
            <a:xfrm flipH="1">
              <a:off x="8580" y="13224"/>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68" name="Arc 147"/>
            <p:cNvSpPr>
              <a:spLocks noChangeAspect="1"/>
            </p:cNvSpPr>
            <p:nvPr/>
          </p:nvSpPr>
          <p:spPr bwMode="auto">
            <a:xfrm flipV="1">
              <a:off x="2684" y="9426"/>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rot="10800000" lIns="74295" tIns="8890" rIns="74295" bIns="8890"/>
            <a:lstStyle/>
            <a:p>
              <a:endParaRPr lang="ja-JP" sz="2400">
                <a:solidFill>
                  <a:srgbClr val="FF0000"/>
                </a:solidFill>
                <a:latin typeface="Times New Roman" pitchFamily="84" charset="0"/>
              </a:endParaRPr>
            </a:p>
          </p:txBody>
        </p:sp>
        <p:sp>
          <p:nvSpPr>
            <p:cNvPr id="22569" name="Arc 148"/>
            <p:cNvSpPr>
              <a:spLocks noChangeAspect="1"/>
            </p:cNvSpPr>
            <p:nvPr/>
          </p:nvSpPr>
          <p:spPr bwMode="auto">
            <a:xfrm>
              <a:off x="2684" y="13224"/>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70" name="Line 149"/>
            <p:cNvSpPr>
              <a:spLocks noChangeAspect="1" noChangeShapeType="1"/>
            </p:cNvSpPr>
            <p:nvPr/>
          </p:nvSpPr>
          <p:spPr bwMode="auto">
            <a:xfrm flipH="1">
              <a:off x="2626" y="12705"/>
              <a:ext cx="57" cy="1"/>
            </a:xfrm>
            <a:prstGeom prst="line">
              <a:avLst/>
            </a:prstGeom>
            <a:noFill/>
            <a:ln w="19050">
              <a:solidFill>
                <a:srgbClr val="FFFFFF"/>
              </a:solidFill>
              <a:round/>
              <a:headEnd/>
              <a:tailEnd/>
            </a:ln>
          </p:spPr>
          <p:txBody>
            <a:bodyPr lIns="74295" tIns="8890" rIns="74295" bIns="8890"/>
            <a:lstStyle/>
            <a:p>
              <a:endParaRPr lang="nl-BE"/>
            </a:p>
          </p:txBody>
        </p:sp>
        <p:sp>
          <p:nvSpPr>
            <p:cNvPr id="22571" name="Line 150"/>
            <p:cNvSpPr>
              <a:spLocks noChangeAspect="1" noChangeShapeType="1"/>
            </p:cNvSpPr>
            <p:nvPr/>
          </p:nvSpPr>
          <p:spPr bwMode="auto">
            <a:xfrm flipH="1">
              <a:off x="2626" y="10002"/>
              <a:ext cx="57" cy="1"/>
            </a:xfrm>
            <a:prstGeom prst="line">
              <a:avLst/>
            </a:prstGeom>
            <a:noFill/>
            <a:ln w="19050">
              <a:solidFill>
                <a:srgbClr val="FFFFFF"/>
              </a:solidFill>
              <a:round/>
              <a:headEnd/>
              <a:tailEnd/>
            </a:ln>
          </p:spPr>
          <p:txBody>
            <a:bodyPr lIns="74295" tIns="8890" rIns="74295" bIns="8890"/>
            <a:lstStyle/>
            <a:p>
              <a:endParaRPr lang="nl-BE"/>
            </a:p>
          </p:txBody>
        </p:sp>
        <p:sp>
          <p:nvSpPr>
            <p:cNvPr id="22572" name="Line 151"/>
            <p:cNvSpPr>
              <a:spLocks noChangeAspect="1" noChangeShapeType="1"/>
            </p:cNvSpPr>
            <p:nvPr/>
          </p:nvSpPr>
          <p:spPr bwMode="auto">
            <a:xfrm>
              <a:off x="8638" y="12705"/>
              <a:ext cx="57" cy="1"/>
            </a:xfrm>
            <a:prstGeom prst="line">
              <a:avLst/>
            </a:prstGeom>
            <a:noFill/>
            <a:ln w="19050">
              <a:solidFill>
                <a:srgbClr val="FFFFFF"/>
              </a:solidFill>
              <a:round/>
              <a:headEnd/>
              <a:tailEnd/>
            </a:ln>
          </p:spPr>
          <p:txBody>
            <a:bodyPr lIns="74295" tIns="8890" rIns="74295" bIns="8890"/>
            <a:lstStyle/>
            <a:p>
              <a:endParaRPr lang="nl-BE"/>
            </a:p>
          </p:txBody>
        </p:sp>
        <p:sp>
          <p:nvSpPr>
            <p:cNvPr id="22573" name="Line 152"/>
            <p:cNvSpPr>
              <a:spLocks noChangeAspect="1" noChangeShapeType="1"/>
            </p:cNvSpPr>
            <p:nvPr/>
          </p:nvSpPr>
          <p:spPr bwMode="auto">
            <a:xfrm>
              <a:off x="8638" y="10002"/>
              <a:ext cx="57" cy="1"/>
            </a:xfrm>
            <a:prstGeom prst="line">
              <a:avLst/>
            </a:prstGeom>
            <a:noFill/>
            <a:ln w="19050">
              <a:solidFill>
                <a:srgbClr val="FFFFFF"/>
              </a:solidFill>
              <a:round/>
              <a:headEnd/>
              <a:tailEnd/>
            </a:ln>
          </p:spPr>
          <p:txBody>
            <a:bodyPr lIns="74295" tIns="8890" rIns="74295" bIns="8890"/>
            <a:lstStyle/>
            <a:p>
              <a:endParaRPr lang="nl-BE"/>
            </a:p>
          </p:txBody>
        </p:sp>
      </p:grpSp>
      <p:sp>
        <p:nvSpPr>
          <p:cNvPr id="22537" name="Rectangle 40"/>
          <p:cNvSpPr>
            <a:spLocks noGrp="1" noChangeArrowheads="1"/>
          </p:cNvSpPr>
          <p:nvPr>
            <p:ph type="subTitle" idx="1"/>
          </p:nvPr>
        </p:nvSpPr>
        <p:spPr>
          <a:xfrm>
            <a:off x="142875" y="4724400"/>
            <a:ext cx="8839200" cy="2133600"/>
          </a:xfrm>
          <a:noFill/>
        </p:spPr>
        <p:txBody>
          <a:bodyPr/>
          <a:lstStyle/>
          <a:p>
            <a:pPr algn="l" eaLnBrk="1" hangingPunct="1">
              <a:lnSpc>
                <a:spcPct val="120000"/>
              </a:lnSpc>
            </a:pPr>
            <a:r>
              <a:rPr lang="en-US" sz="1200" dirty="0">
                <a:latin typeface="Verdana" pitchFamily="84" charset="0"/>
              </a:rPr>
              <a:t>The Medium Intensity Training (MI) is a combination of MI-jogging/running at (76-85% </a:t>
            </a:r>
            <a:r>
              <a:rPr lang="en-US" sz="1200" dirty="0" err="1">
                <a:latin typeface="Verdana" pitchFamily="84" charset="0"/>
              </a:rPr>
              <a:t>HRmax</a:t>
            </a:r>
            <a:r>
              <a:rPr lang="en-US" sz="1200" dirty="0">
                <a:latin typeface="Verdana" pitchFamily="84" charset="0"/>
              </a:rPr>
              <a:t>) and short HI-tempo runs (at 90% </a:t>
            </a:r>
            <a:r>
              <a:rPr lang="en-US" sz="1200" dirty="0" err="1">
                <a:latin typeface="Verdana" pitchFamily="84" charset="0"/>
              </a:rPr>
              <a:t>HRmax</a:t>
            </a:r>
            <a:r>
              <a:rPr lang="en-US" sz="1200" dirty="0">
                <a:latin typeface="Verdana" pitchFamily="84" charset="0"/>
              </a:rPr>
              <a:t>). This session you can perform on any ‘sportive’ surface as grass, forest, hard sand, …</a:t>
            </a:r>
            <a:endParaRPr lang="en-US" sz="1200" b="1" dirty="0">
              <a:latin typeface="Verdana" pitchFamily="84" charset="0"/>
            </a:endParaRPr>
          </a:p>
          <a:p>
            <a:pPr algn="l" eaLnBrk="1" hangingPunct="1">
              <a:lnSpc>
                <a:spcPct val="120000"/>
              </a:lnSpc>
            </a:pPr>
            <a:r>
              <a:rPr lang="en-US" sz="1200" b="1" dirty="0">
                <a:latin typeface="Verdana" pitchFamily="84" charset="0"/>
              </a:rPr>
              <a:t>Set 1: </a:t>
            </a:r>
            <a:r>
              <a:rPr lang="en-GB" sz="1200" b="1" dirty="0">
                <a:latin typeface="Verdana"/>
                <a:cs typeface="Verdana"/>
              </a:rPr>
              <a:t> 30 min </a:t>
            </a:r>
            <a:r>
              <a:rPr lang="en-GB" sz="1200" dirty="0">
                <a:latin typeface="Verdana"/>
                <a:cs typeface="Verdana"/>
              </a:rPr>
              <a:t>at 76% </a:t>
            </a:r>
            <a:r>
              <a:rPr lang="en-GB" sz="1200" dirty="0" err="1">
                <a:latin typeface="Verdana"/>
                <a:cs typeface="Verdana"/>
              </a:rPr>
              <a:t>HRmax</a:t>
            </a:r>
            <a:r>
              <a:rPr lang="en-GB" sz="1200" dirty="0">
                <a:latin typeface="Verdana"/>
                <a:cs typeface="Verdana"/>
              </a:rPr>
              <a:t> (+/- 6km). For </a:t>
            </a:r>
            <a:r>
              <a:rPr lang="en-GB" sz="1200" b="1" dirty="0">
                <a:latin typeface="Verdana"/>
                <a:cs typeface="Verdana"/>
              </a:rPr>
              <a:t>each 5 min </a:t>
            </a:r>
            <a:r>
              <a:rPr lang="en-GB" sz="1200" dirty="0">
                <a:latin typeface="Verdana"/>
                <a:cs typeface="Verdana"/>
              </a:rPr>
              <a:t>of running, </a:t>
            </a:r>
            <a:r>
              <a:rPr lang="en-GB" sz="1200" b="1" dirty="0">
                <a:latin typeface="Verdana"/>
                <a:cs typeface="Verdana"/>
              </a:rPr>
              <a:t>2 tempo runs </a:t>
            </a:r>
            <a:r>
              <a:rPr lang="en-GB" sz="1200" dirty="0">
                <a:latin typeface="Verdana"/>
                <a:cs typeface="Verdana"/>
              </a:rPr>
              <a:t>have to be done: in the middle a </a:t>
            </a:r>
            <a:r>
              <a:rPr lang="en-GB" sz="1200" b="1" dirty="0">
                <a:latin typeface="Verdana"/>
                <a:cs typeface="Verdana"/>
              </a:rPr>
              <a:t>50m </a:t>
            </a:r>
            <a:r>
              <a:rPr lang="en-GB" sz="1200" dirty="0">
                <a:latin typeface="Verdana"/>
                <a:cs typeface="Verdana"/>
              </a:rPr>
              <a:t>tempo run, and towards the end of the 5’ period a </a:t>
            </a:r>
            <a:r>
              <a:rPr lang="en-GB" sz="1200" b="1" dirty="0">
                <a:latin typeface="Verdana"/>
                <a:cs typeface="Verdana"/>
              </a:rPr>
              <a:t>100m </a:t>
            </a:r>
            <a:r>
              <a:rPr lang="en-GB" sz="1200" dirty="0">
                <a:latin typeface="Verdana"/>
                <a:cs typeface="Verdana"/>
              </a:rPr>
              <a:t>tempo run has to be covered.</a:t>
            </a:r>
          </a:p>
          <a:p>
            <a:pPr algn="l" eaLnBrk="1" hangingPunct="1">
              <a:lnSpc>
                <a:spcPct val="120000"/>
              </a:lnSpc>
            </a:pPr>
            <a:r>
              <a:rPr lang="en-US" sz="1200" b="1" dirty="0">
                <a:latin typeface="Verdana" pitchFamily="84" charset="0"/>
              </a:rPr>
              <a:t>Recovery:</a:t>
            </a:r>
            <a:r>
              <a:rPr lang="en-US" sz="1200" dirty="0">
                <a:latin typeface="Verdana" pitchFamily="84" charset="0"/>
              </a:rPr>
              <a:t> /</a:t>
            </a:r>
          </a:p>
          <a:p>
            <a:pPr algn="l" eaLnBrk="1" hangingPunct="1">
              <a:lnSpc>
                <a:spcPct val="120000"/>
              </a:lnSpc>
            </a:pPr>
            <a:endParaRPr lang="en-US" sz="1200" b="1" dirty="0">
              <a:latin typeface="Verdana" pitchFamily="84" charset="0"/>
            </a:endParaRPr>
          </a:p>
          <a:p>
            <a:pPr algn="l" eaLnBrk="1" hangingPunct="1">
              <a:spcBef>
                <a:spcPct val="30000"/>
              </a:spcBef>
              <a:defRPr/>
            </a:pPr>
            <a:r>
              <a:rPr lang="en-GB" sz="800" dirty="0">
                <a:latin typeface="Verdana" panose="020B0604030504040204" pitchFamily="34" charset="0"/>
                <a:ea typeface="Verdana" panose="020B0604030504040204" pitchFamily="34" charset="0"/>
                <a:cs typeface="Verdana" panose="020B0604030504040204" pitchFamily="34" charset="0"/>
              </a:rPr>
              <a:t>During these MI-sessions, the energy system should be aerobically. This kind of training should help you to increase the capacity to work aerobically and prepare in a progressive way for more intensive HI work. The tempo should be an ‘uncomfortable jog/run’.</a:t>
            </a:r>
          </a:p>
          <a:p>
            <a:pPr algn="l" eaLnBrk="1" hangingPunct="1">
              <a:lnSpc>
                <a:spcPct val="120000"/>
              </a:lnSpc>
            </a:pPr>
            <a:endParaRPr lang="en-US" sz="1200" dirty="0">
              <a:latin typeface="Verdana" pitchFamily="84" charset="0"/>
            </a:endParaRPr>
          </a:p>
          <a:p>
            <a:pPr algn="l" eaLnBrk="1" hangingPunct="1">
              <a:lnSpc>
                <a:spcPct val="120000"/>
              </a:lnSpc>
            </a:pPr>
            <a:r>
              <a:rPr lang="en-US" sz="1200" dirty="0">
                <a:latin typeface="Verdana" pitchFamily="84" charset="0"/>
              </a:rPr>
              <a:t>.</a:t>
            </a:r>
          </a:p>
        </p:txBody>
      </p:sp>
      <p:sp>
        <p:nvSpPr>
          <p:cNvPr id="22538" name="Text Box 41"/>
          <p:cNvSpPr txBox="1">
            <a:spLocks noChangeArrowheads="1"/>
          </p:cNvSpPr>
          <p:nvPr/>
        </p:nvSpPr>
        <p:spPr bwMode="auto">
          <a:xfrm>
            <a:off x="142875" y="136525"/>
            <a:ext cx="8839200" cy="366713"/>
          </a:xfrm>
          <a:prstGeom prst="rect">
            <a:avLst/>
          </a:prstGeom>
          <a:noFill/>
          <a:ln w="9525">
            <a:noFill/>
            <a:miter lim="800000"/>
            <a:headEnd/>
            <a:tailEnd/>
          </a:ln>
        </p:spPr>
        <p:txBody>
          <a:bodyPr>
            <a:spAutoFit/>
          </a:bodyPr>
          <a:lstStyle/>
          <a:p>
            <a:r>
              <a:rPr lang="en-US" sz="1800" b="1" dirty="0">
                <a:latin typeface="Verdana" pitchFamily="84" charset="0"/>
              </a:rPr>
              <a:t>	Tuesday: Medium Intensity </a:t>
            </a:r>
            <a:r>
              <a:rPr lang="en-US" altLang="ja-JP" sz="1800" b="1" dirty="0">
                <a:latin typeface="Verdana" pitchFamily="84" charset="0"/>
              </a:rPr>
              <a:t>exercise</a:t>
            </a:r>
            <a:endParaRPr lang="en-US" sz="1800" b="1" dirty="0">
              <a:latin typeface="Verdana" pitchFamily="84" charset="0"/>
            </a:endParaRPr>
          </a:p>
        </p:txBody>
      </p:sp>
      <p:sp>
        <p:nvSpPr>
          <p:cNvPr id="22539" name="Rectangle 42"/>
          <p:cNvSpPr>
            <a:spLocks noChangeArrowheads="1"/>
          </p:cNvSpPr>
          <p:nvPr/>
        </p:nvSpPr>
        <p:spPr bwMode="auto">
          <a:xfrm>
            <a:off x="6705600" y="609600"/>
            <a:ext cx="2286000" cy="4038600"/>
          </a:xfrm>
          <a:prstGeom prst="rect">
            <a:avLst/>
          </a:prstGeom>
          <a:solidFill>
            <a:srgbClr val="006000"/>
          </a:solidFill>
          <a:ln w="9525">
            <a:noFill/>
            <a:miter lim="800000"/>
            <a:headEnd/>
            <a:tailEnd/>
          </a:ln>
        </p:spPr>
        <p:txBody>
          <a:bodyPr/>
          <a:lstStyle/>
          <a:p>
            <a:pPr algn="ct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algn="ct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algn="ct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Set 1 (…)		30 min</a:t>
            </a: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Recovery 			/ min</a:t>
            </a:r>
          </a:p>
          <a:p>
            <a:pP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Total duration 		± 30 min</a:t>
            </a:r>
          </a:p>
          <a:p>
            <a:pP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eaLnBrk="1" hangingPunct="1">
              <a:lnSpc>
                <a:spcPct val="120000"/>
              </a:lnSpc>
              <a:spcBef>
                <a:spcPct val="20000"/>
              </a:spcBef>
              <a:tabLst>
                <a:tab pos="977900" algn="l"/>
                <a:tab pos="1320800" algn="l"/>
                <a:tab pos="1371600" algn="l"/>
                <a:tab pos="1549400" algn="l"/>
              </a:tabLst>
            </a:pPr>
            <a:endParaRPr lang="en-US" sz="1000" dirty="0">
              <a:solidFill>
                <a:srgbClr val="6CCEFF"/>
              </a:solidFill>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6CCEFF"/>
                </a:solidFill>
                <a:latin typeface="Verdana" pitchFamily="84" charset="0"/>
              </a:rPr>
              <a:t>Walking 	W  	… m</a:t>
            </a:r>
            <a:endParaRPr lang="en-US" sz="1000" dirty="0">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7FFF5B"/>
                </a:solidFill>
                <a:latin typeface="Verdana" pitchFamily="84" charset="0"/>
              </a:rPr>
              <a:t>Jogging(MI)      J  +/- 5.100 m</a:t>
            </a:r>
          </a:p>
          <a:p>
            <a:pPr eaLnBrk="1" hangingPunct="1">
              <a:lnSpc>
                <a:spcPct val="120000"/>
              </a:lnSpc>
              <a:spcBef>
                <a:spcPct val="20000"/>
              </a:spcBef>
              <a:tabLst>
                <a:tab pos="977900" algn="l"/>
                <a:tab pos="1320800" algn="l"/>
                <a:tab pos="1371600" algn="l"/>
                <a:tab pos="1549400" algn="l"/>
              </a:tabLst>
            </a:pPr>
            <a:r>
              <a:rPr lang="en-US" sz="1000" dirty="0">
                <a:solidFill>
                  <a:srgbClr val="F689FF"/>
                </a:solidFill>
                <a:latin typeface="Verdana" pitchFamily="84" charset="0"/>
              </a:rPr>
              <a:t>Backwards 	BW		… m</a:t>
            </a:r>
            <a:endParaRPr lang="en-US" sz="1000" dirty="0">
              <a:solidFill>
                <a:srgbClr val="FFEF78"/>
              </a:solidFill>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FFFC61"/>
                </a:solidFill>
                <a:latin typeface="Verdana" pitchFamily="84" charset="0"/>
              </a:rPr>
              <a:t>Sideways 	SW		… m</a:t>
            </a:r>
            <a:endParaRPr lang="en-US" sz="1000" dirty="0">
              <a:solidFill>
                <a:srgbClr val="FF7B47"/>
              </a:solidFill>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FF7B47"/>
                </a:solidFill>
                <a:latin typeface="Verdana" pitchFamily="84" charset="0"/>
              </a:rPr>
              <a:t>High intensity 	HI  	900 m</a:t>
            </a:r>
          </a:p>
          <a:p>
            <a:pPr eaLnBrk="1" hangingPunct="1">
              <a:lnSpc>
                <a:spcPct val="120000"/>
              </a:lnSpc>
              <a:spcBef>
                <a:spcPct val="20000"/>
              </a:spcBef>
              <a:tabLst>
                <a:tab pos="977900" algn="l"/>
                <a:tab pos="1320800" algn="l"/>
                <a:tab pos="1371600" algn="l"/>
                <a:tab pos="1549400" algn="l"/>
              </a:tabLst>
            </a:pPr>
            <a:r>
              <a:rPr lang="en-US" sz="1000" dirty="0">
                <a:solidFill>
                  <a:srgbClr val="FF4E60"/>
                </a:solidFill>
                <a:latin typeface="Verdana" pitchFamily="84" charset="0"/>
              </a:rPr>
              <a:t>Sprint 	S		… m</a:t>
            </a: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Total distance      +/- 6.000 m</a:t>
            </a:r>
          </a:p>
        </p:txBody>
      </p:sp>
      <p:grpSp>
        <p:nvGrpSpPr>
          <p:cNvPr id="3" name="Group 43"/>
          <p:cNvGrpSpPr>
            <a:grpSpLocks/>
          </p:cNvGrpSpPr>
          <p:nvPr/>
        </p:nvGrpSpPr>
        <p:grpSpPr bwMode="auto">
          <a:xfrm>
            <a:off x="6781800" y="4057650"/>
            <a:ext cx="1981200" cy="228600"/>
            <a:chOff x="4320" y="2592"/>
            <a:chExt cx="1248" cy="144"/>
          </a:xfrm>
        </p:grpSpPr>
        <p:sp>
          <p:nvSpPr>
            <p:cNvPr id="22550" name="Line 44"/>
            <p:cNvSpPr>
              <a:spLocks noChangeShapeType="1"/>
            </p:cNvSpPr>
            <p:nvPr/>
          </p:nvSpPr>
          <p:spPr bwMode="auto">
            <a:xfrm>
              <a:off x="4320" y="2736"/>
              <a:ext cx="1248" cy="0"/>
            </a:xfrm>
            <a:prstGeom prst="line">
              <a:avLst/>
            </a:prstGeom>
            <a:noFill/>
            <a:ln w="9525">
              <a:solidFill>
                <a:schemeClr val="bg1"/>
              </a:solidFill>
              <a:round/>
              <a:headEnd/>
              <a:tailEnd/>
            </a:ln>
          </p:spPr>
          <p:txBody>
            <a:bodyPr wrap="none" anchor="ctr"/>
            <a:lstStyle/>
            <a:p>
              <a:endParaRPr lang="nl-BE"/>
            </a:p>
          </p:txBody>
        </p:sp>
        <p:sp>
          <p:nvSpPr>
            <p:cNvPr id="22551" name="Line 45"/>
            <p:cNvSpPr>
              <a:spLocks noChangeShapeType="1"/>
            </p:cNvSpPr>
            <p:nvPr/>
          </p:nvSpPr>
          <p:spPr bwMode="auto">
            <a:xfrm>
              <a:off x="4320" y="2592"/>
              <a:ext cx="1248" cy="0"/>
            </a:xfrm>
            <a:prstGeom prst="line">
              <a:avLst/>
            </a:prstGeom>
            <a:noFill/>
            <a:ln w="9525">
              <a:solidFill>
                <a:schemeClr val="bg1"/>
              </a:solidFill>
              <a:round/>
              <a:headEnd/>
              <a:tailEnd/>
            </a:ln>
          </p:spPr>
          <p:txBody>
            <a:bodyPr wrap="none" anchor="ctr"/>
            <a:lstStyle/>
            <a:p>
              <a:endParaRPr lang="nl-BE"/>
            </a:p>
          </p:txBody>
        </p:sp>
      </p:grpSp>
      <p:grpSp>
        <p:nvGrpSpPr>
          <p:cNvPr id="4" name="Group 46"/>
          <p:cNvGrpSpPr>
            <a:grpSpLocks/>
          </p:cNvGrpSpPr>
          <p:nvPr/>
        </p:nvGrpSpPr>
        <p:grpSpPr bwMode="auto">
          <a:xfrm>
            <a:off x="6781800" y="2138363"/>
            <a:ext cx="1981200" cy="228600"/>
            <a:chOff x="4320" y="2592"/>
            <a:chExt cx="1248" cy="144"/>
          </a:xfrm>
        </p:grpSpPr>
        <p:sp>
          <p:nvSpPr>
            <p:cNvPr id="22548" name="Line 47"/>
            <p:cNvSpPr>
              <a:spLocks noChangeShapeType="1"/>
            </p:cNvSpPr>
            <p:nvPr/>
          </p:nvSpPr>
          <p:spPr bwMode="auto">
            <a:xfrm>
              <a:off x="4320" y="2736"/>
              <a:ext cx="1248" cy="0"/>
            </a:xfrm>
            <a:prstGeom prst="line">
              <a:avLst/>
            </a:prstGeom>
            <a:noFill/>
            <a:ln w="9525">
              <a:solidFill>
                <a:schemeClr val="bg1"/>
              </a:solidFill>
              <a:round/>
              <a:headEnd/>
              <a:tailEnd/>
            </a:ln>
          </p:spPr>
          <p:txBody>
            <a:bodyPr wrap="none" anchor="ctr"/>
            <a:lstStyle/>
            <a:p>
              <a:endParaRPr lang="nl-BE"/>
            </a:p>
          </p:txBody>
        </p:sp>
        <p:sp>
          <p:nvSpPr>
            <p:cNvPr id="22549" name="Line 48"/>
            <p:cNvSpPr>
              <a:spLocks noChangeShapeType="1"/>
            </p:cNvSpPr>
            <p:nvPr/>
          </p:nvSpPr>
          <p:spPr bwMode="auto">
            <a:xfrm>
              <a:off x="4320" y="2592"/>
              <a:ext cx="1248" cy="0"/>
            </a:xfrm>
            <a:prstGeom prst="line">
              <a:avLst/>
            </a:prstGeom>
            <a:noFill/>
            <a:ln w="9525">
              <a:solidFill>
                <a:schemeClr val="bg1"/>
              </a:solidFill>
              <a:round/>
              <a:headEnd/>
              <a:tailEnd/>
            </a:ln>
          </p:spPr>
          <p:txBody>
            <a:bodyPr wrap="none" anchor="ctr"/>
            <a:lstStyle/>
            <a:p>
              <a:endParaRPr lang="nl-BE"/>
            </a:p>
          </p:txBody>
        </p:sp>
      </p:grpSp>
      <p:sp>
        <p:nvSpPr>
          <p:cNvPr id="22542" name="Rectangle 49"/>
          <p:cNvSpPr>
            <a:spLocks noChangeArrowheads="1"/>
          </p:cNvSpPr>
          <p:nvPr/>
        </p:nvSpPr>
        <p:spPr bwMode="auto">
          <a:xfrm>
            <a:off x="6781800" y="609600"/>
            <a:ext cx="2209800" cy="274638"/>
          </a:xfrm>
          <a:prstGeom prst="rect">
            <a:avLst/>
          </a:prstGeom>
          <a:noFill/>
          <a:ln w="9525">
            <a:noFill/>
            <a:miter lim="800000"/>
            <a:headEnd/>
            <a:tailEnd/>
          </a:ln>
        </p:spPr>
        <p:txBody>
          <a:bodyPr>
            <a:spAutoFit/>
          </a:bodyPr>
          <a:lstStyle/>
          <a:p>
            <a:pPr algn="ctr"/>
            <a:r>
              <a:rPr lang="en-US" b="1" dirty="0">
                <a:solidFill>
                  <a:schemeClr val="bg1"/>
                </a:solidFill>
                <a:latin typeface="Verdana" pitchFamily="84" charset="0"/>
              </a:rPr>
              <a:t>1 set of 30 min</a:t>
            </a:r>
          </a:p>
        </p:txBody>
      </p:sp>
      <p:sp>
        <p:nvSpPr>
          <p:cNvPr id="53" name="Rectangle 28"/>
          <p:cNvSpPr>
            <a:spLocks noChangeArrowheads="1"/>
          </p:cNvSpPr>
          <p:nvPr/>
        </p:nvSpPr>
        <p:spPr bwMode="auto">
          <a:xfrm>
            <a:off x="1403648" y="980728"/>
            <a:ext cx="4824536" cy="2160240"/>
          </a:xfrm>
          <a:prstGeom prst="rect">
            <a:avLst/>
          </a:prstGeom>
          <a:noFill/>
          <a:ln w="9525">
            <a:noFill/>
            <a:miter lim="800000"/>
            <a:headEnd/>
            <a:tailEnd/>
          </a:ln>
        </p:spPr>
        <p:txBody>
          <a:bodyPr/>
          <a:lstStyle/>
          <a:p>
            <a:pPr eaLnBrk="1" hangingPunct="1">
              <a:spcBef>
                <a:spcPct val="20000"/>
              </a:spcBef>
            </a:pPr>
            <a:r>
              <a:rPr lang="en-US" sz="1400" dirty="0">
                <a:solidFill>
                  <a:schemeClr val="bg1"/>
                </a:solidFill>
                <a:latin typeface="Verdana" pitchFamily="84" charset="0"/>
              </a:rPr>
              <a:t>30 min jog/run + (per 2,5 min 50/100m HI tempo-run)</a:t>
            </a:r>
          </a:p>
          <a:p>
            <a:pPr eaLnBrk="1" hangingPunct="1">
              <a:spcBef>
                <a:spcPct val="20000"/>
              </a:spcBef>
            </a:pPr>
            <a:endParaRPr lang="en-US" sz="1400" dirty="0">
              <a:solidFill>
                <a:schemeClr val="bg1"/>
              </a:solidFill>
              <a:latin typeface="Verdana" pitchFamily="84" charset="0"/>
            </a:endParaRPr>
          </a:p>
          <a:p>
            <a:pPr eaLnBrk="1" hangingPunct="1">
              <a:spcBef>
                <a:spcPct val="20000"/>
              </a:spcBef>
            </a:pPr>
            <a:endParaRPr lang="en-US" sz="1400" dirty="0">
              <a:solidFill>
                <a:schemeClr val="bg1"/>
              </a:solidFill>
              <a:latin typeface="Verdana" pitchFamily="84" charset="0"/>
            </a:endParaRPr>
          </a:p>
          <a:p>
            <a:pPr eaLnBrk="1" hangingPunct="1">
              <a:spcBef>
                <a:spcPct val="20000"/>
              </a:spcBef>
            </a:pPr>
            <a:r>
              <a:rPr lang="en-US" sz="1400" dirty="0">
                <a:solidFill>
                  <a:schemeClr val="bg1"/>
                </a:solidFill>
                <a:latin typeface="Verdana" pitchFamily="84" charset="0"/>
              </a:rPr>
              <a:t>30 min HI at 76% </a:t>
            </a:r>
            <a:r>
              <a:rPr lang="en-US" sz="1400" dirty="0" err="1">
                <a:solidFill>
                  <a:schemeClr val="bg1"/>
                </a:solidFill>
                <a:latin typeface="Verdana" pitchFamily="84" charset="0"/>
              </a:rPr>
              <a:t>HRmax</a:t>
            </a:r>
            <a:endParaRPr lang="en-US" sz="1400" dirty="0">
              <a:solidFill>
                <a:schemeClr val="bg1"/>
              </a:solidFill>
              <a:latin typeface="Verdana" pitchFamily="84" charset="0"/>
            </a:endParaRPr>
          </a:p>
          <a:p>
            <a:pPr eaLnBrk="1" hangingPunct="1">
              <a:spcBef>
                <a:spcPct val="20000"/>
              </a:spcBef>
            </a:pPr>
            <a:r>
              <a:rPr lang="en-US" sz="1400" dirty="0">
                <a:solidFill>
                  <a:schemeClr val="bg1"/>
                </a:solidFill>
                <a:latin typeface="Verdana" pitchFamily="84" charset="0"/>
              </a:rPr>
              <a:t>Active recovery: /</a:t>
            </a:r>
          </a:p>
          <a:p>
            <a:pPr eaLnBrk="1" hangingPunct="1">
              <a:spcBef>
                <a:spcPct val="20000"/>
              </a:spcBef>
            </a:pPr>
            <a:r>
              <a:rPr lang="en-US" sz="1400" dirty="0">
                <a:solidFill>
                  <a:schemeClr val="bg1"/>
                </a:solidFill>
                <a:latin typeface="Verdana" pitchFamily="84" charset="0"/>
              </a:rPr>
              <a:t>Set 1 = 30 min</a:t>
            </a:r>
          </a:p>
          <a:p>
            <a:pPr eaLnBrk="1" hangingPunct="1">
              <a:spcBef>
                <a:spcPct val="20000"/>
              </a:spcBef>
            </a:pPr>
            <a:r>
              <a:rPr lang="en-US" sz="1400" dirty="0">
                <a:solidFill>
                  <a:schemeClr val="bg1"/>
                </a:solidFill>
                <a:latin typeface="Verdana" pitchFamily="84" charset="0"/>
              </a:rPr>
              <a:t>Total time: 30 min</a:t>
            </a:r>
          </a:p>
        </p:txBody>
      </p:sp>
      <p:sp>
        <p:nvSpPr>
          <p:cNvPr id="72" name="Rectangle 34"/>
          <p:cNvSpPr>
            <a:spLocks noChangeArrowheads="1"/>
          </p:cNvSpPr>
          <p:nvPr/>
        </p:nvSpPr>
        <p:spPr bwMode="auto">
          <a:xfrm>
            <a:off x="3491880" y="620688"/>
            <a:ext cx="2952328" cy="360040"/>
          </a:xfrm>
          <a:prstGeom prst="rect">
            <a:avLst/>
          </a:prstGeom>
          <a:noFill/>
          <a:ln w="9525">
            <a:noFill/>
            <a:miter lim="800000"/>
            <a:headEnd/>
            <a:tailEnd/>
          </a:ln>
        </p:spPr>
        <p:txBody>
          <a:bodyPr/>
          <a:lstStyle/>
          <a:p>
            <a:pPr eaLnBrk="1" hangingPunct="1">
              <a:spcBef>
                <a:spcPct val="20000"/>
              </a:spcBef>
            </a:pPr>
            <a:r>
              <a:rPr lang="en-US" sz="1400" dirty="0">
                <a:solidFill>
                  <a:schemeClr val="bg1"/>
                </a:solidFill>
                <a:latin typeface="Verdana" pitchFamily="84" charset="0"/>
              </a:rPr>
              <a:t>Referees &amp; Assistant Referees</a:t>
            </a:r>
          </a:p>
        </p:txBody>
      </p:sp>
      <p:sp>
        <p:nvSpPr>
          <p:cNvPr id="41" name="Oval 34"/>
          <p:cNvSpPr>
            <a:spLocks noChangeArrowheads="1"/>
          </p:cNvSpPr>
          <p:nvPr/>
        </p:nvSpPr>
        <p:spPr bwMode="auto">
          <a:xfrm>
            <a:off x="5886460" y="1115486"/>
            <a:ext cx="114300" cy="106362"/>
          </a:xfrm>
          <a:prstGeom prst="ellipse">
            <a:avLst/>
          </a:prstGeom>
          <a:solidFill>
            <a:srgbClr val="FDFF56"/>
          </a:solidFill>
          <a:ln w="9525">
            <a:noFill/>
            <a:round/>
            <a:headEnd/>
            <a:tailEnd/>
          </a:ln>
        </p:spPr>
        <p:txBody>
          <a:bodyPr wrap="none" anchor="ctr"/>
          <a:lstStyle/>
          <a:p>
            <a:endParaRPr lang="nl-BE" sz="2400"/>
          </a:p>
        </p:txBody>
      </p:sp>
      <p:sp>
        <p:nvSpPr>
          <p:cNvPr id="42" name="Oval 35"/>
          <p:cNvSpPr>
            <a:spLocks noChangeArrowheads="1"/>
          </p:cNvSpPr>
          <p:nvPr/>
        </p:nvSpPr>
        <p:spPr bwMode="auto">
          <a:xfrm>
            <a:off x="928662" y="4187303"/>
            <a:ext cx="114300" cy="106363"/>
          </a:xfrm>
          <a:prstGeom prst="ellipse">
            <a:avLst/>
          </a:prstGeom>
          <a:solidFill>
            <a:srgbClr val="FDFF56"/>
          </a:solidFill>
          <a:ln w="9525">
            <a:noFill/>
            <a:round/>
            <a:headEnd/>
            <a:tailEnd/>
          </a:ln>
        </p:spPr>
        <p:txBody>
          <a:bodyPr wrap="none" anchor="ctr"/>
          <a:lstStyle/>
          <a:p>
            <a:endParaRPr lang="nl-BE" sz="2400"/>
          </a:p>
        </p:txBody>
      </p:sp>
      <p:sp>
        <p:nvSpPr>
          <p:cNvPr id="43" name="Oval 36"/>
          <p:cNvSpPr>
            <a:spLocks noChangeArrowheads="1"/>
          </p:cNvSpPr>
          <p:nvPr/>
        </p:nvSpPr>
        <p:spPr bwMode="auto">
          <a:xfrm>
            <a:off x="957238" y="1115486"/>
            <a:ext cx="114300" cy="106362"/>
          </a:xfrm>
          <a:prstGeom prst="ellipse">
            <a:avLst/>
          </a:prstGeom>
          <a:solidFill>
            <a:srgbClr val="FDFF56"/>
          </a:solidFill>
          <a:ln w="9525">
            <a:noFill/>
            <a:round/>
            <a:headEnd/>
            <a:tailEnd/>
          </a:ln>
        </p:spPr>
        <p:txBody>
          <a:bodyPr wrap="none" anchor="ctr"/>
          <a:lstStyle/>
          <a:p>
            <a:endParaRPr lang="nl-BE" sz="2400"/>
          </a:p>
        </p:txBody>
      </p:sp>
      <p:sp>
        <p:nvSpPr>
          <p:cNvPr id="44" name="Oval 43"/>
          <p:cNvSpPr>
            <a:spLocks noChangeArrowheads="1"/>
          </p:cNvSpPr>
          <p:nvPr/>
        </p:nvSpPr>
        <p:spPr bwMode="auto">
          <a:xfrm>
            <a:off x="5886460" y="4187303"/>
            <a:ext cx="114300" cy="106363"/>
          </a:xfrm>
          <a:prstGeom prst="ellipse">
            <a:avLst/>
          </a:prstGeom>
          <a:solidFill>
            <a:srgbClr val="FDFF56"/>
          </a:solidFill>
          <a:ln w="9525">
            <a:noFill/>
            <a:round/>
            <a:headEnd/>
            <a:tailEnd/>
          </a:ln>
        </p:spPr>
        <p:txBody>
          <a:bodyPr wrap="none" anchor="ctr"/>
          <a:lstStyle/>
          <a:p>
            <a:endParaRPr lang="nl-BE" sz="2400"/>
          </a:p>
        </p:txBody>
      </p:sp>
      <p:sp>
        <p:nvSpPr>
          <p:cNvPr id="45" name="Line 45"/>
          <p:cNvSpPr>
            <a:spLocks noChangeShapeType="1"/>
          </p:cNvSpPr>
          <p:nvPr/>
        </p:nvSpPr>
        <p:spPr bwMode="auto">
          <a:xfrm flipV="1">
            <a:off x="3429000" y="1078956"/>
            <a:ext cx="2500322" cy="1438292"/>
          </a:xfrm>
          <a:prstGeom prst="line">
            <a:avLst/>
          </a:prstGeom>
          <a:noFill/>
          <a:ln w="28575">
            <a:solidFill>
              <a:srgbClr val="7FFF5B"/>
            </a:solidFill>
            <a:round/>
            <a:headEnd/>
            <a:tailEnd type="stealth" w="lg" len="lg"/>
          </a:ln>
        </p:spPr>
        <p:txBody>
          <a:bodyPr wrap="none" anchor="ctr"/>
          <a:lstStyle/>
          <a:p>
            <a:endParaRPr lang="nl-BE"/>
          </a:p>
        </p:txBody>
      </p:sp>
      <p:sp>
        <p:nvSpPr>
          <p:cNvPr id="46" name="Oval 54"/>
          <p:cNvSpPr>
            <a:spLocks noChangeArrowheads="1"/>
          </p:cNvSpPr>
          <p:nvPr/>
        </p:nvSpPr>
        <p:spPr bwMode="auto">
          <a:xfrm>
            <a:off x="1714500" y="2669648"/>
            <a:ext cx="114300" cy="106363"/>
          </a:xfrm>
          <a:prstGeom prst="ellipse">
            <a:avLst/>
          </a:prstGeom>
          <a:solidFill>
            <a:srgbClr val="FDFF56"/>
          </a:solidFill>
          <a:ln w="9525">
            <a:noFill/>
            <a:round/>
            <a:headEnd/>
            <a:tailEnd/>
          </a:ln>
        </p:spPr>
        <p:txBody>
          <a:bodyPr wrap="none" anchor="ctr"/>
          <a:lstStyle/>
          <a:p>
            <a:endParaRPr lang="nl-BE" sz="2400"/>
          </a:p>
        </p:txBody>
      </p:sp>
      <p:sp>
        <p:nvSpPr>
          <p:cNvPr id="47" name="Oval 56"/>
          <p:cNvSpPr>
            <a:spLocks noChangeArrowheads="1"/>
          </p:cNvSpPr>
          <p:nvPr/>
        </p:nvSpPr>
        <p:spPr bwMode="auto">
          <a:xfrm>
            <a:off x="5029200" y="2669648"/>
            <a:ext cx="114300" cy="106363"/>
          </a:xfrm>
          <a:prstGeom prst="ellipse">
            <a:avLst/>
          </a:prstGeom>
          <a:solidFill>
            <a:srgbClr val="FDFF56"/>
          </a:solidFill>
          <a:ln w="9525">
            <a:noFill/>
            <a:round/>
            <a:headEnd/>
            <a:tailEnd/>
          </a:ln>
        </p:spPr>
        <p:txBody>
          <a:bodyPr wrap="none" anchor="ctr"/>
          <a:lstStyle/>
          <a:p>
            <a:endParaRPr lang="nl-BE" sz="2400"/>
          </a:p>
        </p:txBody>
      </p:sp>
      <p:sp>
        <p:nvSpPr>
          <p:cNvPr id="48" name="Oval 57"/>
          <p:cNvSpPr>
            <a:spLocks noChangeArrowheads="1"/>
          </p:cNvSpPr>
          <p:nvPr/>
        </p:nvSpPr>
        <p:spPr bwMode="auto">
          <a:xfrm>
            <a:off x="3352800" y="3050648"/>
            <a:ext cx="114300" cy="106363"/>
          </a:xfrm>
          <a:prstGeom prst="ellipse">
            <a:avLst/>
          </a:prstGeom>
          <a:solidFill>
            <a:srgbClr val="FDFF56"/>
          </a:solidFill>
          <a:ln w="9525">
            <a:noFill/>
            <a:round/>
            <a:headEnd/>
            <a:tailEnd/>
          </a:ln>
        </p:spPr>
        <p:txBody>
          <a:bodyPr wrap="none" anchor="ctr"/>
          <a:lstStyle/>
          <a:p>
            <a:endParaRPr lang="nl-BE" sz="2400"/>
          </a:p>
        </p:txBody>
      </p:sp>
      <p:sp>
        <p:nvSpPr>
          <p:cNvPr id="49" name="Oval 58"/>
          <p:cNvSpPr>
            <a:spLocks noChangeArrowheads="1"/>
          </p:cNvSpPr>
          <p:nvPr/>
        </p:nvSpPr>
        <p:spPr bwMode="auto">
          <a:xfrm>
            <a:off x="3352800" y="2334686"/>
            <a:ext cx="114300" cy="106362"/>
          </a:xfrm>
          <a:prstGeom prst="ellipse">
            <a:avLst/>
          </a:prstGeom>
          <a:solidFill>
            <a:srgbClr val="FDFF56"/>
          </a:solidFill>
          <a:ln w="9525">
            <a:noFill/>
            <a:round/>
            <a:headEnd/>
            <a:tailEnd/>
          </a:ln>
        </p:spPr>
        <p:txBody>
          <a:bodyPr wrap="none" anchor="ctr"/>
          <a:lstStyle/>
          <a:p>
            <a:endParaRPr lang="nl-BE" sz="2400"/>
          </a:p>
        </p:txBody>
      </p:sp>
      <p:sp>
        <p:nvSpPr>
          <p:cNvPr id="51" name="Line 59"/>
          <p:cNvSpPr>
            <a:spLocks noChangeShapeType="1"/>
          </p:cNvSpPr>
          <p:nvPr/>
        </p:nvSpPr>
        <p:spPr bwMode="auto">
          <a:xfrm flipH="1">
            <a:off x="4953000" y="1293270"/>
            <a:ext cx="1047760" cy="1376378"/>
          </a:xfrm>
          <a:prstGeom prst="line">
            <a:avLst/>
          </a:prstGeom>
          <a:noFill/>
          <a:ln w="28575">
            <a:solidFill>
              <a:srgbClr val="7FFF5B"/>
            </a:solidFill>
            <a:round/>
            <a:headEnd/>
            <a:tailEnd type="stealth" w="lg" len="lg"/>
          </a:ln>
        </p:spPr>
        <p:txBody>
          <a:bodyPr wrap="none" anchor="ctr"/>
          <a:lstStyle/>
          <a:p>
            <a:endParaRPr lang="nl-BE"/>
          </a:p>
        </p:txBody>
      </p:sp>
      <p:sp>
        <p:nvSpPr>
          <p:cNvPr id="52" name="Line 60"/>
          <p:cNvSpPr>
            <a:spLocks noChangeShapeType="1"/>
          </p:cNvSpPr>
          <p:nvPr/>
        </p:nvSpPr>
        <p:spPr bwMode="auto">
          <a:xfrm>
            <a:off x="4953000" y="2745848"/>
            <a:ext cx="1119198" cy="1476380"/>
          </a:xfrm>
          <a:prstGeom prst="line">
            <a:avLst/>
          </a:prstGeom>
          <a:noFill/>
          <a:ln w="28575">
            <a:solidFill>
              <a:srgbClr val="7FFF5B"/>
            </a:solidFill>
            <a:round/>
            <a:headEnd/>
            <a:tailEnd type="stealth" w="lg" len="lg"/>
          </a:ln>
        </p:spPr>
        <p:txBody>
          <a:bodyPr wrap="none" anchor="ctr"/>
          <a:lstStyle/>
          <a:p>
            <a:endParaRPr lang="nl-BE"/>
          </a:p>
        </p:txBody>
      </p:sp>
      <p:sp>
        <p:nvSpPr>
          <p:cNvPr id="54" name="Line 61"/>
          <p:cNvSpPr>
            <a:spLocks noChangeShapeType="1"/>
          </p:cNvSpPr>
          <p:nvPr/>
        </p:nvSpPr>
        <p:spPr bwMode="auto">
          <a:xfrm flipH="1" flipV="1">
            <a:off x="3429000" y="2974448"/>
            <a:ext cx="2500322" cy="1390656"/>
          </a:xfrm>
          <a:prstGeom prst="line">
            <a:avLst/>
          </a:prstGeom>
          <a:noFill/>
          <a:ln w="28575">
            <a:solidFill>
              <a:srgbClr val="7FFF5B"/>
            </a:solidFill>
            <a:round/>
            <a:headEnd/>
            <a:tailEnd type="stealth" w="lg" len="lg"/>
          </a:ln>
        </p:spPr>
        <p:txBody>
          <a:bodyPr wrap="none" anchor="ctr"/>
          <a:lstStyle/>
          <a:p>
            <a:endParaRPr lang="nl-BE"/>
          </a:p>
        </p:txBody>
      </p:sp>
      <p:sp>
        <p:nvSpPr>
          <p:cNvPr id="55" name="Line 62"/>
          <p:cNvSpPr>
            <a:spLocks noChangeShapeType="1"/>
          </p:cNvSpPr>
          <p:nvPr/>
        </p:nvSpPr>
        <p:spPr bwMode="auto">
          <a:xfrm flipH="1">
            <a:off x="1000100" y="2974448"/>
            <a:ext cx="2352700" cy="1390656"/>
          </a:xfrm>
          <a:prstGeom prst="line">
            <a:avLst/>
          </a:prstGeom>
          <a:noFill/>
          <a:ln w="28575">
            <a:solidFill>
              <a:srgbClr val="7FFF5B"/>
            </a:solidFill>
            <a:round/>
            <a:headEnd/>
            <a:tailEnd type="stealth" w="lg" len="lg"/>
          </a:ln>
        </p:spPr>
        <p:txBody>
          <a:bodyPr wrap="none" anchor="ctr"/>
          <a:lstStyle/>
          <a:p>
            <a:endParaRPr lang="nl-BE"/>
          </a:p>
        </p:txBody>
      </p:sp>
      <p:sp>
        <p:nvSpPr>
          <p:cNvPr id="56" name="Line 63"/>
          <p:cNvSpPr>
            <a:spLocks noChangeShapeType="1"/>
          </p:cNvSpPr>
          <p:nvPr/>
        </p:nvSpPr>
        <p:spPr bwMode="auto">
          <a:xfrm flipV="1">
            <a:off x="857224" y="2745848"/>
            <a:ext cx="1047776" cy="1476380"/>
          </a:xfrm>
          <a:prstGeom prst="line">
            <a:avLst/>
          </a:prstGeom>
          <a:noFill/>
          <a:ln w="28575">
            <a:solidFill>
              <a:srgbClr val="7FFF5B"/>
            </a:solidFill>
            <a:round/>
            <a:headEnd/>
            <a:tailEnd type="stealth" w="lg" len="lg"/>
          </a:ln>
        </p:spPr>
        <p:txBody>
          <a:bodyPr wrap="none" anchor="ctr"/>
          <a:lstStyle/>
          <a:p>
            <a:endParaRPr lang="nl-BE"/>
          </a:p>
        </p:txBody>
      </p:sp>
      <p:sp>
        <p:nvSpPr>
          <p:cNvPr id="57" name="Line 64"/>
          <p:cNvSpPr>
            <a:spLocks noChangeShapeType="1"/>
          </p:cNvSpPr>
          <p:nvPr/>
        </p:nvSpPr>
        <p:spPr bwMode="auto">
          <a:xfrm flipH="1" flipV="1">
            <a:off x="857224" y="1150394"/>
            <a:ext cx="1047776" cy="1519254"/>
          </a:xfrm>
          <a:prstGeom prst="line">
            <a:avLst/>
          </a:prstGeom>
          <a:noFill/>
          <a:ln w="28575">
            <a:solidFill>
              <a:srgbClr val="7FFF5B"/>
            </a:solidFill>
            <a:round/>
            <a:headEnd/>
            <a:tailEnd type="stealth" w="lg" len="lg"/>
          </a:ln>
        </p:spPr>
        <p:txBody>
          <a:bodyPr wrap="none" anchor="ctr"/>
          <a:lstStyle/>
          <a:p>
            <a:endParaRPr lang="nl-BE"/>
          </a:p>
        </p:txBody>
      </p:sp>
      <p:sp>
        <p:nvSpPr>
          <p:cNvPr id="58" name="Line 65"/>
          <p:cNvSpPr>
            <a:spLocks noChangeShapeType="1"/>
          </p:cNvSpPr>
          <p:nvPr/>
        </p:nvSpPr>
        <p:spPr bwMode="auto">
          <a:xfrm>
            <a:off x="1071538" y="1078956"/>
            <a:ext cx="2281262" cy="1438292"/>
          </a:xfrm>
          <a:prstGeom prst="line">
            <a:avLst/>
          </a:prstGeom>
          <a:noFill/>
          <a:ln w="28575">
            <a:solidFill>
              <a:srgbClr val="7FFF5B"/>
            </a:solidFill>
            <a:round/>
            <a:headEnd/>
            <a:tailEnd type="stealth" w="lg" len="lg"/>
          </a:ln>
        </p:spPr>
        <p:txBody>
          <a:bodyPr wrap="none" anchor="ctr"/>
          <a:lstStyle/>
          <a:p>
            <a:endParaRPr lang="nl-BE"/>
          </a:p>
        </p:txBody>
      </p:sp>
      <p:sp>
        <p:nvSpPr>
          <p:cNvPr id="59" name="AutoShape 4"/>
          <p:cNvSpPr>
            <a:spLocks noChangeArrowheads="1"/>
          </p:cNvSpPr>
          <p:nvPr/>
        </p:nvSpPr>
        <p:spPr bwMode="auto">
          <a:xfrm>
            <a:off x="971600" y="3868012"/>
            <a:ext cx="165100" cy="215900"/>
          </a:xfrm>
          <a:prstGeom prst="smileyFace">
            <a:avLst>
              <a:gd name="adj" fmla="val 4653"/>
            </a:avLst>
          </a:prstGeom>
          <a:solidFill>
            <a:srgbClr val="FF99CC"/>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60" name="AutoShape 6"/>
          <p:cNvSpPr>
            <a:spLocks noChangeArrowheads="1"/>
          </p:cNvSpPr>
          <p:nvPr/>
        </p:nvSpPr>
        <p:spPr bwMode="auto">
          <a:xfrm>
            <a:off x="971600" y="3651864"/>
            <a:ext cx="165100" cy="203200"/>
          </a:xfrm>
          <a:prstGeom prst="smileyFace">
            <a:avLst>
              <a:gd name="adj" fmla="val 4653"/>
            </a:avLst>
          </a:prstGeom>
          <a:solidFill>
            <a:schemeClr val="accent2">
              <a:lumMod val="40000"/>
              <a:lumOff val="60000"/>
            </a:schemeClr>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nl-NL"/>
          </a:p>
        </p:txBody>
      </p:sp>
    </p:spTree>
    <p:extLst>
      <p:ext uri="{BB962C8B-B14F-4D97-AF65-F5344CB8AC3E}">
        <p14:creationId xmlns:p14="http://schemas.microsoft.com/office/powerpoint/2010/main" val="21411827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1"/>
          <p:cNvSpPr txBox="1">
            <a:spLocks noChangeArrowheads="1"/>
          </p:cNvSpPr>
          <p:nvPr/>
        </p:nvSpPr>
        <p:spPr bwMode="auto">
          <a:xfrm>
            <a:off x="142875" y="136525"/>
            <a:ext cx="8839200" cy="366713"/>
          </a:xfrm>
          <a:prstGeom prst="rect">
            <a:avLst/>
          </a:prstGeom>
          <a:noFill/>
          <a:ln w="9525">
            <a:noFill/>
            <a:miter lim="800000"/>
            <a:headEnd/>
            <a:tailEnd/>
          </a:ln>
        </p:spPr>
        <p:txBody>
          <a:bodyPr>
            <a:spAutoFit/>
          </a:bodyPr>
          <a:lstStyle/>
          <a:p>
            <a:r>
              <a:rPr lang="en-US" b="1" dirty="0">
                <a:latin typeface="Verdana" pitchFamily="84" charset="0"/>
              </a:rPr>
              <a:t>    </a:t>
            </a:r>
            <a:r>
              <a:rPr lang="en-US" sz="1800" b="1" dirty="0">
                <a:latin typeface="Verdana" pitchFamily="84" charset="0"/>
              </a:rPr>
              <a:t>Tuesday: Medium-High Intensity </a:t>
            </a:r>
            <a:r>
              <a:rPr lang="en-US" altLang="ja-JP" sz="1800" b="1" dirty="0">
                <a:latin typeface="Verdana" pitchFamily="84" charset="0"/>
              </a:rPr>
              <a:t>exercise – alternative </a:t>
            </a:r>
            <a:endParaRPr lang="en-US" sz="1800" b="1" dirty="0">
              <a:latin typeface="Verdana" pitchFamily="84" charset="0"/>
            </a:endParaRPr>
          </a:p>
        </p:txBody>
      </p:sp>
      <p:sp>
        <p:nvSpPr>
          <p:cNvPr id="6" name="Content Placeholder 2"/>
          <p:cNvSpPr txBox="1">
            <a:spLocks/>
          </p:cNvSpPr>
          <p:nvPr/>
        </p:nvSpPr>
        <p:spPr bwMode="auto">
          <a:xfrm>
            <a:off x="251520" y="692696"/>
            <a:ext cx="8642350"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lIns="0" tIns="0" rIns="0" bIns="0" rtlCol="0">
            <a:noAutofit/>
          </a:bodyPr>
          <a:lstStyle>
            <a:lvl1pPr marL="457200" indent="-457200" algn="l" defTabSz="914400" rtl="0" eaLnBrk="1" latinLnBrk="0" hangingPunct="1">
              <a:spcBef>
                <a:spcPts val="300"/>
              </a:spcBef>
              <a:buClrTx/>
              <a:buFont typeface="Arial" pitchFamily="34" charset="0"/>
              <a:buChar char="•"/>
              <a:tabLst/>
              <a:defRPr sz="2000" kern="1200">
                <a:solidFill>
                  <a:schemeClr val="tx1"/>
                </a:solidFill>
                <a:latin typeface="+mj-lt"/>
                <a:ea typeface="+mn-ea"/>
                <a:cs typeface="+mn-cs"/>
              </a:defRPr>
            </a:lvl1pPr>
            <a:lvl2pPr marL="808038" indent="-342900" algn="l" defTabSz="914400" rtl="0" eaLnBrk="1" latinLnBrk="0" hangingPunct="1">
              <a:spcBef>
                <a:spcPts val="300"/>
              </a:spcBef>
              <a:buClrTx/>
              <a:buSzPct val="80000"/>
              <a:buFont typeface="Courier New" pitchFamily="49" charset="0"/>
              <a:buChar char="o"/>
              <a:defRPr sz="1800" kern="1200">
                <a:solidFill>
                  <a:schemeClr val="tx1"/>
                </a:solidFill>
                <a:latin typeface="+mn-lt"/>
                <a:ea typeface="+mn-ea"/>
                <a:cs typeface="+mn-cs"/>
              </a:defRPr>
            </a:lvl2pPr>
            <a:lvl3pPr marL="1157288" indent="-342900" algn="l" defTabSz="914400" rtl="0" eaLnBrk="1" latinLnBrk="0" hangingPunct="1">
              <a:spcBef>
                <a:spcPts val="300"/>
              </a:spcBef>
              <a:buClrTx/>
              <a:buFont typeface="Wingdings" pitchFamily="2" charset="2"/>
              <a:buChar char="§"/>
              <a:defRPr sz="1600" kern="1200">
                <a:solidFill>
                  <a:schemeClr val="tx1"/>
                </a:solidFill>
                <a:latin typeface="+mn-lt"/>
                <a:ea typeface="+mn-ea"/>
                <a:cs typeface="+mn-cs"/>
              </a:defRPr>
            </a:lvl3pPr>
            <a:lvl4pPr marL="1519238" indent="-347663" algn="l" defTabSz="914400" rtl="0" eaLnBrk="1" latinLnBrk="0" hangingPunct="1">
              <a:spcBef>
                <a:spcPts val="300"/>
              </a:spcBef>
              <a:buClrTx/>
              <a:buFont typeface="Frutiger LT Com 45 Light" pitchFamily="34" charset="0"/>
              <a:buChar char="–"/>
              <a:defRPr sz="1400" kern="1200">
                <a:solidFill>
                  <a:schemeClr val="tx1"/>
                </a:solidFill>
                <a:latin typeface="+mn-lt"/>
                <a:ea typeface="+mn-ea"/>
                <a:cs typeface="+mn-cs"/>
              </a:defRPr>
            </a:lvl4pPr>
            <a:lvl5pPr marL="1709738" indent="-228600" algn="l" defTabSz="914400" rtl="0" eaLnBrk="1" latinLnBrk="0" hangingPunct="1">
              <a:spcBef>
                <a:spcPts val="300"/>
              </a:spcBef>
              <a:buClrTx/>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Char char="•"/>
            </a:pPr>
            <a:r>
              <a:rPr kumimoji="1" lang="en-GB" altLang="ja-JP" dirty="0">
                <a:latin typeface="Verdana"/>
                <a:ea typeface="ＭＳ Ｐゴシック" pitchFamily="34" charset="-128"/>
                <a:cs typeface="Verdana"/>
              </a:rPr>
              <a:t>Alternative OUTDOOR</a:t>
            </a:r>
          </a:p>
          <a:p>
            <a:pPr lvl="1"/>
            <a:r>
              <a:rPr lang="en-GB" sz="1600" dirty="0">
                <a:latin typeface="Verdana"/>
                <a:cs typeface="Verdana"/>
              </a:rPr>
              <a:t>Referees &amp; Assistant Referees</a:t>
            </a:r>
            <a:endParaRPr lang="en-US" sz="1600" dirty="0">
              <a:latin typeface="Verdana"/>
              <a:cs typeface="Verdana"/>
            </a:endParaRPr>
          </a:p>
          <a:p>
            <a:pPr lvl="1"/>
            <a:r>
              <a:rPr lang="en-GB" sz="1600" dirty="0">
                <a:latin typeface="Verdana"/>
                <a:cs typeface="Verdana"/>
              </a:rPr>
              <a:t>Min. 120 min </a:t>
            </a:r>
            <a:r>
              <a:rPr lang="en-GB" sz="1600" b="1" dirty="0">
                <a:latin typeface="Verdana"/>
                <a:cs typeface="Verdana"/>
              </a:rPr>
              <a:t>cycling</a:t>
            </a:r>
            <a:r>
              <a:rPr lang="en-GB" sz="1600" dirty="0">
                <a:latin typeface="Verdana"/>
                <a:cs typeface="Verdana"/>
              </a:rPr>
              <a:t> at 75% </a:t>
            </a:r>
            <a:r>
              <a:rPr lang="en-GB" sz="1600" dirty="0" err="1">
                <a:latin typeface="Verdana"/>
                <a:cs typeface="Verdana"/>
              </a:rPr>
              <a:t>HRmax</a:t>
            </a:r>
            <a:r>
              <a:rPr lang="en-GB" sz="1600" dirty="0">
                <a:latin typeface="Verdana"/>
                <a:cs typeface="Verdana"/>
              </a:rPr>
              <a:t>. Accelerate each 10 min for 45 sec.</a:t>
            </a:r>
            <a:endParaRPr kumimoji="1" lang="en-GB" altLang="ja-JP" sz="1600" dirty="0">
              <a:latin typeface="Verdana"/>
              <a:ea typeface="ＭＳ Ｐゴシック" pitchFamily="34" charset="-128"/>
              <a:cs typeface="Verdana"/>
            </a:endParaRPr>
          </a:p>
          <a:p>
            <a:pPr>
              <a:buFontTx/>
              <a:buChar char="•"/>
            </a:pPr>
            <a:r>
              <a:rPr kumimoji="1" lang="en-GB" altLang="ja-JP" dirty="0">
                <a:latin typeface="Verdana"/>
                <a:ea typeface="ＭＳ Ｐゴシック" pitchFamily="34" charset="-128"/>
                <a:cs typeface="Verdana"/>
              </a:rPr>
              <a:t>Alternative INDOOR</a:t>
            </a:r>
          </a:p>
          <a:p>
            <a:pPr lvl="1"/>
            <a:r>
              <a:rPr lang="en-GB" sz="1600" i="1" dirty="0">
                <a:latin typeface="Verdana"/>
                <a:cs typeface="Verdana"/>
              </a:rPr>
              <a:t>‘</a:t>
            </a:r>
            <a:r>
              <a:rPr lang="en-GB" sz="1600" b="1" i="1" dirty="0">
                <a:latin typeface="Verdana"/>
                <a:cs typeface="Verdana"/>
              </a:rPr>
              <a:t>indoor</a:t>
            </a:r>
            <a:r>
              <a:rPr lang="en-GB" sz="1600" i="1" dirty="0">
                <a:latin typeface="Verdana"/>
                <a:cs typeface="Verdana"/>
              </a:rPr>
              <a:t>-</a:t>
            </a:r>
            <a:r>
              <a:rPr lang="en-GB" sz="1600" b="1" i="1" dirty="0">
                <a:latin typeface="Verdana"/>
                <a:cs typeface="Verdana"/>
              </a:rPr>
              <a:t>treadmill’</a:t>
            </a:r>
            <a:r>
              <a:rPr lang="en-GB" sz="1600" i="1" dirty="0">
                <a:latin typeface="Verdana"/>
                <a:cs typeface="Verdana"/>
              </a:rPr>
              <a:t>-workload:</a:t>
            </a:r>
          </a:p>
          <a:p>
            <a:pPr lvl="2"/>
            <a:r>
              <a:rPr lang="en-US" sz="1400" dirty="0">
                <a:latin typeface="Verdana"/>
                <a:cs typeface="Verdana"/>
              </a:rPr>
              <a:t>The Medium-High Intensity Training (MI-HI) is a combination of MI-jogging/running at (76-85% </a:t>
            </a:r>
            <a:r>
              <a:rPr lang="en-US" sz="1400" dirty="0" err="1">
                <a:latin typeface="Verdana"/>
                <a:cs typeface="Verdana"/>
              </a:rPr>
              <a:t>HRmax</a:t>
            </a:r>
            <a:r>
              <a:rPr lang="en-US" sz="1400" dirty="0">
                <a:latin typeface="Verdana"/>
                <a:cs typeface="Verdana"/>
              </a:rPr>
              <a:t>) and short HI-tempo runs (at 90% </a:t>
            </a:r>
            <a:r>
              <a:rPr lang="en-US" sz="1400" dirty="0" err="1">
                <a:latin typeface="Verdana"/>
                <a:cs typeface="Verdana"/>
              </a:rPr>
              <a:t>HRmax</a:t>
            </a:r>
            <a:r>
              <a:rPr lang="en-US" sz="1400" dirty="0">
                <a:latin typeface="Verdana"/>
                <a:cs typeface="Verdana"/>
              </a:rPr>
              <a:t>). </a:t>
            </a:r>
            <a:endParaRPr lang="en-US" sz="1200" dirty="0">
              <a:latin typeface="Verdana"/>
              <a:cs typeface="Verdana"/>
            </a:endParaRPr>
          </a:p>
          <a:p>
            <a:pPr lvl="1"/>
            <a:r>
              <a:rPr lang="en-GB" sz="1600" i="1" dirty="0">
                <a:latin typeface="Verdana"/>
                <a:cs typeface="Verdana"/>
              </a:rPr>
              <a:t>Good to know!</a:t>
            </a:r>
            <a:endParaRPr lang="en-US" sz="1600" dirty="0">
              <a:latin typeface="Verdana"/>
              <a:cs typeface="Verdana"/>
            </a:endParaRPr>
          </a:p>
          <a:p>
            <a:pPr lvl="2"/>
            <a:r>
              <a:rPr lang="en-GB" sz="1400" i="1" dirty="0">
                <a:latin typeface="Verdana"/>
                <a:cs typeface="Verdana"/>
              </a:rPr>
              <a:t>Do not forget a nice warm up at the start and a cool down at the end!</a:t>
            </a:r>
          </a:p>
          <a:p>
            <a:pPr lvl="2"/>
            <a:r>
              <a:rPr lang="en-GB" sz="1400" i="1" dirty="0">
                <a:latin typeface="Verdana"/>
                <a:cs typeface="Verdana"/>
              </a:rPr>
              <a:t>The levels mentioned are just an indication. Adapt to your level and situation please.</a:t>
            </a:r>
            <a:endParaRPr lang="en-US" sz="1400" dirty="0">
              <a:latin typeface="Verdana"/>
              <a:cs typeface="Verdana"/>
            </a:endParaRPr>
          </a:p>
          <a:p>
            <a:pPr lvl="2"/>
            <a:r>
              <a:rPr lang="en-GB" sz="1400" i="1" dirty="0">
                <a:latin typeface="Verdana"/>
                <a:cs typeface="Verdana"/>
              </a:rPr>
              <a:t>Each brand (for example: </a:t>
            </a:r>
            <a:r>
              <a:rPr lang="en-GB" sz="1400" i="1" dirty="0" err="1">
                <a:latin typeface="Verdana"/>
                <a:cs typeface="Verdana"/>
              </a:rPr>
              <a:t>Lifefitness</a:t>
            </a:r>
            <a:r>
              <a:rPr lang="en-GB" sz="1400" i="1" dirty="0">
                <a:latin typeface="Verdana"/>
                <a:cs typeface="Verdana"/>
              </a:rPr>
              <a:t>; </a:t>
            </a:r>
            <a:r>
              <a:rPr lang="en-GB" sz="1400" i="1" dirty="0" err="1">
                <a:latin typeface="Verdana"/>
                <a:cs typeface="Verdana"/>
              </a:rPr>
              <a:t>Technogym</a:t>
            </a:r>
            <a:r>
              <a:rPr lang="en-GB" sz="1400" i="1" dirty="0">
                <a:latin typeface="Verdana"/>
                <a:cs typeface="Verdana"/>
              </a:rPr>
              <a:t>; …) uses an slightly different scale.</a:t>
            </a:r>
            <a:endParaRPr lang="en-US" sz="1400" dirty="0">
              <a:latin typeface="Verdana"/>
              <a:cs typeface="Verdana"/>
            </a:endParaRPr>
          </a:p>
          <a:p>
            <a:pPr lvl="2"/>
            <a:r>
              <a:rPr lang="en-GB" sz="1400" dirty="0">
                <a:latin typeface="Verdana"/>
                <a:cs typeface="Verdana"/>
              </a:rPr>
              <a:t>The same exercise as outside can be done inside.</a:t>
            </a:r>
            <a:endParaRPr lang="en-US" sz="1400" dirty="0">
              <a:latin typeface="Verdana"/>
              <a:cs typeface="Verdana"/>
            </a:endParaRPr>
          </a:p>
          <a:p>
            <a:pPr lvl="1" indent="-457200">
              <a:buFontTx/>
              <a:buChar char="•"/>
            </a:pPr>
            <a:endParaRPr kumimoji="1" lang="en-GB" altLang="ja-JP" dirty="0">
              <a:latin typeface="Verdana"/>
              <a:ea typeface="ＭＳ Ｐゴシック" pitchFamily="34" charset="-128"/>
              <a:cs typeface="Verdana"/>
            </a:endParaRPr>
          </a:p>
        </p:txBody>
      </p:sp>
      <p:graphicFrame>
        <p:nvGraphicFramePr>
          <p:cNvPr id="2" name="Tabel 1"/>
          <p:cNvGraphicFramePr>
            <a:graphicFrameLocks noGrp="1"/>
          </p:cNvGraphicFramePr>
          <p:nvPr>
            <p:extLst>
              <p:ext uri="{D42A27DB-BD31-4B8C-83A1-F6EECF244321}">
                <p14:modId xmlns:p14="http://schemas.microsoft.com/office/powerpoint/2010/main" val="2693140314"/>
              </p:ext>
            </p:extLst>
          </p:nvPr>
        </p:nvGraphicFramePr>
        <p:xfrm>
          <a:off x="1814513" y="4569668"/>
          <a:ext cx="5803900" cy="2171700"/>
        </p:xfrm>
        <a:graphic>
          <a:graphicData uri="http://schemas.openxmlformats.org/drawingml/2006/table">
            <a:tbl>
              <a:tblPr/>
              <a:tblGrid>
                <a:gridCol w="508000">
                  <a:extLst>
                    <a:ext uri="{9D8B030D-6E8A-4147-A177-3AD203B41FA5}">
                      <a16:colId xmlns:a16="http://schemas.microsoft.com/office/drawing/2014/main" val="20000"/>
                    </a:ext>
                  </a:extLst>
                </a:gridCol>
                <a:gridCol w="393700">
                  <a:extLst>
                    <a:ext uri="{9D8B030D-6E8A-4147-A177-3AD203B41FA5}">
                      <a16:colId xmlns:a16="http://schemas.microsoft.com/office/drawing/2014/main" val="20001"/>
                    </a:ext>
                  </a:extLst>
                </a:gridCol>
                <a:gridCol w="393700">
                  <a:extLst>
                    <a:ext uri="{9D8B030D-6E8A-4147-A177-3AD203B41FA5}">
                      <a16:colId xmlns:a16="http://schemas.microsoft.com/office/drawing/2014/main" val="20002"/>
                    </a:ext>
                  </a:extLst>
                </a:gridCol>
                <a:gridCol w="393700">
                  <a:extLst>
                    <a:ext uri="{9D8B030D-6E8A-4147-A177-3AD203B41FA5}">
                      <a16:colId xmlns:a16="http://schemas.microsoft.com/office/drawing/2014/main" val="20003"/>
                    </a:ext>
                  </a:extLst>
                </a:gridCol>
                <a:gridCol w="393700">
                  <a:extLst>
                    <a:ext uri="{9D8B030D-6E8A-4147-A177-3AD203B41FA5}">
                      <a16:colId xmlns:a16="http://schemas.microsoft.com/office/drawing/2014/main" val="20004"/>
                    </a:ext>
                  </a:extLst>
                </a:gridCol>
                <a:gridCol w="393700">
                  <a:extLst>
                    <a:ext uri="{9D8B030D-6E8A-4147-A177-3AD203B41FA5}">
                      <a16:colId xmlns:a16="http://schemas.microsoft.com/office/drawing/2014/main" val="20005"/>
                    </a:ext>
                  </a:extLst>
                </a:gridCol>
                <a:gridCol w="393700">
                  <a:extLst>
                    <a:ext uri="{9D8B030D-6E8A-4147-A177-3AD203B41FA5}">
                      <a16:colId xmlns:a16="http://schemas.microsoft.com/office/drawing/2014/main" val="20006"/>
                    </a:ext>
                  </a:extLst>
                </a:gridCol>
                <a:gridCol w="393700">
                  <a:extLst>
                    <a:ext uri="{9D8B030D-6E8A-4147-A177-3AD203B41FA5}">
                      <a16:colId xmlns:a16="http://schemas.microsoft.com/office/drawing/2014/main" val="20007"/>
                    </a:ext>
                  </a:extLst>
                </a:gridCol>
                <a:gridCol w="393700">
                  <a:extLst>
                    <a:ext uri="{9D8B030D-6E8A-4147-A177-3AD203B41FA5}">
                      <a16:colId xmlns:a16="http://schemas.microsoft.com/office/drawing/2014/main" val="20008"/>
                    </a:ext>
                  </a:extLst>
                </a:gridCol>
                <a:gridCol w="393700">
                  <a:extLst>
                    <a:ext uri="{9D8B030D-6E8A-4147-A177-3AD203B41FA5}">
                      <a16:colId xmlns:a16="http://schemas.microsoft.com/office/drawing/2014/main" val="20009"/>
                    </a:ext>
                  </a:extLst>
                </a:gridCol>
                <a:gridCol w="393700">
                  <a:extLst>
                    <a:ext uri="{9D8B030D-6E8A-4147-A177-3AD203B41FA5}">
                      <a16:colId xmlns:a16="http://schemas.microsoft.com/office/drawing/2014/main" val="20010"/>
                    </a:ext>
                  </a:extLst>
                </a:gridCol>
                <a:gridCol w="393700">
                  <a:extLst>
                    <a:ext uri="{9D8B030D-6E8A-4147-A177-3AD203B41FA5}">
                      <a16:colId xmlns:a16="http://schemas.microsoft.com/office/drawing/2014/main" val="20011"/>
                    </a:ext>
                  </a:extLst>
                </a:gridCol>
                <a:gridCol w="965200">
                  <a:extLst>
                    <a:ext uri="{9D8B030D-6E8A-4147-A177-3AD203B41FA5}">
                      <a16:colId xmlns:a16="http://schemas.microsoft.com/office/drawing/2014/main" val="20012"/>
                    </a:ext>
                  </a:extLst>
                </a:gridCol>
              </a:tblGrid>
              <a:tr h="177800">
                <a:tc gridSpan="13">
                  <a:txBody>
                    <a:bodyPr/>
                    <a:lstStyle/>
                    <a:p>
                      <a:pPr algn="ctr" fontAlgn="b"/>
                      <a:r>
                        <a:rPr lang="nl-NL" sz="1000" b="1" i="0" u="none" strike="noStrike">
                          <a:effectLst/>
                          <a:latin typeface="Verdana"/>
                        </a:rPr>
                        <a:t>MI-HI-workload ... TREADMILL ...</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CC"/>
                    </a:solidFill>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10000"/>
                  </a:ext>
                </a:extLst>
              </a:tr>
              <a:tr h="165100">
                <a:tc>
                  <a:txBody>
                    <a:bodyPr/>
                    <a:lstStyle/>
                    <a:p>
                      <a:pPr algn="ctr" fontAlgn="b"/>
                      <a:r>
                        <a:rPr lang="nl-NL" sz="1000" b="1" i="0" u="none" strike="noStrike">
                          <a:effectLst/>
                          <a:latin typeface="Verdana"/>
                        </a:rPr>
                        <a:t>Level</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gridSpan="3">
                  <a:txBody>
                    <a:bodyPr/>
                    <a:lstStyle/>
                    <a:p>
                      <a:pPr algn="l" fontAlgn="b"/>
                      <a:r>
                        <a:rPr lang="nl-NL" sz="1000" b="1" i="0" u="none" strike="noStrike">
                          <a:effectLst/>
                          <a:latin typeface="Verdana"/>
                        </a:rPr>
                        <a:t>Time (min)</a:t>
                      </a:r>
                    </a:p>
                  </a:txBody>
                  <a:tcPr marL="12700" marR="12700" marT="12700"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hMerge="1">
                  <a:txBody>
                    <a:bodyPr/>
                    <a:lstStyle/>
                    <a:p>
                      <a:endParaRPr lang="nl-NL"/>
                    </a:p>
                  </a:txBody>
                  <a:tcPr/>
                </a:tc>
                <a:tc hMerge="1">
                  <a:txBody>
                    <a:bodyPr/>
                    <a:lstStyle/>
                    <a:p>
                      <a:endParaRPr lang="nl-NL"/>
                    </a:p>
                  </a:txBody>
                  <a:tcPr/>
                </a:tc>
                <a:tc>
                  <a:txBody>
                    <a:bodyPr/>
                    <a:lstStyle/>
                    <a:p>
                      <a:pPr algn="l" fontAlgn="b"/>
                      <a:r>
                        <a:rPr lang="nl-NL" sz="1000" b="1" i="0" u="none" strike="noStrike">
                          <a:effectLst/>
                          <a:latin typeface="Verdana"/>
                        </a:rPr>
                        <a:t> </a:t>
                      </a:r>
                    </a:p>
                  </a:txBody>
                  <a:tcPr marL="12700" marR="12700" marT="1270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r>
                        <a:rPr lang="nl-NL" sz="1000" b="1" i="0" u="none" strike="noStrike">
                          <a:effectLst/>
                          <a:latin typeface="Verdana"/>
                        </a:rPr>
                        <a:t> </a:t>
                      </a:r>
                    </a:p>
                  </a:txBody>
                  <a:tcPr marL="12700" marR="12700" marT="1270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r>
                        <a:rPr lang="nl-NL" sz="1000" b="1" i="0" u="none" strike="noStrike">
                          <a:effectLst/>
                          <a:latin typeface="Verdana"/>
                        </a:rPr>
                        <a:t> </a:t>
                      </a:r>
                    </a:p>
                  </a:txBody>
                  <a:tcPr marL="12700" marR="12700" marT="1270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r>
                        <a:rPr lang="nl-NL" sz="1000" b="1" i="0" u="none" strike="noStrike">
                          <a:effectLst/>
                          <a:latin typeface="Verdana"/>
                        </a:rPr>
                        <a:t> </a:t>
                      </a:r>
                    </a:p>
                  </a:txBody>
                  <a:tcPr marL="12700" marR="12700" marT="1270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r>
                        <a:rPr lang="nl-NL" sz="1000" b="1" i="0" u="none" strike="noStrike">
                          <a:effectLst/>
                          <a:latin typeface="Verdana"/>
                        </a:rPr>
                        <a:t> </a:t>
                      </a:r>
                    </a:p>
                  </a:txBody>
                  <a:tcPr marL="12700" marR="12700" marT="1270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r>
                        <a:rPr lang="nl-NL" sz="1000" b="1" i="0" u="none" strike="noStrike">
                          <a:effectLst/>
                          <a:latin typeface="Verdana"/>
                        </a:rPr>
                        <a:t> </a:t>
                      </a:r>
                    </a:p>
                  </a:txBody>
                  <a:tcPr marL="12700" marR="12700" marT="1270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r>
                        <a:rPr lang="nl-NL" sz="1000" b="1" i="0" u="none" strike="noStrike">
                          <a:effectLst/>
                          <a:latin typeface="Verdana"/>
                        </a:rPr>
                        <a:t> </a:t>
                      </a:r>
                    </a:p>
                  </a:txBody>
                  <a:tcPr marL="12700" marR="12700" marT="1270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r>
                        <a:rPr lang="nl-NL" sz="1000" b="1" i="0" u="none" strike="noStrike">
                          <a:effectLst/>
                          <a:latin typeface="Verdana"/>
                        </a:rPr>
                        <a:t> </a:t>
                      </a:r>
                    </a:p>
                  </a:txBody>
                  <a:tcPr marL="12700" marR="12700" marT="12700"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r>
                        <a:rPr lang="nl-NL" sz="1000" b="1" i="0" u="none" strike="noStrike">
                          <a:effectLst/>
                          <a:latin typeface="Verdana"/>
                        </a:rPr>
                        <a:t>TOTAL TIME</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1"/>
                  </a:ext>
                </a:extLst>
              </a:tr>
              <a:tr h="165100">
                <a:tc>
                  <a:txBody>
                    <a:bodyPr/>
                    <a:lstStyle/>
                    <a:p>
                      <a:pPr algn="ctr" fontAlgn="b"/>
                      <a:r>
                        <a:rPr lang="nl-NL" sz="1000" b="1" i="0" u="none" strike="noStrike">
                          <a:effectLst/>
                          <a:latin typeface="Verdana"/>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nl-NL" sz="1000" b="1" i="0" u="none" strike="noStrike">
                          <a:effectLst/>
                          <a:latin typeface="Verdana"/>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1"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1"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1"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1"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1"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1"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1"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1"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1"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1"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1"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2"/>
                  </a:ext>
                </a:extLst>
              </a:tr>
              <a:tr h="165100">
                <a:tc>
                  <a:txBody>
                    <a:bodyPr/>
                    <a:lstStyle/>
                    <a:p>
                      <a:pPr algn="ctr" fontAlgn="b"/>
                      <a:r>
                        <a:rPr lang="nl-NL" sz="1000" b="1" i="0" u="none" strike="noStrike">
                          <a:effectLst/>
                          <a:latin typeface="Verdana"/>
                        </a:rPr>
                        <a:t>8</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3"/>
                  </a:ext>
                </a:extLst>
              </a:tr>
              <a:tr h="165100">
                <a:tc>
                  <a:txBody>
                    <a:bodyPr/>
                    <a:lstStyle/>
                    <a:p>
                      <a:pPr algn="ctr" fontAlgn="b"/>
                      <a:r>
                        <a:rPr lang="nl-NL" sz="1000" b="1" i="0" u="none" strike="noStrike">
                          <a:effectLst/>
                          <a:latin typeface="Verdana"/>
                        </a:rPr>
                        <a:t>9</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endParaRPr lang="nl-NL" sz="800" b="0" i="0" u="none" strike="noStrike" dirty="0">
                        <a:effectLst/>
                        <a:latin typeface="Verdana"/>
                      </a:endParaRP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endParaRPr lang="nl-NL" sz="800" b="0" i="0" u="none" strike="noStrike" dirty="0">
                        <a:effectLst/>
                        <a:latin typeface="Verdana"/>
                      </a:endParaRP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dirty="0">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endParaRPr lang="nl-NL" sz="1000" b="0" i="0" u="none" strike="noStrike" dirty="0">
                        <a:effectLst/>
                        <a:latin typeface="Verdana"/>
                      </a:endParaRPr>
                    </a:p>
                  </a:txBody>
                  <a:tcPr marL="12700" marR="12700" marT="12700" marB="0" anchor="b">
                    <a:lnL w="6350" cap="flat" cmpd="sng" algn="ctr">
                      <a:solidFill>
                        <a:srgbClr val="00CCF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4"/>
                  </a:ext>
                </a:extLst>
              </a:tr>
              <a:tr h="165100">
                <a:tc>
                  <a:txBody>
                    <a:bodyPr/>
                    <a:lstStyle/>
                    <a:p>
                      <a:pPr algn="ctr" fontAlgn="b"/>
                      <a:r>
                        <a:rPr lang="nl-NL" sz="1000" b="1" i="0" u="none" strike="noStrike">
                          <a:effectLst/>
                          <a:latin typeface="Verdana"/>
                        </a:rPr>
                        <a:t>10</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dirty="0">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dirty="0">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dirty="0">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dirty="0">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5"/>
                  </a:ext>
                </a:extLst>
              </a:tr>
              <a:tr h="165100">
                <a:tc>
                  <a:txBody>
                    <a:bodyPr/>
                    <a:lstStyle/>
                    <a:p>
                      <a:pPr algn="ctr" fontAlgn="b"/>
                      <a:r>
                        <a:rPr lang="nl-NL" sz="1000" b="1" i="0" u="none" strike="noStrike">
                          <a:effectLst/>
                          <a:latin typeface="Verdana"/>
                        </a:rPr>
                        <a:t>11</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dirty="0">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dirty="0">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dirty="0">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dirty="0">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6"/>
                  </a:ext>
                </a:extLst>
              </a:tr>
              <a:tr h="165100">
                <a:tc>
                  <a:txBody>
                    <a:bodyPr/>
                    <a:lstStyle/>
                    <a:p>
                      <a:pPr algn="ctr" fontAlgn="b"/>
                      <a:r>
                        <a:rPr lang="nl-NL" sz="1000" b="1" i="0" u="none" strike="noStrike">
                          <a:effectLst/>
                          <a:latin typeface="Verdana"/>
                        </a:rPr>
                        <a:t>12</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dirty="0">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dirty="0">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dirty="0">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dirty="0">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7"/>
                  </a:ext>
                </a:extLst>
              </a:tr>
              <a:tr h="165100">
                <a:tc>
                  <a:txBody>
                    <a:bodyPr/>
                    <a:lstStyle/>
                    <a:p>
                      <a:pPr algn="ctr" fontAlgn="b"/>
                      <a:r>
                        <a:rPr lang="nl-NL" sz="1000" b="1" i="0" u="none" strike="noStrike">
                          <a:effectLst/>
                          <a:latin typeface="Verdana"/>
                        </a:rPr>
                        <a:t>13</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nl-NL" sz="1000" b="0" i="0" u="none" strike="noStrike" dirty="0">
                          <a:effectLst/>
                          <a:latin typeface="Verdana"/>
                        </a:rPr>
                        <a:t>2,5</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dirty="0">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dirty="0">
                          <a:effectLst/>
                          <a:latin typeface="Verdana"/>
                        </a:rPr>
                        <a:t> 2,5</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endParaRPr lang="nl-NL" sz="1000" b="0" i="0" u="none" strike="noStrike" dirty="0">
                        <a:effectLst/>
                        <a:latin typeface="Verdana"/>
                      </a:endParaRP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dirty="0">
                          <a:effectLst/>
                          <a:latin typeface="Verdana"/>
                        </a:rPr>
                        <a:t>2,5</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dirty="0">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dirty="0">
                          <a:effectLst/>
                          <a:latin typeface="Verdana"/>
                        </a:rPr>
                        <a:t>2,5 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endParaRPr lang="nl-NL" sz="1000" b="0" i="0" u="none" strike="noStrike" dirty="0">
                        <a:effectLst/>
                        <a:latin typeface="Verdana"/>
                      </a:endParaRP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dirty="0">
                          <a:effectLst/>
                          <a:latin typeface="Verdana"/>
                        </a:rPr>
                        <a:t>12x</a:t>
                      </a:r>
                    </a:p>
                  </a:txBody>
                  <a:tcPr marL="12700" marR="12700" marT="12700" marB="0" anchor="b">
                    <a:lnL w="6350" cap="flat" cmpd="sng" algn="ctr">
                      <a:solidFill>
                        <a:srgbClr val="00CCF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8"/>
                  </a:ext>
                </a:extLst>
              </a:tr>
              <a:tr h="165100">
                <a:tc>
                  <a:txBody>
                    <a:bodyPr/>
                    <a:lstStyle/>
                    <a:p>
                      <a:pPr algn="ctr" fontAlgn="b"/>
                      <a:r>
                        <a:rPr lang="nl-NL" sz="1000" b="1" i="0" u="none" strike="noStrike">
                          <a:effectLst/>
                          <a:latin typeface="Verdana"/>
                        </a:rPr>
                        <a:t>14</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nl-NL" sz="1000" b="0" i="0" u="none" strike="noStrike" dirty="0">
                          <a:effectLst/>
                          <a:latin typeface="Verdana"/>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dirty="0">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dirty="0">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dirty="0">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dirty="0">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dirty="0">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dirty="0">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dirty="0">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9"/>
                  </a:ext>
                </a:extLst>
              </a:tr>
              <a:tr h="165100">
                <a:tc>
                  <a:txBody>
                    <a:bodyPr/>
                    <a:lstStyle/>
                    <a:p>
                      <a:pPr algn="ctr" fontAlgn="b"/>
                      <a:r>
                        <a:rPr lang="nl-NL" sz="1000" b="1" i="0" u="none" strike="noStrike">
                          <a:effectLst/>
                          <a:latin typeface="Verdana"/>
                        </a:rPr>
                        <a:t>15</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nl-NL" sz="1000" b="0" i="0" u="none" strike="noStrike" dirty="0">
                          <a:effectLst/>
                          <a:latin typeface="Verdana"/>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endParaRPr lang="nl-NL" sz="800" b="0" i="0" u="none" strike="noStrike" dirty="0">
                        <a:effectLst/>
                        <a:latin typeface="Verdana"/>
                      </a:endParaRP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dirty="0">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800" b="0" i="0" u="none" strike="noStrike" dirty="0">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dirty="0">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800" b="0" i="0" u="none" strike="noStrike" dirty="0">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dirty="0">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endParaRPr lang="nl-NL" sz="800" b="0" i="0" u="none" strike="noStrike" dirty="0">
                        <a:effectLst/>
                        <a:latin typeface="Verdana"/>
                      </a:endParaRP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dirty="0">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800" b="0" i="0" u="none" strike="noStrike" dirty="0">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dirty="0">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endParaRPr lang="nl-NL" sz="1000" b="0" i="0" u="none" strike="noStrike" dirty="0">
                        <a:effectLst/>
                        <a:latin typeface="Verdana"/>
                      </a:endParaRPr>
                    </a:p>
                  </a:txBody>
                  <a:tcPr marL="12700" marR="12700" marT="12700" marB="0" anchor="b">
                    <a:lnL w="6350" cap="flat" cmpd="sng" algn="ctr">
                      <a:solidFill>
                        <a:srgbClr val="00CCF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0"/>
                  </a:ext>
                </a:extLst>
              </a:tr>
              <a:tr h="165100">
                <a:tc>
                  <a:txBody>
                    <a:bodyPr/>
                    <a:lstStyle/>
                    <a:p>
                      <a:pPr algn="ctr" fontAlgn="b"/>
                      <a:r>
                        <a:rPr lang="nl-NL" sz="1000" b="1" i="0" u="none" strike="noStrike">
                          <a:effectLst/>
                          <a:latin typeface="Verdana"/>
                        </a:rPr>
                        <a:t>16</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800" b="0" i="0" u="none" strike="noStrike" dirty="0">
                          <a:effectLst/>
                          <a:latin typeface="Verdana"/>
                        </a:rPr>
                        <a:t>0,15 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800" b="0" i="0" u="none" strike="noStrike" dirty="0">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800" b="0" i="0" u="none" strike="noStrike" dirty="0">
                          <a:effectLst/>
                          <a:latin typeface="Verdana"/>
                        </a:rPr>
                        <a:t>0,20 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800" b="0" i="0" u="none" strike="noStrike" dirty="0">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800" b="0" i="0" u="none" strike="noStrike" dirty="0">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800" b="0" i="0" u="none" strike="noStrike" dirty="0">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800" b="0" i="0" u="none" strike="noStrike" dirty="0">
                          <a:effectLst/>
                          <a:latin typeface="Verdana"/>
                        </a:rPr>
                        <a:t> 0,15</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800" b="0" i="0" u="none" strike="noStrike" dirty="0">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800" b="0" i="0" u="none" strike="noStrike" dirty="0">
                          <a:effectLst/>
                          <a:latin typeface="Verdana"/>
                        </a:rPr>
                        <a:t>0,20 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800" b="0" i="0" u="none" strike="noStrike" dirty="0">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dirty="0">
                          <a:effectLst/>
                          <a:latin typeface="Verdana"/>
                        </a:rPr>
                        <a:t>11x </a:t>
                      </a:r>
                    </a:p>
                  </a:txBody>
                  <a:tcPr marL="12700" marR="12700" marT="12700" marB="0" anchor="b">
                    <a:lnL w="6350" cap="flat" cmpd="sng" algn="ctr">
                      <a:solidFill>
                        <a:srgbClr val="00CCF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77800">
                <a:tc>
                  <a:txBody>
                    <a:bodyPr/>
                    <a:lstStyle/>
                    <a:p>
                      <a:pPr algn="ctr" fontAlgn="b"/>
                      <a:r>
                        <a:rPr lang="nl-NL" sz="1000" b="0" i="0" u="none" strike="noStrike">
                          <a:effectLst/>
                          <a:latin typeface="Verdana"/>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l" fontAlgn="b"/>
                      <a:r>
                        <a:rPr lang="nl-NL" sz="1000" b="0" i="0" u="none" strike="noStrike">
                          <a:effectLst/>
                          <a:latin typeface="Verdana"/>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nl-NL" sz="1000" b="0" i="0" u="none" strike="noStrike" dirty="0">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nl-NL" sz="1000" b="0" i="0" u="none" strike="noStrike" dirty="0">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nl-NL" sz="1000" b="0" i="0" u="none" strike="noStrike" dirty="0">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nl-NL" sz="1000" b="0" i="0" u="none" strike="noStrike" dirty="0">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nl-NL" sz="1000" b="0" i="0" u="none" strike="noStrike" dirty="0">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nl-NL" sz="1000" b="0" i="0" u="none" strike="noStrike" dirty="0">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nl-NL" sz="1000" b="0" i="0" u="none" strike="noStrike" dirty="0">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nl-NL" sz="1000" b="0" i="0" u="none" strike="noStrike" dirty="0">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nl-NL" sz="1000" b="0" i="0" u="none" strike="noStrike" dirty="0">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nl-NL" sz="1000" b="0" i="0" u="none" strike="noStrike" dirty="0">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CC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tr-TR" sz="1000" b="0" i="0" u="none" strike="noStrike" dirty="0">
                          <a:effectLst/>
                          <a:latin typeface="Verdana"/>
                        </a:rPr>
                        <a:t>30' + 3'</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2718096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1"/>
          <p:cNvSpPr txBox="1">
            <a:spLocks noChangeArrowheads="1"/>
          </p:cNvSpPr>
          <p:nvPr/>
        </p:nvSpPr>
        <p:spPr bwMode="auto">
          <a:xfrm>
            <a:off x="179512" y="136525"/>
            <a:ext cx="8784976" cy="366713"/>
          </a:xfrm>
          <a:prstGeom prst="rect">
            <a:avLst/>
          </a:prstGeom>
          <a:noFill/>
          <a:ln w="9525">
            <a:noFill/>
            <a:miter lim="800000"/>
            <a:headEnd/>
            <a:tailEnd/>
          </a:ln>
        </p:spPr>
        <p:txBody>
          <a:bodyPr wrap="square">
            <a:spAutoFit/>
          </a:bodyPr>
          <a:lstStyle/>
          <a:p>
            <a:r>
              <a:rPr lang="en-US" sz="1800" b="1" dirty="0">
                <a:latin typeface="Verdana" pitchFamily="84" charset="0"/>
              </a:rPr>
              <a:t>	Wednesday: REST day</a:t>
            </a:r>
          </a:p>
        </p:txBody>
      </p:sp>
      <p:sp>
        <p:nvSpPr>
          <p:cNvPr id="4" name="Content Placeholder 3">
            <a:extLst>
              <a:ext uri="{FF2B5EF4-FFF2-40B4-BE49-F238E27FC236}">
                <a16:creationId xmlns:a16="http://schemas.microsoft.com/office/drawing/2014/main" id="{0758656B-1345-0449-871C-CA528243AADE}"/>
              </a:ext>
            </a:extLst>
          </p:cNvPr>
          <p:cNvSpPr>
            <a:spLocks noGrp="1"/>
          </p:cNvSpPr>
          <p:nvPr>
            <p:ph idx="1"/>
          </p:nvPr>
        </p:nvSpPr>
        <p:spPr/>
        <p:txBody>
          <a:bodyPr/>
          <a:lstStyle/>
          <a:p>
            <a:endParaRPr lang="en-US"/>
          </a:p>
        </p:txBody>
      </p:sp>
      <p:pic>
        <p:nvPicPr>
          <p:cNvPr id="7" name="Picture 6" descr="A group of people posing for a photo&#13;&#10;&#13;&#10;Description automatically generated">
            <a:extLst>
              <a:ext uri="{FF2B5EF4-FFF2-40B4-BE49-F238E27FC236}">
                <a16:creationId xmlns:a16="http://schemas.microsoft.com/office/drawing/2014/main" id="{C96DF837-E51C-BE48-BD4F-B26BD2FD76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8024" y="3717032"/>
            <a:ext cx="3708400" cy="2781300"/>
          </a:xfrm>
          <a:prstGeom prst="rect">
            <a:avLst/>
          </a:prstGeom>
        </p:spPr>
      </p:pic>
    </p:spTree>
    <p:extLst>
      <p:ext uri="{BB962C8B-B14F-4D97-AF65-F5344CB8AC3E}">
        <p14:creationId xmlns:p14="http://schemas.microsoft.com/office/powerpoint/2010/main" val="18653398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00"/>
          <p:cNvSpPr>
            <a:spLocks noChangeAspect="1" noChangeArrowheads="1"/>
          </p:cNvSpPr>
          <p:nvPr/>
        </p:nvSpPr>
        <p:spPr bwMode="auto">
          <a:xfrm>
            <a:off x="251520" y="620688"/>
            <a:ext cx="6492875" cy="4038600"/>
          </a:xfrm>
          <a:prstGeom prst="rect">
            <a:avLst/>
          </a:prstGeom>
          <a:solidFill>
            <a:srgbClr val="006000"/>
          </a:solidFill>
          <a:ln w="28575" algn="ctr">
            <a:noFill/>
            <a:miter lim="800000"/>
            <a:headEnd/>
            <a:tailEnd/>
          </a:ln>
        </p:spPr>
        <p:txBody>
          <a:bodyPr lIns="74295" tIns="8890" rIns="74295" bIns="8890"/>
          <a:lstStyle/>
          <a:p>
            <a:endParaRPr lang="ja-JP" sz="2400">
              <a:solidFill>
                <a:srgbClr val="FF0000"/>
              </a:solidFill>
              <a:latin typeface="Times New Roman" pitchFamily="84" charset="0"/>
            </a:endParaRPr>
          </a:p>
        </p:txBody>
      </p:sp>
      <p:grpSp>
        <p:nvGrpSpPr>
          <p:cNvPr id="2" name="Group 130"/>
          <p:cNvGrpSpPr>
            <a:grpSpLocks noChangeAspect="1"/>
          </p:cNvGrpSpPr>
          <p:nvPr/>
        </p:nvGrpSpPr>
        <p:grpSpPr bwMode="auto">
          <a:xfrm>
            <a:off x="539552" y="922338"/>
            <a:ext cx="6024562" cy="3459162"/>
            <a:chOff x="2543" y="9426"/>
            <a:chExt cx="6236" cy="3855"/>
          </a:xfrm>
        </p:grpSpPr>
        <p:sp>
          <p:nvSpPr>
            <p:cNvPr id="22552" name="Line 131"/>
            <p:cNvSpPr>
              <a:spLocks noChangeAspect="1" noChangeShapeType="1"/>
            </p:cNvSpPr>
            <p:nvPr/>
          </p:nvSpPr>
          <p:spPr bwMode="auto">
            <a:xfrm>
              <a:off x="5660" y="9426"/>
              <a:ext cx="1" cy="3855"/>
            </a:xfrm>
            <a:prstGeom prst="line">
              <a:avLst/>
            </a:prstGeom>
            <a:noFill/>
            <a:ln w="19050">
              <a:solidFill>
                <a:srgbClr val="FFFFFF"/>
              </a:solidFill>
              <a:round/>
              <a:headEnd/>
              <a:tailEnd/>
            </a:ln>
          </p:spPr>
          <p:txBody>
            <a:bodyPr lIns="74295" tIns="8890" rIns="74295" bIns="8890"/>
            <a:lstStyle/>
            <a:p>
              <a:endParaRPr lang="nl-BE"/>
            </a:p>
          </p:txBody>
        </p:sp>
        <p:sp>
          <p:nvSpPr>
            <p:cNvPr id="22553" name="Oval 132"/>
            <p:cNvSpPr>
              <a:spLocks noChangeAspect="1" noChangeArrowheads="1"/>
            </p:cNvSpPr>
            <p:nvPr/>
          </p:nvSpPr>
          <p:spPr bwMode="auto">
            <a:xfrm>
              <a:off x="5632" y="11325"/>
              <a:ext cx="57" cy="57"/>
            </a:xfrm>
            <a:prstGeom prst="ellipse">
              <a:avLst/>
            </a:prstGeom>
            <a:solidFill>
              <a:srgbClr val="FFFFFF"/>
            </a:solid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54" name="Oval 133"/>
            <p:cNvSpPr>
              <a:spLocks noChangeAspect="1" noChangeArrowheads="1"/>
            </p:cNvSpPr>
            <p:nvPr/>
          </p:nvSpPr>
          <p:spPr bwMode="auto">
            <a:xfrm>
              <a:off x="5142" y="10835"/>
              <a:ext cx="1037" cy="1037"/>
            </a:xfrm>
            <a:prstGeom prst="ellipse">
              <a:avLst/>
            </a:pr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55" name="Rectangle 134"/>
            <p:cNvSpPr>
              <a:spLocks noChangeAspect="1" noChangeArrowheads="1"/>
            </p:cNvSpPr>
            <p:nvPr/>
          </p:nvSpPr>
          <p:spPr bwMode="auto">
            <a:xfrm>
              <a:off x="2684" y="9426"/>
              <a:ext cx="5953" cy="3855"/>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56" name="Rectangle 135"/>
            <p:cNvSpPr>
              <a:spLocks noChangeAspect="1" noChangeArrowheads="1"/>
            </p:cNvSpPr>
            <p:nvPr/>
          </p:nvSpPr>
          <p:spPr bwMode="auto">
            <a:xfrm>
              <a:off x="2543" y="11147"/>
              <a:ext cx="142" cy="414"/>
            </a:xfrm>
            <a:prstGeom prst="rect">
              <a:avLst/>
            </a:prstGeom>
            <a:solidFill>
              <a:srgbClr val="808080"/>
            </a:solid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57" name="Rectangle 136"/>
            <p:cNvSpPr>
              <a:spLocks noChangeAspect="1" noChangeArrowheads="1"/>
            </p:cNvSpPr>
            <p:nvPr/>
          </p:nvSpPr>
          <p:spPr bwMode="auto">
            <a:xfrm>
              <a:off x="8637" y="11147"/>
              <a:ext cx="142" cy="414"/>
            </a:xfrm>
            <a:prstGeom prst="rect">
              <a:avLst/>
            </a:prstGeom>
            <a:solidFill>
              <a:srgbClr val="808080"/>
            </a:solid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58" name="Rectangle 137"/>
            <p:cNvSpPr>
              <a:spLocks noChangeAspect="1" noChangeArrowheads="1"/>
            </p:cNvSpPr>
            <p:nvPr/>
          </p:nvSpPr>
          <p:spPr bwMode="auto">
            <a:xfrm>
              <a:off x="2684" y="10835"/>
              <a:ext cx="312" cy="1037"/>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59" name="Rectangle 138"/>
            <p:cNvSpPr>
              <a:spLocks noChangeAspect="1" noChangeArrowheads="1"/>
            </p:cNvSpPr>
            <p:nvPr/>
          </p:nvSpPr>
          <p:spPr bwMode="auto">
            <a:xfrm>
              <a:off x="8325" y="10835"/>
              <a:ext cx="312" cy="1037"/>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60" name="Oval 139"/>
            <p:cNvSpPr>
              <a:spLocks noChangeAspect="1" noChangeArrowheads="1"/>
            </p:cNvSpPr>
            <p:nvPr/>
          </p:nvSpPr>
          <p:spPr bwMode="auto">
            <a:xfrm>
              <a:off x="3279" y="11325"/>
              <a:ext cx="57" cy="57"/>
            </a:xfrm>
            <a:prstGeom prst="ellipse">
              <a:avLst/>
            </a:prstGeom>
            <a:solidFill>
              <a:srgbClr val="FFFFFF"/>
            </a:solid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61" name="Arc 140"/>
            <p:cNvSpPr>
              <a:spLocks noChangeAspect="1"/>
            </p:cNvSpPr>
            <p:nvPr/>
          </p:nvSpPr>
          <p:spPr bwMode="auto">
            <a:xfrm>
              <a:off x="3307" y="10937"/>
              <a:ext cx="519" cy="833"/>
            </a:xfrm>
            <a:custGeom>
              <a:avLst/>
              <a:gdLst>
                <a:gd name="T0" fmla="*/ 0 w 21600"/>
                <a:gd name="T1" fmla="*/ 0 h 34673"/>
                <a:gd name="T2" fmla="*/ 0 w 21600"/>
                <a:gd name="T3" fmla="*/ 0 h 34673"/>
                <a:gd name="T4" fmla="*/ 0 w 21600"/>
                <a:gd name="T5" fmla="*/ 0 h 34673"/>
                <a:gd name="T6" fmla="*/ 0 60000 65536"/>
                <a:gd name="T7" fmla="*/ 0 60000 65536"/>
                <a:gd name="T8" fmla="*/ 0 60000 65536"/>
                <a:gd name="T9" fmla="*/ 0 w 21600"/>
                <a:gd name="T10" fmla="*/ 0 h 34673"/>
                <a:gd name="T11" fmla="*/ 21600 w 21600"/>
                <a:gd name="T12" fmla="*/ 34673 h 34673"/>
              </a:gdLst>
              <a:ahLst/>
              <a:cxnLst>
                <a:cxn ang="T6">
                  <a:pos x="T0" y="T1"/>
                </a:cxn>
                <a:cxn ang="T7">
                  <a:pos x="T2" y="T3"/>
                </a:cxn>
                <a:cxn ang="T8">
                  <a:pos x="T4" y="T5"/>
                </a:cxn>
              </a:cxnLst>
              <a:rect l="T9" t="T10" r="T11" b="T12"/>
              <a:pathLst>
                <a:path w="21600" h="34673" fill="none" extrusionOk="0">
                  <a:moveTo>
                    <a:pt x="12858" y="-1"/>
                  </a:moveTo>
                  <a:cubicBezTo>
                    <a:pt x="18356" y="4073"/>
                    <a:pt x="21600" y="10512"/>
                    <a:pt x="21600" y="17356"/>
                  </a:cubicBezTo>
                  <a:cubicBezTo>
                    <a:pt x="21600" y="24176"/>
                    <a:pt x="18378" y="30596"/>
                    <a:pt x="12910" y="34672"/>
                  </a:cubicBezTo>
                </a:path>
                <a:path w="21600" h="34673" stroke="0" extrusionOk="0">
                  <a:moveTo>
                    <a:pt x="12858" y="-1"/>
                  </a:moveTo>
                  <a:cubicBezTo>
                    <a:pt x="18356" y="4073"/>
                    <a:pt x="21600" y="10512"/>
                    <a:pt x="21600" y="17356"/>
                  </a:cubicBezTo>
                  <a:cubicBezTo>
                    <a:pt x="21600" y="24176"/>
                    <a:pt x="18378" y="30596"/>
                    <a:pt x="12910" y="34672"/>
                  </a:cubicBezTo>
                  <a:lnTo>
                    <a:pt x="0" y="17356"/>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62" name="Rectangle 141"/>
            <p:cNvSpPr>
              <a:spLocks noChangeAspect="1" noChangeArrowheads="1"/>
            </p:cNvSpPr>
            <p:nvPr/>
          </p:nvSpPr>
          <p:spPr bwMode="auto">
            <a:xfrm>
              <a:off x="2684" y="10211"/>
              <a:ext cx="935" cy="2285"/>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63" name="Oval 142"/>
            <p:cNvSpPr>
              <a:spLocks noChangeAspect="1" noChangeArrowheads="1"/>
            </p:cNvSpPr>
            <p:nvPr/>
          </p:nvSpPr>
          <p:spPr bwMode="auto">
            <a:xfrm flipH="1">
              <a:off x="7985" y="11325"/>
              <a:ext cx="57" cy="57"/>
            </a:xfrm>
            <a:prstGeom prst="ellipse">
              <a:avLst/>
            </a:prstGeom>
            <a:solidFill>
              <a:srgbClr val="FFFFFF"/>
            </a:solid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64" name="Arc 143"/>
            <p:cNvSpPr>
              <a:spLocks noChangeAspect="1"/>
            </p:cNvSpPr>
            <p:nvPr/>
          </p:nvSpPr>
          <p:spPr bwMode="auto">
            <a:xfrm flipH="1">
              <a:off x="7495" y="10937"/>
              <a:ext cx="519" cy="833"/>
            </a:xfrm>
            <a:custGeom>
              <a:avLst/>
              <a:gdLst>
                <a:gd name="T0" fmla="*/ 0 w 21600"/>
                <a:gd name="T1" fmla="*/ 0 h 34673"/>
                <a:gd name="T2" fmla="*/ 0 w 21600"/>
                <a:gd name="T3" fmla="*/ 0 h 34673"/>
                <a:gd name="T4" fmla="*/ 0 w 21600"/>
                <a:gd name="T5" fmla="*/ 0 h 34673"/>
                <a:gd name="T6" fmla="*/ 0 60000 65536"/>
                <a:gd name="T7" fmla="*/ 0 60000 65536"/>
                <a:gd name="T8" fmla="*/ 0 60000 65536"/>
                <a:gd name="T9" fmla="*/ 0 w 21600"/>
                <a:gd name="T10" fmla="*/ 0 h 34673"/>
                <a:gd name="T11" fmla="*/ 21600 w 21600"/>
                <a:gd name="T12" fmla="*/ 34673 h 34673"/>
              </a:gdLst>
              <a:ahLst/>
              <a:cxnLst>
                <a:cxn ang="T6">
                  <a:pos x="T0" y="T1"/>
                </a:cxn>
                <a:cxn ang="T7">
                  <a:pos x="T2" y="T3"/>
                </a:cxn>
                <a:cxn ang="T8">
                  <a:pos x="T4" y="T5"/>
                </a:cxn>
              </a:cxnLst>
              <a:rect l="T9" t="T10" r="T11" b="T12"/>
              <a:pathLst>
                <a:path w="21600" h="34673" fill="none" extrusionOk="0">
                  <a:moveTo>
                    <a:pt x="12858" y="-1"/>
                  </a:moveTo>
                  <a:cubicBezTo>
                    <a:pt x="18356" y="4073"/>
                    <a:pt x="21600" y="10512"/>
                    <a:pt x="21600" y="17356"/>
                  </a:cubicBezTo>
                  <a:cubicBezTo>
                    <a:pt x="21600" y="24176"/>
                    <a:pt x="18378" y="30596"/>
                    <a:pt x="12910" y="34672"/>
                  </a:cubicBezTo>
                </a:path>
                <a:path w="21600" h="34673" stroke="0" extrusionOk="0">
                  <a:moveTo>
                    <a:pt x="12858" y="-1"/>
                  </a:moveTo>
                  <a:cubicBezTo>
                    <a:pt x="18356" y="4073"/>
                    <a:pt x="21600" y="10512"/>
                    <a:pt x="21600" y="17356"/>
                  </a:cubicBezTo>
                  <a:cubicBezTo>
                    <a:pt x="21600" y="24176"/>
                    <a:pt x="18378" y="30596"/>
                    <a:pt x="12910" y="34672"/>
                  </a:cubicBezTo>
                  <a:lnTo>
                    <a:pt x="0" y="17356"/>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65" name="Rectangle 144"/>
            <p:cNvSpPr>
              <a:spLocks noChangeAspect="1" noChangeArrowheads="1"/>
            </p:cNvSpPr>
            <p:nvPr/>
          </p:nvSpPr>
          <p:spPr bwMode="auto">
            <a:xfrm flipH="1">
              <a:off x="7702" y="10211"/>
              <a:ext cx="935" cy="2285"/>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66" name="Arc 145"/>
            <p:cNvSpPr>
              <a:spLocks noChangeAspect="1"/>
            </p:cNvSpPr>
            <p:nvPr/>
          </p:nvSpPr>
          <p:spPr bwMode="auto">
            <a:xfrm flipH="1" flipV="1">
              <a:off x="8580" y="9426"/>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rot="10800000" lIns="74295" tIns="8890" rIns="74295" bIns="8890"/>
            <a:lstStyle/>
            <a:p>
              <a:endParaRPr lang="ja-JP" sz="2400">
                <a:solidFill>
                  <a:srgbClr val="FF0000"/>
                </a:solidFill>
                <a:latin typeface="Times New Roman" pitchFamily="84" charset="0"/>
              </a:endParaRPr>
            </a:p>
          </p:txBody>
        </p:sp>
        <p:sp>
          <p:nvSpPr>
            <p:cNvPr id="22567" name="Arc 146"/>
            <p:cNvSpPr>
              <a:spLocks noChangeAspect="1"/>
            </p:cNvSpPr>
            <p:nvPr/>
          </p:nvSpPr>
          <p:spPr bwMode="auto">
            <a:xfrm flipH="1">
              <a:off x="8580" y="13224"/>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68" name="Arc 147"/>
            <p:cNvSpPr>
              <a:spLocks noChangeAspect="1"/>
            </p:cNvSpPr>
            <p:nvPr/>
          </p:nvSpPr>
          <p:spPr bwMode="auto">
            <a:xfrm flipV="1">
              <a:off x="2684" y="9426"/>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rot="10800000" lIns="74295" tIns="8890" rIns="74295" bIns="8890"/>
            <a:lstStyle/>
            <a:p>
              <a:endParaRPr lang="ja-JP" sz="2400">
                <a:solidFill>
                  <a:srgbClr val="FF0000"/>
                </a:solidFill>
                <a:latin typeface="Times New Roman" pitchFamily="84" charset="0"/>
              </a:endParaRPr>
            </a:p>
          </p:txBody>
        </p:sp>
        <p:sp>
          <p:nvSpPr>
            <p:cNvPr id="22569" name="Arc 148"/>
            <p:cNvSpPr>
              <a:spLocks noChangeAspect="1"/>
            </p:cNvSpPr>
            <p:nvPr/>
          </p:nvSpPr>
          <p:spPr bwMode="auto">
            <a:xfrm>
              <a:off x="2684" y="13224"/>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70" name="Line 149"/>
            <p:cNvSpPr>
              <a:spLocks noChangeAspect="1" noChangeShapeType="1"/>
            </p:cNvSpPr>
            <p:nvPr/>
          </p:nvSpPr>
          <p:spPr bwMode="auto">
            <a:xfrm flipH="1">
              <a:off x="2626" y="12705"/>
              <a:ext cx="57" cy="1"/>
            </a:xfrm>
            <a:prstGeom prst="line">
              <a:avLst/>
            </a:prstGeom>
            <a:noFill/>
            <a:ln w="19050">
              <a:solidFill>
                <a:srgbClr val="FFFFFF"/>
              </a:solidFill>
              <a:round/>
              <a:headEnd/>
              <a:tailEnd/>
            </a:ln>
          </p:spPr>
          <p:txBody>
            <a:bodyPr lIns="74295" tIns="8890" rIns="74295" bIns="8890"/>
            <a:lstStyle/>
            <a:p>
              <a:endParaRPr lang="nl-BE"/>
            </a:p>
          </p:txBody>
        </p:sp>
        <p:sp>
          <p:nvSpPr>
            <p:cNvPr id="22571" name="Line 150"/>
            <p:cNvSpPr>
              <a:spLocks noChangeAspect="1" noChangeShapeType="1"/>
            </p:cNvSpPr>
            <p:nvPr/>
          </p:nvSpPr>
          <p:spPr bwMode="auto">
            <a:xfrm flipH="1">
              <a:off x="2626" y="10002"/>
              <a:ext cx="57" cy="1"/>
            </a:xfrm>
            <a:prstGeom prst="line">
              <a:avLst/>
            </a:prstGeom>
            <a:noFill/>
            <a:ln w="19050">
              <a:solidFill>
                <a:srgbClr val="FFFFFF"/>
              </a:solidFill>
              <a:round/>
              <a:headEnd/>
              <a:tailEnd/>
            </a:ln>
          </p:spPr>
          <p:txBody>
            <a:bodyPr lIns="74295" tIns="8890" rIns="74295" bIns="8890"/>
            <a:lstStyle/>
            <a:p>
              <a:endParaRPr lang="nl-BE"/>
            </a:p>
          </p:txBody>
        </p:sp>
        <p:sp>
          <p:nvSpPr>
            <p:cNvPr id="22572" name="Line 151"/>
            <p:cNvSpPr>
              <a:spLocks noChangeAspect="1" noChangeShapeType="1"/>
            </p:cNvSpPr>
            <p:nvPr/>
          </p:nvSpPr>
          <p:spPr bwMode="auto">
            <a:xfrm>
              <a:off x="8638" y="12705"/>
              <a:ext cx="57" cy="1"/>
            </a:xfrm>
            <a:prstGeom prst="line">
              <a:avLst/>
            </a:prstGeom>
            <a:noFill/>
            <a:ln w="19050">
              <a:solidFill>
                <a:srgbClr val="FFFFFF"/>
              </a:solidFill>
              <a:round/>
              <a:headEnd/>
              <a:tailEnd/>
            </a:ln>
          </p:spPr>
          <p:txBody>
            <a:bodyPr lIns="74295" tIns="8890" rIns="74295" bIns="8890"/>
            <a:lstStyle/>
            <a:p>
              <a:endParaRPr lang="nl-BE"/>
            </a:p>
          </p:txBody>
        </p:sp>
        <p:sp>
          <p:nvSpPr>
            <p:cNvPr id="22573" name="Line 152"/>
            <p:cNvSpPr>
              <a:spLocks noChangeAspect="1" noChangeShapeType="1"/>
            </p:cNvSpPr>
            <p:nvPr/>
          </p:nvSpPr>
          <p:spPr bwMode="auto">
            <a:xfrm>
              <a:off x="8638" y="10002"/>
              <a:ext cx="57" cy="1"/>
            </a:xfrm>
            <a:prstGeom prst="line">
              <a:avLst/>
            </a:prstGeom>
            <a:noFill/>
            <a:ln w="19050">
              <a:solidFill>
                <a:srgbClr val="FFFFFF"/>
              </a:solidFill>
              <a:round/>
              <a:headEnd/>
              <a:tailEnd/>
            </a:ln>
          </p:spPr>
          <p:txBody>
            <a:bodyPr lIns="74295" tIns="8890" rIns="74295" bIns="8890"/>
            <a:lstStyle/>
            <a:p>
              <a:endParaRPr lang="nl-BE"/>
            </a:p>
          </p:txBody>
        </p:sp>
      </p:grpSp>
      <p:sp>
        <p:nvSpPr>
          <p:cNvPr id="22537" name="Rectangle 40"/>
          <p:cNvSpPr>
            <a:spLocks noGrp="1" noChangeArrowheads="1"/>
          </p:cNvSpPr>
          <p:nvPr>
            <p:ph type="subTitle" idx="1"/>
          </p:nvPr>
        </p:nvSpPr>
        <p:spPr>
          <a:xfrm>
            <a:off x="142875" y="4724400"/>
            <a:ext cx="8839200" cy="2133600"/>
          </a:xfrm>
          <a:solidFill>
            <a:srgbClr val="F1F9F9"/>
          </a:solidFill>
        </p:spPr>
        <p:txBody>
          <a:bodyPr/>
          <a:lstStyle/>
          <a:p>
            <a:pPr algn="l" eaLnBrk="1" hangingPunct="1">
              <a:lnSpc>
                <a:spcPct val="120000"/>
              </a:lnSpc>
            </a:pPr>
            <a:r>
              <a:rPr lang="en-US" sz="1200" b="1" dirty="0">
                <a:latin typeface="Verdana" pitchFamily="84" charset="0"/>
              </a:rPr>
              <a:t>T-drill: </a:t>
            </a:r>
            <a:r>
              <a:rPr lang="en-US" sz="1200" dirty="0">
                <a:latin typeface="Verdana" pitchFamily="84" charset="0"/>
              </a:rPr>
              <a:t>Sprint 10m (touch the cone A.) – sideways R (touch cone B.) – sideways L to the other end (touch cone C.) – sideways R (touch cone A.) – backwards to the finish line</a:t>
            </a:r>
          </a:p>
          <a:p>
            <a:pPr algn="l" eaLnBrk="1" hangingPunct="1">
              <a:lnSpc>
                <a:spcPct val="120000"/>
              </a:lnSpc>
            </a:pPr>
            <a:r>
              <a:rPr lang="en-US" sz="1200" dirty="0">
                <a:latin typeface="Verdana" pitchFamily="84" charset="0"/>
              </a:rPr>
              <a:t>A second time: start Left side instead of Right side.</a:t>
            </a:r>
          </a:p>
          <a:p>
            <a:pPr algn="l" eaLnBrk="1" hangingPunct="1">
              <a:lnSpc>
                <a:spcPct val="120000"/>
              </a:lnSpc>
            </a:pPr>
            <a:r>
              <a:rPr lang="en-US" sz="800" dirty="0">
                <a:latin typeface="Verdana" pitchFamily="84" charset="0"/>
              </a:rPr>
              <a:t>(By preference timed with micro gate)</a:t>
            </a:r>
          </a:p>
          <a:p>
            <a:pPr algn="l" eaLnBrk="1" hangingPunct="1">
              <a:lnSpc>
                <a:spcPct val="120000"/>
              </a:lnSpc>
            </a:pPr>
            <a:r>
              <a:rPr lang="en-US" sz="1200" b="1" dirty="0">
                <a:latin typeface="Verdana" pitchFamily="84" charset="0"/>
              </a:rPr>
              <a:t>Recovery:</a:t>
            </a:r>
            <a:r>
              <a:rPr lang="en-US" sz="1200" dirty="0">
                <a:latin typeface="Verdana" pitchFamily="84" charset="0"/>
              </a:rPr>
              <a:t> 3 to 4 min</a:t>
            </a:r>
            <a:endParaRPr lang="en-US" sz="1200" b="1" dirty="0">
              <a:latin typeface="Verdana" pitchFamily="84" charset="0"/>
            </a:endParaRPr>
          </a:p>
          <a:p>
            <a:pPr algn="l" eaLnBrk="1" hangingPunct="1">
              <a:lnSpc>
                <a:spcPct val="120000"/>
              </a:lnSpc>
            </a:pPr>
            <a:r>
              <a:rPr lang="en-US" sz="1200" b="1" dirty="0">
                <a:latin typeface="Verdana" pitchFamily="84" charset="0"/>
              </a:rPr>
              <a:t>CODA-drill:</a:t>
            </a:r>
            <a:r>
              <a:rPr lang="en-US" sz="1200" dirty="0">
                <a:latin typeface="Verdana" pitchFamily="84" charset="0"/>
              </a:rPr>
              <a:t> Sprint 10m (one foot lined up with the cone) – 2x side ways (L&amp;R) 8m – sprint back to the finish line. 2 reps in total to perform. </a:t>
            </a:r>
            <a:r>
              <a:rPr lang="en-US" sz="1000" dirty="0">
                <a:latin typeface="Verdana" pitchFamily="84" charset="0"/>
              </a:rPr>
              <a:t>Exercise must be done at maximum speed but respecting correct technique of sideways run and touching the course lines with the forward foot.</a:t>
            </a:r>
          </a:p>
          <a:p>
            <a:pPr algn="l" eaLnBrk="1" hangingPunct="1">
              <a:lnSpc>
                <a:spcPct val="120000"/>
              </a:lnSpc>
            </a:pPr>
            <a:r>
              <a:rPr lang="en-US" sz="800" dirty="0">
                <a:latin typeface="Verdana" pitchFamily="84" charset="0"/>
              </a:rPr>
              <a:t>(By preference timed with micro gate)</a:t>
            </a:r>
          </a:p>
          <a:p>
            <a:pPr algn="l" eaLnBrk="1" hangingPunct="1">
              <a:lnSpc>
                <a:spcPct val="120000"/>
              </a:lnSpc>
            </a:pPr>
            <a:endParaRPr lang="en-US" sz="1200" dirty="0">
              <a:latin typeface="Verdana" pitchFamily="84" charset="0"/>
            </a:endParaRPr>
          </a:p>
        </p:txBody>
      </p:sp>
      <p:sp>
        <p:nvSpPr>
          <p:cNvPr id="22538" name="Text Box 41"/>
          <p:cNvSpPr txBox="1">
            <a:spLocks noChangeArrowheads="1"/>
          </p:cNvSpPr>
          <p:nvPr/>
        </p:nvSpPr>
        <p:spPr bwMode="auto">
          <a:xfrm>
            <a:off x="142875" y="136525"/>
            <a:ext cx="8839200" cy="366713"/>
          </a:xfrm>
          <a:prstGeom prst="rect">
            <a:avLst/>
          </a:prstGeom>
          <a:noFill/>
          <a:ln w="9525">
            <a:noFill/>
            <a:miter lim="800000"/>
            <a:headEnd/>
            <a:tailEnd/>
          </a:ln>
        </p:spPr>
        <p:txBody>
          <a:bodyPr>
            <a:spAutoFit/>
          </a:bodyPr>
          <a:lstStyle/>
          <a:p>
            <a:r>
              <a:rPr lang="en-US" sz="1800" b="1" dirty="0">
                <a:latin typeface="Verdana" pitchFamily="84" charset="0"/>
              </a:rPr>
              <a:t>	Thursday: Speed</a:t>
            </a:r>
            <a:r>
              <a:rPr lang="en-US" altLang="ja-JP" sz="1800" b="1" dirty="0">
                <a:latin typeface="Verdana" pitchFamily="84" charset="0"/>
              </a:rPr>
              <a:t> &amp; Agility exercise</a:t>
            </a:r>
            <a:endParaRPr lang="en-US" sz="1800" b="1" dirty="0">
              <a:latin typeface="Verdana" pitchFamily="84" charset="0"/>
            </a:endParaRPr>
          </a:p>
        </p:txBody>
      </p:sp>
      <p:sp>
        <p:nvSpPr>
          <p:cNvPr id="22539" name="Rectangle 42"/>
          <p:cNvSpPr>
            <a:spLocks noChangeArrowheads="1"/>
          </p:cNvSpPr>
          <p:nvPr/>
        </p:nvSpPr>
        <p:spPr bwMode="auto">
          <a:xfrm>
            <a:off x="6822504" y="609600"/>
            <a:ext cx="2286000" cy="4038600"/>
          </a:xfrm>
          <a:prstGeom prst="rect">
            <a:avLst/>
          </a:prstGeom>
          <a:solidFill>
            <a:srgbClr val="006000"/>
          </a:solidFill>
          <a:ln w="9525">
            <a:noFill/>
            <a:miter lim="800000"/>
            <a:headEnd/>
            <a:tailEnd/>
          </a:ln>
        </p:spPr>
        <p:txBody>
          <a:bodyPr/>
          <a:lstStyle/>
          <a:p>
            <a:pPr algn="ct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algn="ct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algn="ct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Set 1 (T-drill)		 1 min</a:t>
            </a: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Recovery 		 3 min</a:t>
            </a: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Set 2 (Coda)		 1 min </a:t>
            </a: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Total duration 		± 5 min</a:t>
            </a:r>
          </a:p>
          <a:p>
            <a:pP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eaLnBrk="1" hangingPunct="1">
              <a:lnSpc>
                <a:spcPct val="120000"/>
              </a:lnSpc>
              <a:spcBef>
                <a:spcPct val="20000"/>
              </a:spcBef>
              <a:tabLst>
                <a:tab pos="977900" algn="l"/>
                <a:tab pos="1320800" algn="l"/>
                <a:tab pos="1371600" algn="l"/>
                <a:tab pos="1549400" algn="l"/>
              </a:tabLst>
            </a:pPr>
            <a:endParaRPr lang="en-US" sz="1000" dirty="0">
              <a:solidFill>
                <a:srgbClr val="6CCEFF"/>
              </a:solidFill>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6CCEFF"/>
                </a:solidFill>
                <a:latin typeface="Verdana" pitchFamily="84" charset="0"/>
              </a:rPr>
              <a:t>Walking 	W  	 … m</a:t>
            </a:r>
            <a:endParaRPr lang="en-US" sz="1000" dirty="0">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7FFF5B"/>
                </a:solidFill>
                <a:latin typeface="Verdana" pitchFamily="84" charset="0"/>
              </a:rPr>
              <a:t>Jogging 	J</a:t>
            </a:r>
            <a:r>
              <a:rPr lang="en-US" sz="1000" dirty="0">
                <a:latin typeface="Verdana" pitchFamily="84" charset="0"/>
              </a:rPr>
              <a:t>     	 </a:t>
            </a:r>
            <a:r>
              <a:rPr lang="en-US" sz="1000" dirty="0">
                <a:solidFill>
                  <a:srgbClr val="7FFF5B"/>
                </a:solidFill>
                <a:latin typeface="Verdana" pitchFamily="84" charset="0"/>
              </a:rPr>
              <a:t>… m</a:t>
            </a:r>
            <a:endParaRPr lang="en-US" sz="1000" dirty="0">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F689FF"/>
                </a:solidFill>
                <a:latin typeface="Verdana" pitchFamily="84" charset="0"/>
              </a:rPr>
              <a:t>Backwards 	BW		20 m</a:t>
            </a:r>
            <a:endParaRPr lang="en-US" sz="1000" dirty="0">
              <a:solidFill>
                <a:srgbClr val="FFEF78"/>
              </a:solidFill>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FFFC61"/>
                </a:solidFill>
                <a:latin typeface="Verdana" pitchFamily="84" charset="0"/>
              </a:rPr>
              <a:t>Sideways 	SW		72 m</a:t>
            </a:r>
            <a:endParaRPr lang="en-US" sz="1000" dirty="0">
              <a:solidFill>
                <a:srgbClr val="FF7B47"/>
              </a:solidFill>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FF7B47"/>
                </a:solidFill>
                <a:latin typeface="Verdana" pitchFamily="84" charset="0"/>
              </a:rPr>
              <a:t>High intensity 	HI  	 … m</a:t>
            </a:r>
          </a:p>
          <a:p>
            <a:pPr eaLnBrk="1" hangingPunct="1">
              <a:lnSpc>
                <a:spcPct val="120000"/>
              </a:lnSpc>
              <a:spcBef>
                <a:spcPct val="20000"/>
              </a:spcBef>
              <a:tabLst>
                <a:tab pos="977900" algn="l"/>
                <a:tab pos="1320800" algn="l"/>
                <a:tab pos="1371600" algn="l"/>
                <a:tab pos="1549400" algn="l"/>
              </a:tabLst>
            </a:pPr>
            <a:r>
              <a:rPr lang="en-US" sz="1000" dirty="0">
                <a:solidFill>
                  <a:srgbClr val="FF4E60"/>
                </a:solidFill>
                <a:latin typeface="Verdana" pitchFamily="84" charset="0"/>
              </a:rPr>
              <a:t>Sprint 	S		60 m</a:t>
            </a: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Total distance 		 152 m</a:t>
            </a:r>
          </a:p>
        </p:txBody>
      </p:sp>
      <p:grpSp>
        <p:nvGrpSpPr>
          <p:cNvPr id="3" name="Group 43"/>
          <p:cNvGrpSpPr>
            <a:grpSpLocks/>
          </p:cNvGrpSpPr>
          <p:nvPr/>
        </p:nvGrpSpPr>
        <p:grpSpPr bwMode="auto">
          <a:xfrm>
            <a:off x="6781800" y="4057650"/>
            <a:ext cx="1981200" cy="228600"/>
            <a:chOff x="4320" y="2592"/>
            <a:chExt cx="1248" cy="144"/>
          </a:xfrm>
        </p:grpSpPr>
        <p:sp>
          <p:nvSpPr>
            <p:cNvPr id="22550" name="Line 44"/>
            <p:cNvSpPr>
              <a:spLocks noChangeShapeType="1"/>
            </p:cNvSpPr>
            <p:nvPr/>
          </p:nvSpPr>
          <p:spPr bwMode="auto">
            <a:xfrm>
              <a:off x="4320" y="2736"/>
              <a:ext cx="1248" cy="0"/>
            </a:xfrm>
            <a:prstGeom prst="line">
              <a:avLst/>
            </a:prstGeom>
            <a:noFill/>
            <a:ln w="9525">
              <a:solidFill>
                <a:schemeClr val="bg1"/>
              </a:solidFill>
              <a:round/>
              <a:headEnd/>
              <a:tailEnd/>
            </a:ln>
          </p:spPr>
          <p:txBody>
            <a:bodyPr wrap="none" anchor="ctr"/>
            <a:lstStyle/>
            <a:p>
              <a:endParaRPr lang="nl-BE"/>
            </a:p>
          </p:txBody>
        </p:sp>
        <p:sp>
          <p:nvSpPr>
            <p:cNvPr id="22551" name="Line 45"/>
            <p:cNvSpPr>
              <a:spLocks noChangeShapeType="1"/>
            </p:cNvSpPr>
            <p:nvPr/>
          </p:nvSpPr>
          <p:spPr bwMode="auto">
            <a:xfrm>
              <a:off x="4320" y="2592"/>
              <a:ext cx="1248" cy="0"/>
            </a:xfrm>
            <a:prstGeom prst="line">
              <a:avLst/>
            </a:prstGeom>
            <a:noFill/>
            <a:ln w="9525">
              <a:solidFill>
                <a:schemeClr val="bg1"/>
              </a:solidFill>
              <a:round/>
              <a:headEnd/>
              <a:tailEnd/>
            </a:ln>
          </p:spPr>
          <p:txBody>
            <a:bodyPr wrap="none" anchor="ctr"/>
            <a:lstStyle/>
            <a:p>
              <a:endParaRPr lang="nl-BE"/>
            </a:p>
          </p:txBody>
        </p:sp>
      </p:grpSp>
      <p:grpSp>
        <p:nvGrpSpPr>
          <p:cNvPr id="4" name="Group 46"/>
          <p:cNvGrpSpPr>
            <a:grpSpLocks/>
          </p:cNvGrpSpPr>
          <p:nvPr/>
        </p:nvGrpSpPr>
        <p:grpSpPr bwMode="auto">
          <a:xfrm>
            <a:off x="6781800" y="2138363"/>
            <a:ext cx="1981200" cy="228600"/>
            <a:chOff x="4320" y="2592"/>
            <a:chExt cx="1248" cy="144"/>
          </a:xfrm>
        </p:grpSpPr>
        <p:sp>
          <p:nvSpPr>
            <p:cNvPr id="22548" name="Line 47"/>
            <p:cNvSpPr>
              <a:spLocks noChangeShapeType="1"/>
            </p:cNvSpPr>
            <p:nvPr/>
          </p:nvSpPr>
          <p:spPr bwMode="auto">
            <a:xfrm>
              <a:off x="4320" y="2736"/>
              <a:ext cx="1248" cy="0"/>
            </a:xfrm>
            <a:prstGeom prst="line">
              <a:avLst/>
            </a:prstGeom>
            <a:noFill/>
            <a:ln w="9525">
              <a:solidFill>
                <a:schemeClr val="bg1"/>
              </a:solidFill>
              <a:round/>
              <a:headEnd/>
              <a:tailEnd/>
            </a:ln>
          </p:spPr>
          <p:txBody>
            <a:bodyPr wrap="none" anchor="ctr"/>
            <a:lstStyle/>
            <a:p>
              <a:endParaRPr lang="nl-BE"/>
            </a:p>
          </p:txBody>
        </p:sp>
        <p:sp>
          <p:nvSpPr>
            <p:cNvPr id="22549" name="Line 48"/>
            <p:cNvSpPr>
              <a:spLocks noChangeShapeType="1"/>
            </p:cNvSpPr>
            <p:nvPr/>
          </p:nvSpPr>
          <p:spPr bwMode="auto">
            <a:xfrm>
              <a:off x="4320" y="2592"/>
              <a:ext cx="1248" cy="0"/>
            </a:xfrm>
            <a:prstGeom prst="line">
              <a:avLst/>
            </a:prstGeom>
            <a:noFill/>
            <a:ln w="9525">
              <a:solidFill>
                <a:schemeClr val="bg1"/>
              </a:solidFill>
              <a:round/>
              <a:headEnd/>
              <a:tailEnd/>
            </a:ln>
          </p:spPr>
          <p:txBody>
            <a:bodyPr wrap="none" anchor="ctr"/>
            <a:lstStyle/>
            <a:p>
              <a:endParaRPr lang="nl-BE"/>
            </a:p>
          </p:txBody>
        </p:sp>
      </p:grpSp>
      <p:sp>
        <p:nvSpPr>
          <p:cNvPr id="22542" name="Rectangle 49"/>
          <p:cNvSpPr>
            <a:spLocks noChangeArrowheads="1"/>
          </p:cNvSpPr>
          <p:nvPr/>
        </p:nvSpPr>
        <p:spPr bwMode="auto">
          <a:xfrm>
            <a:off x="6781800" y="609600"/>
            <a:ext cx="2209800" cy="274638"/>
          </a:xfrm>
          <a:prstGeom prst="rect">
            <a:avLst/>
          </a:prstGeom>
          <a:noFill/>
          <a:ln w="9525">
            <a:noFill/>
            <a:miter lim="800000"/>
            <a:headEnd/>
            <a:tailEnd/>
          </a:ln>
        </p:spPr>
        <p:txBody>
          <a:bodyPr>
            <a:spAutoFit/>
          </a:bodyPr>
          <a:lstStyle/>
          <a:p>
            <a:pPr algn="ctr"/>
            <a:r>
              <a:rPr lang="en-US" b="1" dirty="0">
                <a:solidFill>
                  <a:schemeClr val="bg1"/>
                </a:solidFill>
                <a:latin typeface="Verdana" pitchFamily="84" charset="0"/>
              </a:rPr>
              <a:t>2 sets of 2 reps</a:t>
            </a:r>
          </a:p>
        </p:txBody>
      </p:sp>
      <p:sp>
        <p:nvSpPr>
          <p:cNvPr id="53" name="Rectangle 28"/>
          <p:cNvSpPr>
            <a:spLocks noChangeArrowheads="1"/>
          </p:cNvSpPr>
          <p:nvPr/>
        </p:nvSpPr>
        <p:spPr bwMode="auto">
          <a:xfrm>
            <a:off x="5580360" y="1700808"/>
            <a:ext cx="792088" cy="360040"/>
          </a:xfrm>
          <a:prstGeom prst="rect">
            <a:avLst/>
          </a:prstGeom>
          <a:noFill/>
          <a:ln w="9525">
            <a:noFill/>
            <a:miter lim="800000"/>
            <a:headEnd/>
            <a:tailEnd/>
          </a:ln>
        </p:spPr>
        <p:txBody>
          <a:bodyPr/>
          <a:lstStyle/>
          <a:p>
            <a:pPr eaLnBrk="1" hangingPunct="1">
              <a:spcBef>
                <a:spcPct val="20000"/>
              </a:spcBef>
            </a:pPr>
            <a:r>
              <a:rPr lang="en-US" sz="1400" dirty="0">
                <a:solidFill>
                  <a:schemeClr val="bg1"/>
                </a:solidFill>
                <a:latin typeface="Verdana" pitchFamily="84" charset="0"/>
              </a:rPr>
              <a:t>Start</a:t>
            </a:r>
          </a:p>
        </p:txBody>
      </p:sp>
      <p:sp>
        <p:nvSpPr>
          <p:cNvPr id="55" name="Oval 66"/>
          <p:cNvSpPr>
            <a:spLocks noChangeArrowheads="1"/>
          </p:cNvSpPr>
          <p:nvPr/>
        </p:nvSpPr>
        <p:spPr bwMode="auto">
          <a:xfrm>
            <a:off x="5436344" y="1772816"/>
            <a:ext cx="114300" cy="106362"/>
          </a:xfrm>
          <a:prstGeom prst="ellipse">
            <a:avLst/>
          </a:prstGeom>
          <a:solidFill>
            <a:srgbClr val="FDFF56"/>
          </a:solidFill>
          <a:ln w="9525">
            <a:noFill/>
            <a:round/>
            <a:headEnd/>
            <a:tailEnd/>
          </a:ln>
        </p:spPr>
        <p:txBody>
          <a:bodyPr wrap="none" anchor="ctr"/>
          <a:lstStyle/>
          <a:p>
            <a:endParaRPr lang="nl-BE" sz="2400"/>
          </a:p>
        </p:txBody>
      </p:sp>
      <p:sp>
        <p:nvSpPr>
          <p:cNvPr id="58" name="Line 33"/>
          <p:cNvSpPr>
            <a:spLocks noChangeShapeType="1"/>
          </p:cNvSpPr>
          <p:nvPr/>
        </p:nvSpPr>
        <p:spPr bwMode="auto">
          <a:xfrm flipH="1">
            <a:off x="4716264" y="3429000"/>
            <a:ext cx="792088" cy="0"/>
          </a:xfrm>
          <a:prstGeom prst="line">
            <a:avLst/>
          </a:prstGeom>
          <a:noFill/>
          <a:ln w="28575">
            <a:solidFill>
              <a:srgbClr val="FF4E60"/>
            </a:solidFill>
            <a:round/>
            <a:headEnd/>
            <a:tailEnd type="stealth" w="lg" len="lg"/>
          </a:ln>
        </p:spPr>
        <p:txBody>
          <a:bodyPr wrap="none" anchor="ctr"/>
          <a:lstStyle/>
          <a:p>
            <a:endParaRPr lang="nl-BE"/>
          </a:p>
        </p:txBody>
      </p:sp>
      <p:sp>
        <p:nvSpPr>
          <p:cNvPr id="60" name="Oval 53"/>
          <p:cNvSpPr>
            <a:spLocks noChangeArrowheads="1"/>
          </p:cNvSpPr>
          <p:nvPr/>
        </p:nvSpPr>
        <p:spPr bwMode="auto">
          <a:xfrm>
            <a:off x="5436344" y="3501008"/>
            <a:ext cx="114300" cy="106362"/>
          </a:xfrm>
          <a:prstGeom prst="ellipse">
            <a:avLst/>
          </a:prstGeom>
          <a:solidFill>
            <a:srgbClr val="FDFF56"/>
          </a:solidFill>
          <a:ln w="9525">
            <a:noFill/>
            <a:round/>
            <a:headEnd/>
            <a:tailEnd/>
          </a:ln>
        </p:spPr>
        <p:txBody>
          <a:bodyPr wrap="none" anchor="ctr"/>
          <a:lstStyle/>
          <a:p>
            <a:endParaRPr lang="nl-BE" sz="2400"/>
          </a:p>
        </p:txBody>
      </p:sp>
      <p:sp>
        <p:nvSpPr>
          <p:cNvPr id="62" name="Oval 66"/>
          <p:cNvSpPr>
            <a:spLocks noChangeArrowheads="1"/>
          </p:cNvSpPr>
          <p:nvPr/>
        </p:nvSpPr>
        <p:spPr bwMode="auto">
          <a:xfrm flipH="1" flipV="1">
            <a:off x="4673972" y="2132856"/>
            <a:ext cx="114300" cy="106362"/>
          </a:xfrm>
          <a:prstGeom prst="ellipse">
            <a:avLst/>
          </a:prstGeom>
          <a:solidFill>
            <a:srgbClr val="FDFF56"/>
          </a:solidFill>
          <a:ln w="9525">
            <a:noFill/>
            <a:round/>
            <a:headEnd/>
            <a:tailEnd/>
          </a:ln>
        </p:spPr>
        <p:txBody>
          <a:bodyPr wrap="none" anchor="ctr"/>
          <a:lstStyle/>
          <a:p>
            <a:endParaRPr lang="nl-BE" sz="2400"/>
          </a:p>
        </p:txBody>
      </p:sp>
      <p:sp>
        <p:nvSpPr>
          <p:cNvPr id="64" name="Line 43"/>
          <p:cNvSpPr>
            <a:spLocks noChangeShapeType="1"/>
          </p:cNvSpPr>
          <p:nvPr/>
        </p:nvSpPr>
        <p:spPr bwMode="auto">
          <a:xfrm rot="5400000" flipH="1">
            <a:off x="4644256" y="1628800"/>
            <a:ext cx="432048" cy="0"/>
          </a:xfrm>
          <a:prstGeom prst="line">
            <a:avLst/>
          </a:prstGeom>
          <a:noFill/>
          <a:ln w="28575">
            <a:solidFill>
              <a:srgbClr val="FFEF78"/>
            </a:solidFill>
            <a:round/>
            <a:headEnd/>
            <a:tailEnd type="stealth" w="lg" len="lg"/>
          </a:ln>
        </p:spPr>
        <p:txBody>
          <a:bodyPr wrap="none" anchor="ctr"/>
          <a:lstStyle/>
          <a:p>
            <a:endParaRPr lang="nl-BE"/>
          </a:p>
        </p:txBody>
      </p:sp>
      <p:sp>
        <p:nvSpPr>
          <p:cNvPr id="65" name="Oval 66"/>
          <p:cNvSpPr>
            <a:spLocks noChangeArrowheads="1"/>
          </p:cNvSpPr>
          <p:nvPr/>
        </p:nvSpPr>
        <p:spPr bwMode="auto">
          <a:xfrm flipH="1" flipV="1">
            <a:off x="4673972" y="1772816"/>
            <a:ext cx="114300" cy="106362"/>
          </a:xfrm>
          <a:prstGeom prst="ellipse">
            <a:avLst/>
          </a:prstGeom>
          <a:solidFill>
            <a:srgbClr val="FDFF56"/>
          </a:solidFill>
          <a:ln w="9525">
            <a:noFill/>
            <a:round/>
            <a:headEnd/>
            <a:tailEnd/>
          </a:ln>
        </p:spPr>
        <p:txBody>
          <a:bodyPr wrap="none" anchor="ctr"/>
          <a:lstStyle/>
          <a:p>
            <a:endParaRPr lang="nl-BE" sz="2400"/>
          </a:p>
        </p:txBody>
      </p:sp>
      <p:sp>
        <p:nvSpPr>
          <p:cNvPr id="67" name="Oval 66"/>
          <p:cNvSpPr>
            <a:spLocks noChangeArrowheads="1"/>
          </p:cNvSpPr>
          <p:nvPr/>
        </p:nvSpPr>
        <p:spPr bwMode="auto">
          <a:xfrm flipH="1" flipV="1">
            <a:off x="4673972" y="1450430"/>
            <a:ext cx="114300" cy="106362"/>
          </a:xfrm>
          <a:prstGeom prst="ellipse">
            <a:avLst/>
          </a:prstGeom>
          <a:solidFill>
            <a:srgbClr val="FDFF56"/>
          </a:solidFill>
          <a:ln w="9525">
            <a:noFill/>
            <a:round/>
            <a:headEnd/>
            <a:tailEnd/>
          </a:ln>
        </p:spPr>
        <p:txBody>
          <a:bodyPr wrap="none" anchor="ctr"/>
          <a:lstStyle/>
          <a:p>
            <a:endParaRPr lang="nl-BE" sz="2400"/>
          </a:p>
        </p:txBody>
      </p:sp>
      <p:sp>
        <p:nvSpPr>
          <p:cNvPr id="72" name="Rectangle 34"/>
          <p:cNvSpPr>
            <a:spLocks noChangeArrowheads="1"/>
          </p:cNvSpPr>
          <p:nvPr/>
        </p:nvSpPr>
        <p:spPr bwMode="auto">
          <a:xfrm>
            <a:off x="3492128" y="620688"/>
            <a:ext cx="2880320" cy="288032"/>
          </a:xfrm>
          <a:prstGeom prst="rect">
            <a:avLst/>
          </a:prstGeom>
          <a:noFill/>
          <a:ln w="9525">
            <a:noFill/>
            <a:miter lim="800000"/>
            <a:headEnd/>
            <a:tailEnd/>
          </a:ln>
        </p:spPr>
        <p:txBody>
          <a:bodyPr/>
          <a:lstStyle/>
          <a:p>
            <a:pPr eaLnBrk="1" hangingPunct="1">
              <a:spcBef>
                <a:spcPct val="20000"/>
              </a:spcBef>
            </a:pPr>
            <a:r>
              <a:rPr lang="en-US" sz="1400" dirty="0">
                <a:solidFill>
                  <a:schemeClr val="bg1"/>
                </a:solidFill>
                <a:latin typeface="Verdana" pitchFamily="84" charset="0"/>
              </a:rPr>
              <a:t>Referees &amp; Assistant Referees</a:t>
            </a:r>
          </a:p>
        </p:txBody>
      </p:sp>
      <p:sp>
        <p:nvSpPr>
          <p:cNvPr id="74" name="Line 33"/>
          <p:cNvSpPr>
            <a:spLocks noChangeShapeType="1"/>
          </p:cNvSpPr>
          <p:nvPr/>
        </p:nvSpPr>
        <p:spPr bwMode="auto">
          <a:xfrm flipH="1">
            <a:off x="4860280" y="1844824"/>
            <a:ext cx="576064" cy="0"/>
          </a:xfrm>
          <a:prstGeom prst="line">
            <a:avLst/>
          </a:prstGeom>
          <a:noFill/>
          <a:ln w="28575">
            <a:solidFill>
              <a:srgbClr val="FF4E60"/>
            </a:solidFill>
            <a:round/>
            <a:headEnd/>
            <a:tailEnd type="stealth" w="lg" len="lg"/>
          </a:ln>
        </p:spPr>
        <p:txBody>
          <a:bodyPr wrap="none" anchor="ctr"/>
          <a:lstStyle/>
          <a:p>
            <a:endParaRPr lang="nl-BE"/>
          </a:p>
        </p:txBody>
      </p:sp>
      <p:sp>
        <p:nvSpPr>
          <p:cNvPr id="79" name="Line 43"/>
          <p:cNvSpPr>
            <a:spLocks noChangeShapeType="1"/>
          </p:cNvSpPr>
          <p:nvPr/>
        </p:nvSpPr>
        <p:spPr bwMode="auto">
          <a:xfrm rot="5400000" flipV="1">
            <a:off x="4572248" y="1844824"/>
            <a:ext cx="720080" cy="0"/>
          </a:xfrm>
          <a:prstGeom prst="line">
            <a:avLst/>
          </a:prstGeom>
          <a:noFill/>
          <a:ln w="28575">
            <a:solidFill>
              <a:srgbClr val="FFEF78"/>
            </a:solidFill>
            <a:round/>
            <a:headEnd/>
            <a:tailEnd type="stealth" w="lg" len="lg"/>
          </a:ln>
        </p:spPr>
        <p:txBody>
          <a:bodyPr wrap="none" anchor="ctr"/>
          <a:lstStyle/>
          <a:p>
            <a:endParaRPr lang="nl-BE"/>
          </a:p>
        </p:txBody>
      </p:sp>
      <p:sp>
        <p:nvSpPr>
          <p:cNvPr id="80" name="Line 68"/>
          <p:cNvSpPr>
            <a:spLocks noChangeShapeType="1"/>
          </p:cNvSpPr>
          <p:nvPr/>
        </p:nvSpPr>
        <p:spPr bwMode="auto">
          <a:xfrm rot="5400000" flipH="1" flipV="1">
            <a:off x="5180124" y="1596988"/>
            <a:ext cx="0" cy="639688"/>
          </a:xfrm>
          <a:prstGeom prst="line">
            <a:avLst/>
          </a:prstGeom>
          <a:noFill/>
          <a:ln w="28575">
            <a:solidFill>
              <a:srgbClr val="F689FF"/>
            </a:solidFill>
            <a:round/>
            <a:headEnd/>
            <a:tailEnd type="stealth" w="lg" len="lg"/>
          </a:ln>
        </p:spPr>
        <p:txBody>
          <a:bodyPr wrap="none" anchor="ctr"/>
          <a:lstStyle/>
          <a:p>
            <a:endParaRPr lang="nl-BE"/>
          </a:p>
        </p:txBody>
      </p:sp>
      <p:cxnSp>
        <p:nvCxnSpPr>
          <p:cNvPr id="15" name="Rechte verbindingslijn 14"/>
          <p:cNvCxnSpPr/>
          <p:nvPr/>
        </p:nvCxnSpPr>
        <p:spPr bwMode="auto">
          <a:xfrm>
            <a:off x="4788272" y="1340768"/>
            <a:ext cx="720080" cy="0"/>
          </a:xfrm>
          <a:prstGeom prst="line">
            <a:avLst/>
          </a:prstGeom>
          <a:solidFill>
            <a:schemeClr val="accent1"/>
          </a:solidFill>
          <a:ln w="9525" cap="flat" cmpd="sng" algn="ctr">
            <a:solidFill>
              <a:schemeClr val="tx1"/>
            </a:solidFill>
            <a:prstDash val="solid"/>
            <a:round/>
            <a:headEnd type="oval" w="med" len="med"/>
            <a:tailEnd type="oval" w="med" len="med"/>
          </a:ln>
          <a:effectLst/>
        </p:spPr>
      </p:cxnSp>
      <p:sp>
        <p:nvSpPr>
          <p:cNvPr id="81" name="Rectangle 74"/>
          <p:cNvSpPr>
            <a:spLocks noChangeArrowheads="1"/>
          </p:cNvSpPr>
          <p:nvPr/>
        </p:nvSpPr>
        <p:spPr bwMode="auto">
          <a:xfrm>
            <a:off x="3708152" y="1556792"/>
            <a:ext cx="1008112" cy="338554"/>
          </a:xfrm>
          <a:prstGeom prst="rect">
            <a:avLst/>
          </a:prstGeom>
          <a:noFill/>
          <a:ln w="9525">
            <a:noFill/>
            <a:miter lim="800000"/>
            <a:headEnd/>
            <a:tailEnd/>
          </a:ln>
        </p:spPr>
        <p:txBody>
          <a:bodyPr wrap="square">
            <a:spAutoFit/>
          </a:bodyPr>
          <a:lstStyle/>
          <a:p>
            <a:r>
              <a:rPr lang="en-US" sz="1600" dirty="0">
                <a:solidFill>
                  <a:srgbClr val="000000"/>
                </a:solidFill>
                <a:latin typeface="Verdana" pitchFamily="84" charset="0"/>
              </a:rPr>
              <a:t>10 m</a:t>
            </a:r>
          </a:p>
        </p:txBody>
      </p:sp>
      <p:cxnSp>
        <p:nvCxnSpPr>
          <p:cNvPr id="66" name="Rechte verbindingslijn 65"/>
          <p:cNvCxnSpPr/>
          <p:nvPr/>
        </p:nvCxnSpPr>
        <p:spPr bwMode="auto">
          <a:xfrm flipH="1">
            <a:off x="4356224" y="1484784"/>
            <a:ext cx="8384" cy="720080"/>
          </a:xfrm>
          <a:prstGeom prst="line">
            <a:avLst/>
          </a:prstGeom>
          <a:solidFill>
            <a:schemeClr val="accent1"/>
          </a:solidFill>
          <a:ln w="9525" cap="flat" cmpd="sng" algn="ctr">
            <a:solidFill>
              <a:schemeClr val="tx1"/>
            </a:solidFill>
            <a:prstDash val="solid"/>
            <a:round/>
            <a:headEnd type="oval" w="med" len="med"/>
            <a:tailEnd type="oval" w="med" len="med"/>
          </a:ln>
          <a:effectLst/>
        </p:spPr>
      </p:cxnSp>
      <p:sp>
        <p:nvSpPr>
          <p:cNvPr id="75" name="Rectangle 74"/>
          <p:cNvSpPr>
            <a:spLocks noChangeArrowheads="1"/>
          </p:cNvSpPr>
          <p:nvPr/>
        </p:nvSpPr>
        <p:spPr bwMode="auto">
          <a:xfrm>
            <a:off x="4788272" y="1002214"/>
            <a:ext cx="1008112" cy="338554"/>
          </a:xfrm>
          <a:prstGeom prst="rect">
            <a:avLst/>
          </a:prstGeom>
          <a:noFill/>
          <a:ln w="9525">
            <a:noFill/>
            <a:miter lim="800000"/>
            <a:headEnd/>
            <a:tailEnd/>
          </a:ln>
        </p:spPr>
        <p:txBody>
          <a:bodyPr wrap="square">
            <a:spAutoFit/>
          </a:bodyPr>
          <a:lstStyle/>
          <a:p>
            <a:r>
              <a:rPr lang="en-US" sz="1600" dirty="0">
                <a:solidFill>
                  <a:srgbClr val="000000"/>
                </a:solidFill>
                <a:latin typeface="Verdana" pitchFamily="84" charset="0"/>
              </a:rPr>
              <a:t>10 m</a:t>
            </a:r>
          </a:p>
        </p:txBody>
      </p:sp>
      <p:sp>
        <p:nvSpPr>
          <p:cNvPr id="82" name="Line 43"/>
          <p:cNvSpPr>
            <a:spLocks noChangeShapeType="1"/>
          </p:cNvSpPr>
          <p:nvPr/>
        </p:nvSpPr>
        <p:spPr bwMode="auto">
          <a:xfrm rot="5400000" flipH="1">
            <a:off x="4796656" y="2060848"/>
            <a:ext cx="432048" cy="0"/>
          </a:xfrm>
          <a:prstGeom prst="line">
            <a:avLst/>
          </a:prstGeom>
          <a:noFill/>
          <a:ln w="28575">
            <a:solidFill>
              <a:srgbClr val="FFEF78"/>
            </a:solidFill>
            <a:round/>
            <a:headEnd/>
            <a:tailEnd type="stealth" w="lg" len="lg"/>
          </a:ln>
        </p:spPr>
        <p:txBody>
          <a:bodyPr wrap="none" anchor="ctr"/>
          <a:lstStyle/>
          <a:p>
            <a:endParaRPr lang="nl-BE"/>
          </a:p>
        </p:txBody>
      </p:sp>
      <p:sp>
        <p:nvSpPr>
          <p:cNvPr id="83" name="Rectangle 62"/>
          <p:cNvSpPr>
            <a:spLocks noChangeArrowheads="1"/>
          </p:cNvSpPr>
          <p:nvPr/>
        </p:nvSpPr>
        <p:spPr bwMode="auto">
          <a:xfrm>
            <a:off x="2556024" y="3284984"/>
            <a:ext cx="523875" cy="336550"/>
          </a:xfrm>
          <a:prstGeom prst="rect">
            <a:avLst/>
          </a:prstGeom>
          <a:noFill/>
          <a:ln w="9525">
            <a:noFill/>
            <a:miter lim="800000"/>
            <a:headEnd/>
            <a:tailEnd/>
          </a:ln>
        </p:spPr>
        <p:txBody>
          <a:bodyPr wrap="none">
            <a:spAutoFit/>
          </a:bodyPr>
          <a:lstStyle/>
          <a:p>
            <a:r>
              <a:rPr lang="en-US" sz="1600" dirty="0">
                <a:solidFill>
                  <a:srgbClr val="FFEF78"/>
                </a:solidFill>
                <a:latin typeface="Verdana" pitchFamily="84" charset="0"/>
              </a:rPr>
              <a:t>SW</a:t>
            </a:r>
            <a:endParaRPr lang="en-US" dirty="0">
              <a:solidFill>
                <a:srgbClr val="FFEF78"/>
              </a:solidFill>
              <a:latin typeface="Verdana" pitchFamily="84" charset="0"/>
            </a:endParaRPr>
          </a:p>
        </p:txBody>
      </p:sp>
      <p:sp>
        <p:nvSpPr>
          <p:cNvPr id="84" name="Rectangle 65"/>
          <p:cNvSpPr>
            <a:spLocks noChangeArrowheads="1"/>
          </p:cNvSpPr>
          <p:nvPr/>
        </p:nvSpPr>
        <p:spPr bwMode="auto">
          <a:xfrm>
            <a:off x="2628032" y="3573016"/>
            <a:ext cx="323850" cy="336550"/>
          </a:xfrm>
          <a:prstGeom prst="rect">
            <a:avLst/>
          </a:prstGeom>
          <a:noFill/>
          <a:ln w="9525">
            <a:noFill/>
            <a:miter lim="800000"/>
            <a:headEnd/>
            <a:tailEnd/>
          </a:ln>
        </p:spPr>
        <p:txBody>
          <a:bodyPr wrap="none">
            <a:spAutoFit/>
          </a:bodyPr>
          <a:lstStyle/>
          <a:p>
            <a:r>
              <a:rPr lang="en-US" sz="1600" dirty="0">
                <a:solidFill>
                  <a:srgbClr val="FF4E60"/>
                </a:solidFill>
                <a:latin typeface="Verdana" pitchFamily="84" charset="0"/>
              </a:rPr>
              <a:t>S</a:t>
            </a:r>
          </a:p>
        </p:txBody>
      </p:sp>
      <p:sp>
        <p:nvSpPr>
          <p:cNvPr id="85" name="Rectangle 74"/>
          <p:cNvSpPr>
            <a:spLocks noChangeArrowheads="1"/>
          </p:cNvSpPr>
          <p:nvPr/>
        </p:nvSpPr>
        <p:spPr bwMode="auto">
          <a:xfrm>
            <a:off x="2628032" y="3933056"/>
            <a:ext cx="523875" cy="336550"/>
          </a:xfrm>
          <a:prstGeom prst="rect">
            <a:avLst/>
          </a:prstGeom>
          <a:noFill/>
          <a:ln w="9525">
            <a:noFill/>
            <a:miter lim="800000"/>
            <a:headEnd/>
            <a:tailEnd/>
          </a:ln>
        </p:spPr>
        <p:txBody>
          <a:bodyPr wrap="none">
            <a:spAutoFit/>
          </a:bodyPr>
          <a:lstStyle/>
          <a:p>
            <a:r>
              <a:rPr lang="en-US" sz="1600" dirty="0">
                <a:solidFill>
                  <a:srgbClr val="F689FF"/>
                </a:solidFill>
                <a:latin typeface="Verdana" pitchFamily="84" charset="0"/>
              </a:rPr>
              <a:t>BW</a:t>
            </a:r>
          </a:p>
        </p:txBody>
      </p:sp>
      <p:sp>
        <p:nvSpPr>
          <p:cNvPr id="86" name="Line 43"/>
          <p:cNvSpPr>
            <a:spLocks noChangeShapeType="1"/>
          </p:cNvSpPr>
          <p:nvPr/>
        </p:nvSpPr>
        <p:spPr bwMode="auto">
          <a:xfrm rot="5400000" flipV="1">
            <a:off x="2267992" y="3284984"/>
            <a:ext cx="0" cy="576064"/>
          </a:xfrm>
          <a:prstGeom prst="line">
            <a:avLst/>
          </a:prstGeom>
          <a:noFill/>
          <a:ln w="28575">
            <a:solidFill>
              <a:srgbClr val="FFEF78"/>
            </a:solidFill>
            <a:round/>
            <a:headEnd/>
            <a:tailEnd type="stealth" w="lg" len="lg"/>
          </a:ln>
        </p:spPr>
        <p:txBody>
          <a:bodyPr wrap="none" anchor="ctr"/>
          <a:lstStyle/>
          <a:p>
            <a:endParaRPr lang="nl-BE"/>
          </a:p>
        </p:txBody>
      </p:sp>
      <p:sp>
        <p:nvSpPr>
          <p:cNvPr id="87" name="Line 33"/>
          <p:cNvSpPr>
            <a:spLocks noChangeShapeType="1"/>
          </p:cNvSpPr>
          <p:nvPr/>
        </p:nvSpPr>
        <p:spPr bwMode="auto">
          <a:xfrm flipV="1">
            <a:off x="1979960" y="3789040"/>
            <a:ext cx="576064" cy="8384"/>
          </a:xfrm>
          <a:prstGeom prst="line">
            <a:avLst/>
          </a:prstGeom>
          <a:noFill/>
          <a:ln w="28575">
            <a:solidFill>
              <a:srgbClr val="FF4E60"/>
            </a:solidFill>
            <a:round/>
            <a:headEnd/>
            <a:tailEnd type="stealth" w="lg" len="lg"/>
          </a:ln>
        </p:spPr>
        <p:txBody>
          <a:bodyPr wrap="none" anchor="ctr"/>
          <a:lstStyle/>
          <a:p>
            <a:endParaRPr lang="nl-BE"/>
          </a:p>
        </p:txBody>
      </p:sp>
      <p:sp>
        <p:nvSpPr>
          <p:cNvPr id="88" name="Line 68"/>
          <p:cNvSpPr>
            <a:spLocks noChangeShapeType="1"/>
          </p:cNvSpPr>
          <p:nvPr/>
        </p:nvSpPr>
        <p:spPr bwMode="auto">
          <a:xfrm rot="5400000" flipV="1">
            <a:off x="2267992" y="3861048"/>
            <a:ext cx="0" cy="576064"/>
          </a:xfrm>
          <a:prstGeom prst="line">
            <a:avLst/>
          </a:prstGeom>
          <a:noFill/>
          <a:ln w="28575">
            <a:solidFill>
              <a:srgbClr val="F689FF"/>
            </a:solidFill>
            <a:round/>
            <a:headEnd/>
            <a:tailEnd type="stealth" w="lg" len="lg"/>
          </a:ln>
        </p:spPr>
        <p:txBody>
          <a:bodyPr wrap="none" anchor="ctr"/>
          <a:lstStyle/>
          <a:p>
            <a:endParaRPr lang="nl-BE"/>
          </a:p>
        </p:txBody>
      </p:sp>
      <p:sp>
        <p:nvSpPr>
          <p:cNvPr id="89" name="Oval 53"/>
          <p:cNvSpPr>
            <a:spLocks noChangeArrowheads="1"/>
          </p:cNvSpPr>
          <p:nvPr/>
        </p:nvSpPr>
        <p:spPr bwMode="auto">
          <a:xfrm>
            <a:off x="4716264" y="3501008"/>
            <a:ext cx="114300" cy="106362"/>
          </a:xfrm>
          <a:prstGeom prst="ellipse">
            <a:avLst/>
          </a:prstGeom>
          <a:solidFill>
            <a:srgbClr val="FDFF56"/>
          </a:solidFill>
          <a:ln w="9525">
            <a:noFill/>
            <a:round/>
            <a:headEnd/>
            <a:tailEnd/>
          </a:ln>
        </p:spPr>
        <p:txBody>
          <a:bodyPr wrap="none" anchor="ctr"/>
          <a:lstStyle/>
          <a:p>
            <a:endParaRPr lang="nl-BE" sz="2400"/>
          </a:p>
        </p:txBody>
      </p:sp>
      <p:sp>
        <p:nvSpPr>
          <p:cNvPr id="90" name="Oval 53"/>
          <p:cNvSpPr>
            <a:spLocks noChangeArrowheads="1"/>
          </p:cNvSpPr>
          <p:nvPr/>
        </p:nvSpPr>
        <p:spPr bwMode="auto">
          <a:xfrm>
            <a:off x="5250036" y="3501008"/>
            <a:ext cx="114300" cy="106362"/>
          </a:xfrm>
          <a:prstGeom prst="ellipse">
            <a:avLst/>
          </a:prstGeom>
          <a:solidFill>
            <a:srgbClr val="FF7B47"/>
          </a:solidFill>
          <a:ln w="9525">
            <a:noFill/>
            <a:round/>
            <a:headEnd/>
            <a:tailEnd/>
          </a:ln>
        </p:spPr>
        <p:txBody>
          <a:bodyPr wrap="none" anchor="ctr"/>
          <a:lstStyle/>
          <a:p>
            <a:endParaRPr lang="nl-BE" sz="2400"/>
          </a:p>
        </p:txBody>
      </p:sp>
      <p:sp>
        <p:nvSpPr>
          <p:cNvPr id="91" name="Line 43"/>
          <p:cNvSpPr>
            <a:spLocks noChangeShapeType="1"/>
          </p:cNvSpPr>
          <p:nvPr/>
        </p:nvSpPr>
        <p:spPr bwMode="auto">
          <a:xfrm rot="5400000" flipV="1">
            <a:off x="5076304" y="3068960"/>
            <a:ext cx="0" cy="576064"/>
          </a:xfrm>
          <a:prstGeom prst="line">
            <a:avLst/>
          </a:prstGeom>
          <a:noFill/>
          <a:ln w="28575">
            <a:solidFill>
              <a:srgbClr val="FFEF78"/>
            </a:solidFill>
            <a:round/>
            <a:headEnd/>
            <a:tailEnd type="stealth" w="lg" len="lg"/>
          </a:ln>
        </p:spPr>
        <p:txBody>
          <a:bodyPr wrap="none" anchor="ctr"/>
          <a:lstStyle/>
          <a:p>
            <a:endParaRPr lang="nl-BE"/>
          </a:p>
        </p:txBody>
      </p:sp>
      <p:sp>
        <p:nvSpPr>
          <p:cNvPr id="92" name="Line 43"/>
          <p:cNvSpPr>
            <a:spLocks noChangeShapeType="1"/>
          </p:cNvSpPr>
          <p:nvPr/>
        </p:nvSpPr>
        <p:spPr bwMode="auto">
          <a:xfrm rot="5400000">
            <a:off x="5004296" y="2996952"/>
            <a:ext cx="0" cy="576064"/>
          </a:xfrm>
          <a:prstGeom prst="line">
            <a:avLst/>
          </a:prstGeom>
          <a:noFill/>
          <a:ln w="28575">
            <a:solidFill>
              <a:srgbClr val="FFEF78"/>
            </a:solidFill>
            <a:round/>
            <a:headEnd/>
            <a:tailEnd type="stealth" w="lg" len="lg"/>
          </a:ln>
        </p:spPr>
        <p:txBody>
          <a:bodyPr wrap="none" anchor="ctr"/>
          <a:lstStyle/>
          <a:p>
            <a:endParaRPr lang="nl-BE"/>
          </a:p>
        </p:txBody>
      </p:sp>
      <p:sp>
        <p:nvSpPr>
          <p:cNvPr id="93" name="Line 33"/>
          <p:cNvSpPr>
            <a:spLocks noChangeShapeType="1"/>
          </p:cNvSpPr>
          <p:nvPr/>
        </p:nvSpPr>
        <p:spPr bwMode="auto">
          <a:xfrm flipV="1">
            <a:off x="4716264" y="3204592"/>
            <a:ext cx="792088" cy="8384"/>
          </a:xfrm>
          <a:prstGeom prst="line">
            <a:avLst/>
          </a:prstGeom>
          <a:noFill/>
          <a:ln w="28575">
            <a:solidFill>
              <a:srgbClr val="FF4E60"/>
            </a:solidFill>
            <a:round/>
            <a:headEnd/>
            <a:tailEnd type="stealth" w="lg" len="lg"/>
          </a:ln>
        </p:spPr>
        <p:txBody>
          <a:bodyPr wrap="none" anchor="ctr"/>
          <a:lstStyle/>
          <a:p>
            <a:endParaRPr lang="nl-BE"/>
          </a:p>
        </p:txBody>
      </p:sp>
      <p:sp>
        <p:nvSpPr>
          <p:cNvPr id="94" name="Rectangle 74"/>
          <p:cNvSpPr>
            <a:spLocks noChangeArrowheads="1"/>
          </p:cNvSpPr>
          <p:nvPr/>
        </p:nvSpPr>
        <p:spPr bwMode="auto">
          <a:xfrm>
            <a:off x="4788272" y="4026550"/>
            <a:ext cx="1008112" cy="338554"/>
          </a:xfrm>
          <a:prstGeom prst="rect">
            <a:avLst/>
          </a:prstGeom>
          <a:noFill/>
          <a:ln w="9525">
            <a:noFill/>
            <a:miter lim="800000"/>
            <a:headEnd/>
            <a:tailEnd/>
          </a:ln>
        </p:spPr>
        <p:txBody>
          <a:bodyPr wrap="square">
            <a:spAutoFit/>
          </a:bodyPr>
          <a:lstStyle/>
          <a:p>
            <a:r>
              <a:rPr lang="en-US" sz="1600" dirty="0">
                <a:solidFill>
                  <a:srgbClr val="000000"/>
                </a:solidFill>
                <a:latin typeface="Verdana" pitchFamily="84" charset="0"/>
              </a:rPr>
              <a:t>10 m</a:t>
            </a:r>
          </a:p>
        </p:txBody>
      </p:sp>
      <p:cxnSp>
        <p:nvCxnSpPr>
          <p:cNvPr id="95" name="Rechte verbindingslijn 94"/>
          <p:cNvCxnSpPr/>
          <p:nvPr/>
        </p:nvCxnSpPr>
        <p:spPr bwMode="auto">
          <a:xfrm>
            <a:off x="4788272" y="4077072"/>
            <a:ext cx="720080" cy="0"/>
          </a:xfrm>
          <a:prstGeom prst="line">
            <a:avLst/>
          </a:prstGeom>
          <a:solidFill>
            <a:schemeClr val="accent1"/>
          </a:solidFill>
          <a:ln w="9525" cap="flat" cmpd="sng" algn="ctr">
            <a:solidFill>
              <a:schemeClr val="tx1"/>
            </a:solidFill>
            <a:prstDash val="solid"/>
            <a:round/>
            <a:headEnd type="oval" w="med" len="med"/>
            <a:tailEnd type="oval" w="med" len="med"/>
          </a:ln>
          <a:effectLst/>
        </p:spPr>
      </p:cxnSp>
      <p:cxnSp>
        <p:nvCxnSpPr>
          <p:cNvPr id="96" name="Rechte verbindingslijn 95"/>
          <p:cNvCxnSpPr/>
          <p:nvPr/>
        </p:nvCxnSpPr>
        <p:spPr bwMode="auto">
          <a:xfrm>
            <a:off x="4788272" y="3789040"/>
            <a:ext cx="504056" cy="0"/>
          </a:xfrm>
          <a:prstGeom prst="line">
            <a:avLst/>
          </a:prstGeom>
          <a:solidFill>
            <a:schemeClr val="accent1"/>
          </a:solidFill>
          <a:ln w="9525" cap="flat" cmpd="sng" algn="ctr">
            <a:solidFill>
              <a:schemeClr val="tx1"/>
            </a:solidFill>
            <a:prstDash val="solid"/>
            <a:round/>
            <a:headEnd type="oval" w="med" len="med"/>
            <a:tailEnd type="oval" w="med" len="med"/>
          </a:ln>
          <a:effectLst/>
        </p:spPr>
      </p:cxnSp>
      <p:sp>
        <p:nvSpPr>
          <p:cNvPr id="99" name="Rectangle 74"/>
          <p:cNvSpPr>
            <a:spLocks noChangeArrowheads="1"/>
          </p:cNvSpPr>
          <p:nvPr/>
        </p:nvSpPr>
        <p:spPr bwMode="auto">
          <a:xfrm>
            <a:off x="4788272" y="3717032"/>
            <a:ext cx="1008112" cy="338554"/>
          </a:xfrm>
          <a:prstGeom prst="rect">
            <a:avLst/>
          </a:prstGeom>
          <a:noFill/>
          <a:ln w="9525">
            <a:noFill/>
            <a:miter lim="800000"/>
            <a:headEnd/>
            <a:tailEnd/>
          </a:ln>
        </p:spPr>
        <p:txBody>
          <a:bodyPr wrap="square">
            <a:spAutoFit/>
          </a:bodyPr>
          <a:lstStyle/>
          <a:p>
            <a:r>
              <a:rPr lang="en-US" sz="1600" dirty="0">
                <a:solidFill>
                  <a:srgbClr val="000000"/>
                </a:solidFill>
                <a:latin typeface="Verdana" pitchFamily="84" charset="0"/>
              </a:rPr>
              <a:t>8 m</a:t>
            </a:r>
          </a:p>
        </p:txBody>
      </p:sp>
      <p:sp>
        <p:nvSpPr>
          <p:cNvPr id="100" name="Rectangle 28"/>
          <p:cNvSpPr>
            <a:spLocks noChangeArrowheads="1"/>
          </p:cNvSpPr>
          <p:nvPr/>
        </p:nvSpPr>
        <p:spPr bwMode="auto">
          <a:xfrm>
            <a:off x="5508352" y="3284984"/>
            <a:ext cx="792088" cy="360040"/>
          </a:xfrm>
          <a:prstGeom prst="rect">
            <a:avLst/>
          </a:prstGeom>
          <a:noFill/>
          <a:ln w="9525">
            <a:noFill/>
            <a:miter lim="800000"/>
            <a:headEnd/>
            <a:tailEnd/>
          </a:ln>
        </p:spPr>
        <p:txBody>
          <a:bodyPr/>
          <a:lstStyle/>
          <a:p>
            <a:pPr eaLnBrk="1" hangingPunct="1">
              <a:spcBef>
                <a:spcPct val="20000"/>
              </a:spcBef>
            </a:pPr>
            <a:r>
              <a:rPr lang="en-US" sz="1400" dirty="0">
                <a:solidFill>
                  <a:schemeClr val="bg1"/>
                </a:solidFill>
                <a:latin typeface="Verdana" pitchFamily="84" charset="0"/>
              </a:rPr>
              <a:t>Start</a:t>
            </a:r>
          </a:p>
        </p:txBody>
      </p:sp>
      <p:sp>
        <p:nvSpPr>
          <p:cNvPr id="102" name="Rectangle 74"/>
          <p:cNvSpPr>
            <a:spLocks noChangeArrowheads="1"/>
          </p:cNvSpPr>
          <p:nvPr/>
        </p:nvSpPr>
        <p:spPr bwMode="auto">
          <a:xfrm>
            <a:off x="4368379" y="1268760"/>
            <a:ext cx="432048" cy="338554"/>
          </a:xfrm>
          <a:prstGeom prst="rect">
            <a:avLst/>
          </a:prstGeom>
          <a:noFill/>
          <a:ln w="9525">
            <a:noFill/>
            <a:miter lim="800000"/>
            <a:headEnd/>
            <a:tailEnd/>
          </a:ln>
        </p:spPr>
        <p:txBody>
          <a:bodyPr wrap="square">
            <a:spAutoFit/>
          </a:bodyPr>
          <a:lstStyle/>
          <a:p>
            <a:r>
              <a:rPr lang="en-US" sz="1600" dirty="0">
                <a:solidFill>
                  <a:schemeClr val="bg1"/>
                </a:solidFill>
                <a:latin typeface="Verdana" pitchFamily="84" charset="0"/>
              </a:rPr>
              <a:t>B.</a:t>
            </a:r>
          </a:p>
        </p:txBody>
      </p:sp>
      <p:sp>
        <p:nvSpPr>
          <p:cNvPr id="104" name="Rectangle 74"/>
          <p:cNvSpPr>
            <a:spLocks noChangeArrowheads="1"/>
          </p:cNvSpPr>
          <p:nvPr/>
        </p:nvSpPr>
        <p:spPr bwMode="auto">
          <a:xfrm>
            <a:off x="4368379" y="1628800"/>
            <a:ext cx="432048" cy="338554"/>
          </a:xfrm>
          <a:prstGeom prst="rect">
            <a:avLst/>
          </a:prstGeom>
          <a:noFill/>
          <a:ln w="9525">
            <a:noFill/>
            <a:miter lim="800000"/>
            <a:headEnd/>
            <a:tailEnd/>
          </a:ln>
        </p:spPr>
        <p:txBody>
          <a:bodyPr wrap="square">
            <a:spAutoFit/>
          </a:bodyPr>
          <a:lstStyle/>
          <a:p>
            <a:r>
              <a:rPr lang="en-US" sz="1600" dirty="0">
                <a:solidFill>
                  <a:schemeClr val="bg1"/>
                </a:solidFill>
                <a:latin typeface="Verdana" pitchFamily="84" charset="0"/>
              </a:rPr>
              <a:t>A.</a:t>
            </a:r>
          </a:p>
        </p:txBody>
      </p:sp>
      <p:sp>
        <p:nvSpPr>
          <p:cNvPr id="105" name="Rectangle 74"/>
          <p:cNvSpPr>
            <a:spLocks noChangeArrowheads="1"/>
          </p:cNvSpPr>
          <p:nvPr/>
        </p:nvSpPr>
        <p:spPr bwMode="auto">
          <a:xfrm>
            <a:off x="4368379" y="1988840"/>
            <a:ext cx="432048" cy="338554"/>
          </a:xfrm>
          <a:prstGeom prst="rect">
            <a:avLst/>
          </a:prstGeom>
          <a:noFill/>
          <a:ln w="9525">
            <a:noFill/>
            <a:miter lim="800000"/>
            <a:headEnd/>
            <a:tailEnd/>
          </a:ln>
        </p:spPr>
        <p:txBody>
          <a:bodyPr wrap="square">
            <a:spAutoFit/>
          </a:bodyPr>
          <a:lstStyle/>
          <a:p>
            <a:r>
              <a:rPr lang="en-US" sz="1600" dirty="0">
                <a:solidFill>
                  <a:schemeClr val="bg1"/>
                </a:solidFill>
                <a:latin typeface="Verdana" pitchFamily="84" charset="0"/>
              </a:rPr>
              <a:t>C.</a:t>
            </a:r>
          </a:p>
        </p:txBody>
      </p:sp>
    </p:spTree>
    <p:extLst>
      <p:ext uri="{BB962C8B-B14F-4D97-AF65-F5344CB8AC3E}">
        <p14:creationId xmlns:p14="http://schemas.microsoft.com/office/powerpoint/2010/main" val="4947319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00"/>
          <p:cNvSpPr>
            <a:spLocks noChangeAspect="1" noChangeArrowheads="1"/>
          </p:cNvSpPr>
          <p:nvPr/>
        </p:nvSpPr>
        <p:spPr bwMode="auto">
          <a:xfrm>
            <a:off x="239365" y="620688"/>
            <a:ext cx="6492875" cy="4038600"/>
          </a:xfrm>
          <a:prstGeom prst="rect">
            <a:avLst/>
          </a:prstGeom>
          <a:solidFill>
            <a:srgbClr val="006000"/>
          </a:solidFill>
          <a:ln w="28575" algn="ctr">
            <a:noFill/>
            <a:miter lim="800000"/>
            <a:headEnd/>
            <a:tailEnd/>
          </a:ln>
        </p:spPr>
        <p:txBody>
          <a:bodyPr lIns="74295" tIns="8890" rIns="74295" bIns="8890"/>
          <a:lstStyle/>
          <a:p>
            <a:endParaRPr lang="ja-JP" sz="2400">
              <a:solidFill>
                <a:srgbClr val="FF0000"/>
              </a:solidFill>
              <a:latin typeface="Times New Roman" pitchFamily="84" charset="0"/>
            </a:endParaRPr>
          </a:p>
        </p:txBody>
      </p:sp>
      <p:grpSp>
        <p:nvGrpSpPr>
          <p:cNvPr id="2" name="Group 130"/>
          <p:cNvGrpSpPr>
            <a:grpSpLocks noChangeAspect="1"/>
          </p:cNvGrpSpPr>
          <p:nvPr/>
        </p:nvGrpSpPr>
        <p:grpSpPr bwMode="auto">
          <a:xfrm>
            <a:off x="539552" y="977950"/>
            <a:ext cx="6024562" cy="3459162"/>
            <a:chOff x="2543" y="9426"/>
            <a:chExt cx="6236" cy="3855"/>
          </a:xfrm>
        </p:grpSpPr>
        <p:sp>
          <p:nvSpPr>
            <p:cNvPr id="22552" name="Line 131"/>
            <p:cNvSpPr>
              <a:spLocks noChangeAspect="1" noChangeShapeType="1"/>
            </p:cNvSpPr>
            <p:nvPr/>
          </p:nvSpPr>
          <p:spPr bwMode="auto">
            <a:xfrm>
              <a:off x="5660" y="9426"/>
              <a:ext cx="1" cy="3855"/>
            </a:xfrm>
            <a:prstGeom prst="line">
              <a:avLst/>
            </a:prstGeom>
            <a:noFill/>
            <a:ln w="19050">
              <a:solidFill>
                <a:srgbClr val="FFFFFF"/>
              </a:solidFill>
              <a:round/>
              <a:headEnd/>
              <a:tailEnd/>
            </a:ln>
          </p:spPr>
          <p:txBody>
            <a:bodyPr lIns="74295" tIns="8890" rIns="74295" bIns="8890"/>
            <a:lstStyle/>
            <a:p>
              <a:endParaRPr lang="nl-BE"/>
            </a:p>
          </p:txBody>
        </p:sp>
        <p:sp>
          <p:nvSpPr>
            <p:cNvPr id="22553" name="Oval 132"/>
            <p:cNvSpPr>
              <a:spLocks noChangeAspect="1" noChangeArrowheads="1"/>
            </p:cNvSpPr>
            <p:nvPr/>
          </p:nvSpPr>
          <p:spPr bwMode="auto">
            <a:xfrm>
              <a:off x="5632" y="11325"/>
              <a:ext cx="57" cy="57"/>
            </a:xfrm>
            <a:prstGeom prst="ellipse">
              <a:avLst/>
            </a:prstGeom>
            <a:solidFill>
              <a:srgbClr val="FFFFFF"/>
            </a:solid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54" name="Oval 133"/>
            <p:cNvSpPr>
              <a:spLocks noChangeAspect="1" noChangeArrowheads="1"/>
            </p:cNvSpPr>
            <p:nvPr/>
          </p:nvSpPr>
          <p:spPr bwMode="auto">
            <a:xfrm>
              <a:off x="5142" y="10835"/>
              <a:ext cx="1037" cy="1037"/>
            </a:xfrm>
            <a:prstGeom prst="ellipse">
              <a:avLst/>
            </a:pr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55" name="Rectangle 134"/>
            <p:cNvSpPr>
              <a:spLocks noChangeAspect="1" noChangeArrowheads="1"/>
            </p:cNvSpPr>
            <p:nvPr/>
          </p:nvSpPr>
          <p:spPr bwMode="auto">
            <a:xfrm>
              <a:off x="2684" y="9426"/>
              <a:ext cx="5953" cy="3855"/>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56" name="Rectangle 135"/>
            <p:cNvSpPr>
              <a:spLocks noChangeAspect="1" noChangeArrowheads="1"/>
            </p:cNvSpPr>
            <p:nvPr/>
          </p:nvSpPr>
          <p:spPr bwMode="auto">
            <a:xfrm>
              <a:off x="2543" y="11147"/>
              <a:ext cx="142" cy="414"/>
            </a:xfrm>
            <a:prstGeom prst="rect">
              <a:avLst/>
            </a:prstGeom>
            <a:solidFill>
              <a:srgbClr val="808080"/>
            </a:solid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57" name="Rectangle 136"/>
            <p:cNvSpPr>
              <a:spLocks noChangeAspect="1" noChangeArrowheads="1"/>
            </p:cNvSpPr>
            <p:nvPr/>
          </p:nvSpPr>
          <p:spPr bwMode="auto">
            <a:xfrm>
              <a:off x="8637" y="11147"/>
              <a:ext cx="142" cy="414"/>
            </a:xfrm>
            <a:prstGeom prst="rect">
              <a:avLst/>
            </a:prstGeom>
            <a:solidFill>
              <a:srgbClr val="808080"/>
            </a:solid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58" name="Rectangle 137"/>
            <p:cNvSpPr>
              <a:spLocks noChangeAspect="1" noChangeArrowheads="1"/>
            </p:cNvSpPr>
            <p:nvPr/>
          </p:nvSpPr>
          <p:spPr bwMode="auto">
            <a:xfrm>
              <a:off x="2684" y="10835"/>
              <a:ext cx="312" cy="1037"/>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59" name="Rectangle 138"/>
            <p:cNvSpPr>
              <a:spLocks noChangeAspect="1" noChangeArrowheads="1"/>
            </p:cNvSpPr>
            <p:nvPr/>
          </p:nvSpPr>
          <p:spPr bwMode="auto">
            <a:xfrm>
              <a:off x="8325" y="10835"/>
              <a:ext cx="312" cy="1037"/>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60" name="Oval 139"/>
            <p:cNvSpPr>
              <a:spLocks noChangeAspect="1" noChangeArrowheads="1"/>
            </p:cNvSpPr>
            <p:nvPr/>
          </p:nvSpPr>
          <p:spPr bwMode="auto">
            <a:xfrm>
              <a:off x="3279" y="11325"/>
              <a:ext cx="57" cy="57"/>
            </a:xfrm>
            <a:prstGeom prst="ellipse">
              <a:avLst/>
            </a:prstGeom>
            <a:solidFill>
              <a:srgbClr val="FFFFFF"/>
            </a:solid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61" name="Arc 140"/>
            <p:cNvSpPr>
              <a:spLocks noChangeAspect="1"/>
            </p:cNvSpPr>
            <p:nvPr/>
          </p:nvSpPr>
          <p:spPr bwMode="auto">
            <a:xfrm>
              <a:off x="3307" y="10937"/>
              <a:ext cx="519" cy="833"/>
            </a:xfrm>
            <a:custGeom>
              <a:avLst/>
              <a:gdLst>
                <a:gd name="T0" fmla="*/ 0 w 21600"/>
                <a:gd name="T1" fmla="*/ 0 h 34673"/>
                <a:gd name="T2" fmla="*/ 0 w 21600"/>
                <a:gd name="T3" fmla="*/ 0 h 34673"/>
                <a:gd name="T4" fmla="*/ 0 w 21600"/>
                <a:gd name="T5" fmla="*/ 0 h 34673"/>
                <a:gd name="T6" fmla="*/ 0 60000 65536"/>
                <a:gd name="T7" fmla="*/ 0 60000 65536"/>
                <a:gd name="T8" fmla="*/ 0 60000 65536"/>
                <a:gd name="T9" fmla="*/ 0 w 21600"/>
                <a:gd name="T10" fmla="*/ 0 h 34673"/>
                <a:gd name="T11" fmla="*/ 21600 w 21600"/>
                <a:gd name="T12" fmla="*/ 34673 h 34673"/>
              </a:gdLst>
              <a:ahLst/>
              <a:cxnLst>
                <a:cxn ang="T6">
                  <a:pos x="T0" y="T1"/>
                </a:cxn>
                <a:cxn ang="T7">
                  <a:pos x="T2" y="T3"/>
                </a:cxn>
                <a:cxn ang="T8">
                  <a:pos x="T4" y="T5"/>
                </a:cxn>
              </a:cxnLst>
              <a:rect l="T9" t="T10" r="T11" b="T12"/>
              <a:pathLst>
                <a:path w="21600" h="34673" fill="none" extrusionOk="0">
                  <a:moveTo>
                    <a:pt x="12858" y="-1"/>
                  </a:moveTo>
                  <a:cubicBezTo>
                    <a:pt x="18356" y="4073"/>
                    <a:pt x="21600" y="10512"/>
                    <a:pt x="21600" y="17356"/>
                  </a:cubicBezTo>
                  <a:cubicBezTo>
                    <a:pt x="21600" y="24176"/>
                    <a:pt x="18378" y="30596"/>
                    <a:pt x="12910" y="34672"/>
                  </a:cubicBezTo>
                </a:path>
                <a:path w="21600" h="34673" stroke="0" extrusionOk="0">
                  <a:moveTo>
                    <a:pt x="12858" y="-1"/>
                  </a:moveTo>
                  <a:cubicBezTo>
                    <a:pt x="18356" y="4073"/>
                    <a:pt x="21600" y="10512"/>
                    <a:pt x="21600" y="17356"/>
                  </a:cubicBezTo>
                  <a:cubicBezTo>
                    <a:pt x="21600" y="24176"/>
                    <a:pt x="18378" y="30596"/>
                    <a:pt x="12910" y="34672"/>
                  </a:cubicBezTo>
                  <a:lnTo>
                    <a:pt x="0" y="17356"/>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62" name="Rectangle 141"/>
            <p:cNvSpPr>
              <a:spLocks noChangeAspect="1" noChangeArrowheads="1"/>
            </p:cNvSpPr>
            <p:nvPr/>
          </p:nvSpPr>
          <p:spPr bwMode="auto">
            <a:xfrm>
              <a:off x="2684" y="10211"/>
              <a:ext cx="935" cy="2285"/>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63" name="Oval 142"/>
            <p:cNvSpPr>
              <a:spLocks noChangeAspect="1" noChangeArrowheads="1"/>
            </p:cNvSpPr>
            <p:nvPr/>
          </p:nvSpPr>
          <p:spPr bwMode="auto">
            <a:xfrm flipH="1">
              <a:off x="7985" y="11325"/>
              <a:ext cx="57" cy="57"/>
            </a:xfrm>
            <a:prstGeom prst="ellipse">
              <a:avLst/>
            </a:prstGeom>
            <a:solidFill>
              <a:srgbClr val="FFFFFF"/>
            </a:solid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64" name="Arc 143"/>
            <p:cNvSpPr>
              <a:spLocks noChangeAspect="1"/>
            </p:cNvSpPr>
            <p:nvPr/>
          </p:nvSpPr>
          <p:spPr bwMode="auto">
            <a:xfrm flipH="1">
              <a:off x="7495" y="10937"/>
              <a:ext cx="519" cy="833"/>
            </a:xfrm>
            <a:custGeom>
              <a:avLst/>
              <a:gdLst>
                <a:gd name="T0" fmla="*/ 0 w 21600"/>
                <a:gd name="T1" fmla="*/ 0 h 34673"/>
                <a:gd name="T2" fmla="*/ 0 w 21600"/>
                <a:gd name="T3" fmla="*/ 0 h 34673"/>
                <a:gd name="T4" fmla="*/ 0 w 21600"/>
                <a:gd name="T5" fmla="*/ 0 h 34673"/>
                <a:gd name="T6" fmla="*/ 0 60000 65536"/>
                <a:gd name="T7" fmla="*/ 0 60000 65536"/>
                <a:gd name="T8" fmla="*/ 0 60000 65536"/>
                <a:gd name="T9" fmla="*/ 0 w 21600"/>
                <a:gd name="T10" fmla="*/ 0 h 34673"/>
                <a:gd name="T11" fmla="*/ 21600 w 21600"/>
                <a:gd name="T12" fmla="*/ 34673 h 34673"/>
              </a:gdLst>
              <a:ahLst/>
              <a:cxnLst>
                <a:cxn ang="T6">
                  <a:pos x="T0" y="T1"/>
                </a:cxn>
                <a:cxn ang="T7">
                  <a:pos x="T2" y="T3"/>
                </a:cxn>
                <a:cxn ang="T8">
                  <a:pos x="T4" y="T5"/>
                </a:cxn>
              </a:cxnLst>
              <a:rect l="T9" t="T10" r="T11" b="T12"/>
              <a:pathLst>
                <a:path w="21600" h="34673" fill="none" extrusionOk="0">
                  <a:moveTo>
                    <a:pt x="12858" y="-1"/>
                  </a:moveTo>
                  <a:cubicBezTo>
                    <a:pt x="18356" y="4073"/>
                    <a:pt x="21600" y="10512"/>
                    <a:pt x="21600" y="17356"/>
                  </a:cubicBezTo>
                  <a:cubicBezTo>
                    <a:pt x="21600" y="24176"/>
                    <a:pt x="18378" y="30596"/>
                    <a:pt x="12910" y="34672"/>
                  </a:cubicBezTo>
                </a:path>
                <a:path w="21600" h="34673" stroke="0" extrusionOk="0">
                  <a:moveTo>
                    <a:pt x="12858" y="-1"/>
                  </a:moveTo>
                  <a:cubicBezTo>
                    <a:pt x="18356" y="4073"/>
                    <a:pt x="21600" y="10512"/>
                    <a:pt x="21600" y="17356"/>
                  </a:cubicBezTo>
                  <a:cubicBezTo>
                    <a:pt x="21600" y="24176"/>
                    <a:pt x="18378" y="30596"/>
                    <a:pt x="12910" y="34672"/>
                  </a:cubicBezTo>
                  <a:lnTo>
                    <a:pt x="0" y="17356"/>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65" name="Rectangle 144"/>
            <p:cNvSpPr>
              <a:spLocks noChangeAspect="1" noChangeArrowheads="1"/>
            </p:cNvSpPr>
            <p:nvPr/>
          </p:nvSpPr>
          <p:spPr bwMode="auto">
            <a:xfrm flipH="1">
              <a:off x="7702" y="10211"/>
              <a:ext cx="935" cy="2285"/>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66" name="Arc 145"/>
            <p:cNvSpPr>
              <a:spLocks noChangeAspect="1"/>
            </p:cNvSpPr>
            <p:nvPr/>
          </p:nvSpPr>
          <p:spPr bwMode="auto">
            <a:xfrm flipH="1" flipV="1">
              <a:off x="8580" y="9426"/>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rot="10800000" lIns="74295" tIns="8890" rIns="74295" bIns="8890"/>
            <a:lstStyle/>
            <a:p>
              <a:endParaRPr lang="ja-JP" sz="2400">
                <a:solidFill>
                  <a:srgbClr val="FF0000"/>
                </a:solidFill>
                <a:latin typeface="Times New Roman" pitchFamily="84" charset="0"/>
              </a:endParaRPr>
            </a:p>
          </p:txBody>
        </p:sp>
        <p:sp>
          <p:nvSpPr>
            <p:cNvPr id="22567" name="Arc 146"/>
            <p:cNvSpPr>
              <a:spLocks noChangeAspect="1"/>
            </p:cNvSpPr>
            <p:nvPr/>
          </p:nvSpPr>
          <p:spPr bwMode="auto">
            <a:xfrm flipH="1">
              <a:off x="8580" y="13224"/>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68" name="Arc 147"/>
            <p:cNvSpPr>
              <a:spLocks noChangeAspect="1"/>
            </p:cNvSpPr>
            <p:nvPr/>
          </p:nvSpPr>
          <p:spPr bwMode="auto">
            <a:xfrm flipV="1">
              <a:off x="2684" y="9426"/>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rot="10800000" lIns="74295" tIns="8890" rIns="74295" bIns="8890"/>
            <a:lstStyle/>
            <a:p>
              <a:endParaRPr lang="ja-JP" sz="2400">
                <a:solidFill>
                  <a:srgbClr val="FF0000"/>
                </a:solidFill>
                <a:latin typeface="Times New Roman" pitchFamily="84" charset="0"/>
              </a:endParaRPr>
            </a:p>
          </p:txBody>
        </p:sp>
        <p:sp>
          <p:nvSpPr>
            <p:cNvPr id="22569" name="Arc 148"/>
            <p:cNvSpPr>
              <a:spLocks noChangeAspect="1"/>
            </p:cNvSpPr>
            <p:nvPr/>
          </p:nvSpPr>
          <p:spPr bwMode="auto">
            <a:xfrm>
              <a:off x="2684" y="13224"/>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70" name="Line 149"/>
            <p:cNvSpPr>
              <a:spLocks noChangeAspect="1" noChangeShapeType="1"/>
            </p:cNvSpPr>
            <p:nvPr/>
          </p:nvSpPr>
          <p:spPr bwMode="auto">
            <a:xfrm flipH="1">
              <a:off x="2626" y="12705"/>
              <a:ext cx="57" cy="1"/>
            </a:xfrm>
            <a:prstGeom prst="line">
              <a:avLst/>
            </a:prstGeom>
            <a:noFill/>
            <a:ln w="19050">
              <a:solidFill>
                <a:srgbClr val="FFFFFF"/>
              </a:solidFill>
              <a:round/>
              <a:headEnd/>
              <a:tailEnd/>
            </a:ln>
          </p:spPr>
          <p:txBody>
            <a:bodyPr lIns="74295" tIns="8890" rIns="74295" bIns="8890"/>
            <a:lstStyle/>
            <a:p>
              <a:endParaRPr lang="nl-BE"/>
            </a:p>
          </p:txBody>
        </p:sp>
        <p:sp>
          <p:nvSpPr>
            <p:cNvPr id="22571" name="Line 150"/>
            <p:cNvSpPr>
              <a:spLocks noChangeAspect="1" noChangeShapeType="1"/>
            </p:cNvSpPr>
            <p:nvPr/>
          </p:nvSpPr>
          <p:spPr bwMode="auto">
            <a:xfrm flipH="1">
              <a:off x="2626" y="10002"/>
              <a:ext cx="57" cy="1"/>
            </a:xfrm>
            <a:prstGeom prst="line">
              <a:avLst/>
            </a:prstGeom>
            <a:noFill/>
            <a:ln w="19050">
              <a:solidFill>
                <a:srgbClr val="FFFFFF"/>
              </a:solidFill>
              <a:round/>
              <a:headEnd/>
              <a:tailEnd/>
            </a:ln>
          </p:spPr>
          <p:txBody>
            <a:bodyPr lIns="74295" tIns="8890" rIns="74295" bIns="8890"/>
            <a:lstStyle/>
            <a:p>
              <a:endParaRPr lang="nl-BE"/>
            </a:p>
          </p:txBody>
        </p:sp>
        <p:sp>
          <p:nvSpPr>
            <p:cNvPr id="22572" name="Line 151"/>
            <p:cNvSpPr>
              <a:spLocks noChangeAspect="1" noChangeShapeType="1"/>
            </p:cNvSpPr>
            <p:nvPr/>
          </p:nvSpPr>
          <p:spPr bwMode="auto">
            <a:xfrm>
              <a:off x="8638" y="12705"/>
              <a:ext cx="57" cy="1"/>
            </a:xfrm>
            <a:prstGeom prst="line">
              <a:avLst/>
            </a:prstGeom>
            <a:noFill/>
            <a:ln w="19050">
              <a:solidFill>
                <a:srgbClr val="FFFFFF"/>
              </a:solidFill>
              <a:round/>
              <a:headEnd/>
              <a:tailEnd/>
            </a:ln>
          </p:spPr>
          <p:txBody>
            <a:bodyPr lIns="74295" tIns="8890" rIns="74295" bIns="8890"/>
            <a:lstStyle/>
            <a:p>
              <a:endParaRPr lang="nl-BE"/>
            </a:p>
          </p:txBody>
        </p:sp>
        <p:sp>
          <p:nvSpPr>
            <p:cNvPr id="22573" name="Line 152"/>
            <p:cNvSpPr>
              <a:spLocks noChangeAspect="1" noChangeShapeType="1"/>
            </p:cNvSpPr>
            <p:nvPr/>
          </p:nvSpPr>
          <p:spPr bwMode="auto">
            <a:xfrm>
              <a:off x="8638" y="10002"/>
              <a:ext cx="57" cy="1"/>
            </a:xfrm>
            <a:prstGeom prst="line">
              <a:avLst/>
            </a:prstGeom>
            <a:noFill/>
            <a:ln w="19050">
              <a:solidFill>
                <a:srgbClr val="FFFFFF"/>
              </a:solidFill>
              <a:round/>
              <a:headEnd/>
              <a:tailEnd/>
            </a:ln>
          </p:spPr>
          <p:txBody>
            <a:bodyPr lIns="74295" tIns="8890" rIns="74295" bIns="8890"/>
            <a:lstStyle/>
            <a:p>
              <a:endParaRPr lang="nl-BE"/>
            </a:p>
          </p:txBody>
        </p:sp>
      </p:grpSp>
      <p:sp>
        <p:nvSpPr>
          <p:cNvPr id="22537" name="Rectangle 40"/>
          <p:cNvSpPr>
            <a:spLocks noGrp="1" noChangeArrowheads="1"/>
          </p:cNvSpPr>
          <p:nvPr>
            <p:ph type="subTitle" idx="1"/>
          </p:nvPr>
        </p:nvSpPr>
        <p:spPr>
          <a:xfrm>
            <a:off x="142875" y="4724400"/>
            <a:ext cx="8839200" cy="1981200"/>
          </a:xfrm>
          <a:noFill/>
        </p:spPr>
        <p:txBody>
          <a:bodyPr/>
          <a:lstStyle/>
          <a:p>
            <a:pPr lvl="0" algn="l"/>
            <a:r>
              <a:rPr lang="en-GB" sz="1200" b="1" dirty="0">
                <a:latin typeface="Verdana"/>
                <a:cs typeface="Verdana"/>
              </a:rPr>
              <a:t>Referees</a:t>
            </a:r>
            <a:r>
              <a:rPr lang="en-GB" sz="1200" dirty="0">
                <a:latin typeface="Verdana"/>
                <a:cs typeface="Verdana"/>
              </a:rPr>
              <a:t>: Yo-Yo based</a:t>
            </a:r>
            <a:r>
              <a:rPr lang="en-US" sz="1200" dirty="0">
                <a:latin typeface="Verdana"/>
                <a:cs typeface="Verdana"/>
              </a:rPr>
              <a:t>: </a:t>
            </a:r>
            <a:r>
              <a:rPr lang="en-GB" sz="1200" dirty="0">
                <a:latin typeface="Verdana"/>
                <a:cs typeface="Verdana"/>
              </a:rPr>
              <a:t>Yo-Yo Intermittent Recovery test Level 1</a:t>
            </a:r>
            <a:endParaRPr lang="en-US" sz="1200" dirty="0">
              <a:latin typeface="Verdana"/>
              <a:cs typeface="Verdana"/>
            </a:endParaRPr>
          </a:p>
          <a:p>
            <a:pPr algn="l"/>
            <a:r>
              <a:rPr lang="en-GB" sz="1200" b="1" dirty="0">
                <a:latin typeface="Verdana"/>
                <a:cs typeface="Verdana"/>
              </a:rPr>
              <a:t>Set 1:</a:t>
            </a:r>
            <a:r>
              <a:rPr lang="en-GB" sz="1200" dirty="0">
                <a:latin typeface="Verdana"/>
                <a:cs typeface="Verdana"/>
              </a:rPr>
              <a:t> level 5.1 – 14.6 (+/- 5min 41)</a:t>
            </a:r>
          </a:p>
          <a:p>
            <a:pPr lvl="0" algn="l"/>
            <a:r>
              <a:rPr lang="en-GB" sz="1200" b="1" dirty="0">
                <a:latin typeface="Verdana"/>
                <a:cs typeface="Verdana"/>
              </a:rPr>
              <a:t>Set 2:</a:t>
            </a:r>
            <a:r>
              <a:rPr lang="en-GB" sz="1200" dirty="0">
                <a:latin typeface="Verdana"/>
                <a:cs typeface="Verdana"/>
              </a:rPr>
              <a:t> level 14.1 – 15.8 (+/- 5 min)</a:t>
            </a:r>
            <a:endParaRPr lang="en-US" sz="1200" dirty="0">
              <a:latin typeface="Verdana"/>
              <a:cs typeface="Verdana"/>
            </a:endParaRPr>
          </a:p>
          <a:p>
            <a:pPr lvl="0" algn="l"/>
            <a:r>
              <a:rPr lang="en-GB" sz="1200" b="1" dirty="0">
                <a:latin typeface="Verdana"/>
                <a:cs typeface="Verdana"/>
              </a:rPr>
              <a:t>Set 3:</a:t>
            </a:r>
            <a:r>
              <a:rPr lang="en-GB" sz="1200" dirty="0">
                <a:latin typeface="Verdana"/>
                <a:cs typeface="Verdana"/>
              </a:rPr>
              <a:t> level 16.1 – 17.2 (+/- 3 min)</a:t>
            </a:r>
            <a:r>
              <a:rPr lang="en-US" sz="1200" dirty="0">
                <a:latin typeface="Verdana"/>
                <a:cs typeface="Verdana"/>
              </a:rPr>
              <a:t>		</a:t>
            </a:r>
            <a:r>
              <a:rPr lang="en-GB" sz="1200" b="1" dirty="0">
                <a:latin typeface="Verdana"/>
                <a:cs typeface="Verdana"/>
              </a:rPr>
              <a:t>Recovery:</a:t>
            </a:r>
            <a:r>
              <a:rPr lang="en-GB" sz="1200" dirty="0">
                <a:latin typeface="Verdana"/>
                <a:cs typeface="Verdana"/>
              </a:rPr>
              <a:t> 3 min in between sets</a:t>
            </a:r>
            <a:endParaRPr lang="en-US" sz="1200" dirty="0">
              <a:latin typeface="Verdana"/>
              <a:cs typeface="Verdana"/>
            </a:endParaRPr>
          </a:p>
          <a:p>
            <a:pPr algn="l"/>
            <a:r>
              <a:rPr lang="en-GB" sz="1200" dirty="0">
                <a:latin typeface="Verdana"/>
                <a:cs typeface="Verdana"/>
              </a:rPr>
              <a:t> </a:t>
            </a:r>
            <a:endParaRPr lang="en-US" sz="1200" dirty="0">
              <a:latin typeface="Verdana"/>
              <a:cs typeface="Verdana"/>
            </a:endParaRPr>
          </a:p>
          <a:p>
            <a:pPr algn="l"/>
            <a:r>
              <a:rPr lang="en-GB" sz="1200" b="1" dirty="0">
                <a:latin typeface="Verdana"/>
                <a:cs typeface="Verdana"/>
              </a:rPr>
              <a:t>Assistant Referees</a:t>
            </a:r>
            <a:r>
              <a:rPr lang="en-GB" sz="1200" dirty="0">
                <a:latin typeface="Verdana"/>
                <a:cs typeface="Verdana"/>
              </a:rPr>
              <a:t>: ARIET based</a:t>
            </a:r>
            <a:r>
              <a:rPr lang="en-US" sz="1200" dirty="0">
                <a:latin typeface="Verdana"/>
                <a:cs typeface="Verdana"/>
              </a:rPr>
              <a:t>: </a:t>
            </a:r>
            <a:r>
              <a:rPr lang="en-GB" sz="1200" dirty="0">
                <a:latin typeface="Verdana"/>
                <a:cs typeface="Verdana"/>
              </a:rPr>
              <a:t>Yo-Yo Intermittent Endurance test Level 2</a:t>
            </a:r>
            <a:endParaRPr lang="en-US" sz="1200" dirty="0">
              <a:latin typeface="Verdana"/>
              <a:cs typeface="Verdana"/>
            </a:endParaRPr>
          </a:p>
          <a:p>
            <a:pPr algn="l"/>
            <a:r>
              <a:rPr lang="en-GB" sz="1200" b="1" dirty="0">
                <a:latin typeface="Verdana"/>
                <a:cs typeface="Verdana"/>
              </a:rPr>
              <a:t>Set 1: </a:t>
            </a:r>
            <a:r>
              <a:rPr lang="en-GB" sz="1200" dirty="0">
                <a:latin typeface="Verdana"/>
                <a:cs typeface="Verdana"/>
              </a:rPr>
              <a:t>level 8.0 (1) – 13.5 (2)	(+/- 4 min)</a:t>
            </a:r>
            <a:endParaRPr lang="en-GB" sz="1200" b="1" dirty="0">
              <a:latin typeface="Verdana"/>
              <a:cs typeface="Verdana"/>
            </a:endParaRPr>
          </a:p>
          <a:p>
            <a:pPr algn="l"/>
            <a:r>
              <a:rPr lang="en-GB" sz="1200" b="1" dirty="0">
                <a:latin typeface="Verdana"/>
                <a:cs typeface="Verdana"/>
              </a:rPr>
              <a:t>Set 2: </a:t>
            </a:r>
            <a:r>
              <a:rPr lang="en-GB" sz="1200" dirty="0">
                <a:latin typeface="Verdana"/>
                <a:cs typeface="Verdana"/>
              </a:rPr>
              <a:t>level 13.0 (1) – 14.0 (5)	(+/- 5 min)</a:t>
            </a:r>
            <a:endParaRPr lang="en-US" sz="1200" dirty="0">
              <a:latin typeface="Verdana"/>
              <a:cs typeface="Verdana"/>
            </a:endParaRPr>
          </a:p>
          <a:p>
            <a:pPr algn="l"/>
            <a:r>
              <a:rPr lang="en-GB" sz="1200" b="1" dirty="0">
                <a:latin typeface="Verdana"/>
                <a:cs typeface="Verdana"/>
              </a:rPr>
              <a:t>Set 3:</a:t>
            </a:r>
            <a:r>
              <a:rPr lang="en-GB" sz="1200" dirty="0">
                <a:latin typeface="Verdana"/>
                <a:cs typeface="Verdana"/>
              </a:rPr>
              <a:t> level 14.0 (6) – 15.5 (4) 	(+/- 3 min)</a:t>
            </a:r>
            <a:r>
              <a:rPr lang="en-US" sz="1200" dirty="0">
                <a:latin typeface="Verdana"/>
                <a:cs typeface="Verdana"/>
              </a:rPr>
              <a:t>		</a:t>
            </a:r>
            <a:r>
              <a:rPr lang="en-GB" sz="1200" b="1" dirty="0">
                <a:latin typeface="Verdana"/>
                <a:cs typeface="Verdana"/>
              </a:rPr>
              <a:t>Recovery:</a:t>
            </a:r>
            <a:r>
              <a:rPr lang="en-GB" sz="1200" dirty="0">
                <a:latin typeface="Verdana"/>
                <a:cs typeface="Verdana"/>
              </a:rPr>
              <a:t> 3 min in between sets</a:t>
            </a:r>
            <a:endParaRPr lang="en-US" sz="1200" dirty="0">
              <a:latin typeface="Verdana"/>
              <a:cs typeface="Verdana"/>
            </a:endParaRPr>
          </a:p>
          <a:p>
            <a:r>
              <a:rPr lang="en-GB" dirty="0"/>
              <a:t> </a:t>
            </a:r>
            <a:endParaRPr lang="en-US" sz="4400" dirty="0"/>
          </a:p>
        </p:txBody>
      </p:sp>
      <p:sp>
        <p:nvSpPr>
          <p:cNvPr id="22538" name="Text Box 41"/>
          <p:cNvSpPr txBox="1">
            <a:spLocks noChangeArrowheads="1"/>
          </p:cNvSpPr>
          <p:nvPr/>
        </p:nvSpPr>
        <p:spPr bwMode="auto">
          <a:xfrm>
            <a:off x="142875" y="136525"/>
            <a:ext cx="8839200" cy="369332"/>
          </a:xfrm>
          <a:prstGeom prst="rect">
            <a:avLst/>
          </a:prstGeom>
          <a:noFill/>
          <a:ln w="9525">
            <a:noFill/>
            <a:miter lim="800000"/>
            <a:headEnd/>
            <a:tailEnd/>
          </a:ln>
        </p:spPr>
        <p:txBody>
          <a:bodyPr>
            <a:spAutoFit/>
          </a:bodyPr>
          <a:lstStyle/>
          <a:p>
            <a:r>
              <a:rPr lang="en-US" b="1" dirty="0">
                <a:latin typeface="Verdana" pitchFamily="84" charset="0"/>
              </a:rPr>
              <a:t>      </a:t>
            </a:r>
            <a:r>
              <a:rPr lang="en-US" sz="1800" b="1" dirty="0">
                <a:latin typeface="Verdana" pitchFamily="84" charset="0"/>
              </a:rPr>
              <a:t>Thursday: High Intensity </a:t>
            </a:r>
            <a:r>
              <a:rPr lang="en-US" altLang="ja-JP" sz="1800" b="1" dirty="0">
                <a:latin typeface="Verdana" pitchFamily="84" charset="0"/>
              </a:rPr>
              <a:t>exercise – </a:t>
            </a:r>
            <a:r>
              <a:rPr lang="en-US" altLang="ja-JP" sz="1800" b="1" dirty="0" err="1">
                <a:latin typeface="Verdana" pitchFamily="84" charset="0"/>
              </a:rPr>
              <a:t>YoYo</a:t>
            </a:r>
            <a:r>
              <a:rPr lang="en-US" altLang="ja-JP" sz="1800" b="1" dirty="0">
                <a:latin typeface="Verdana" pitchFamily="84" charset="0"/>
              </a:rPr>
              <a:t> &amp; ARIET</a:t>
            </a:r>
            <a:endParaRPr lang="en-US" sz="1800" b="1" dirty="0">
              <a:latin typeface="Verdana" pitchFamily="84" charset="0"/>
            </a:endParaRPr>
          </a:p>
        </p:txBody>
      </p:sp>
      <p:sp>
        <p:nvSpPr>
          <p:cNvPr id="60" name="Oval 53"/>
          <p:cNvSpPr>
            <a:spLocks noChangeArrowheads="1"/>
          </p:cNvSpPr>
          <p:nvPr/>
        </p:nvSpPr>
        <p:spPr bwMode="auto">
          <a:xfrm>
            <a:off x="5016451" y="1684412"/>
            <a:ext cx="114300" cy="106362"/>
          </a:xfrm>
          <a:prstGeom prst="ellipse">
            <a:avLst/>
          </a:prstGeom>
          <a:solidFill>
            <a:srgbClr val="FDFF56"/>
          </a:solidFill>
          <a:ln w="9525">
            <a:noFill/>
            <a:round/>
            <a:headEnd/>
            <a:tailEnd/>
          </a:ln>
        </p:spPr>
        <p:txBody>
          <a:bodyPr wrap="none" anchor="ctr"/>
          <a:lstStyle/>
          <a:p>
            <a:endParaRPr lang="nl-BE" sz="2400"/>
          </a:p>
        </p:txBody>
      </p:sp>
      <p:sp>
        <p:nvSpPr>
          <p:cNvPr id="72" name="Rectangle 34"/>
          <p:cNvSpPr>
            <a:spLocks noChangeArrowheads="1"/>
          </p:cNvSpPr>
          <p:nvPr/>
        </p:nvSpPr>
        <p:spPr bwMode="auto">
          <a:xfrm>
            <a:off x="5304483" y="676300"/>
            <a:ext cx="1164283" cy="288032"/>
          </a:xfrm>
          <a:prstGeom prst="rect">
            <a:avLst/>
          </a:prstGeom>
          <a:noFill/>
          <a:ln w="9525">
            <a:noFill/>
            <a:miter lim="800000"/>
            <a:headEnd/>
            <a:tailEnd/>
          </a:ln>
        </p:spPr>
        <p:txBody>
          <a:bodyPr/>
          <a:lstStyle/>
          <a:p>
            <a:pPr algn="r" eaLnBrk="1" hangingPunct="1">
              <a:spcBef>
                <a:spcPct val="20000"/>
              </a:spcBef>
            </a:pPr>
            <a:r>
              <a:rPr lang="en-US" sz="1400" dirty="0">
                <a:solidFill>
                  <a:schemeClr val="bg1"/>
                </a:solidFill>
                <a:latin typeface="Verdana" pitchFamily="84" charset="0"/>
              </a:rPr>
              <a:t>Referees</a:t>
            </a:r>
          </a:p>
        </p:txBody>
      </p:sp>
      <p:sp>
        <p:nvSpPr>
          <p:cNvPr id="86" name="Line 43"/>
          <p:cNvSpPr>
            <a:spLocks noChangeShapeType="1"/>
          </p:cNvSpPr>
          <p:nvPr/>
        </p:nvSpPr>
        <p:spPr bwMode="auto">
          <a:xfrm rot="5400000" flipV="1">
            <a:off x="1560067" y="1900436"/>
            <a:ext cx="0" cy="576064"/>
          </a:xfrm>
          <a:prstGeom prst="line">
            <a:avLst/>
          </a:prstGeom>
          <a:noFill/>
          <a:ln w="28575">
            <a:solidFill>
              <a:srgbClr val="FFEF78"/>
            </a:solidFill>
            <a:round/>
            <a:headEnd/>
            <a:tailEnd type="stealth" w="lg" len="lg"/>
          </a:ln>
        </p:spPr>
        <p:txBody>
          <a:bodyPr wrap="none" anchor="ctr"/>
          <a:lstStyle/>
          <a:p>
            <a:endParaRPr lang="nl-BE"/>
          </a:p>
        </p:txBody>
      </p:sp>
      <p:sp>
        <p:nvSpPr>
          <p:cNvPr id="89" name="Oval 53"/>
          <p:cNvSpPr>
            <a:spLocks noChangeArrowheads="1"/>
          </p:cNvSpPr>
          <p:nvPr/>
        </p:nvSpPr>
        <p:spPr bwMode="auto">
          <a:xfrm>
            <a:off x="5016451" y="1324372"/>
            <a:ext cx="114300" cy="106362"/>
          </a:xfrm>
          <a:prstGeom prst="ellipse">
            <a:avLst/>
          </a:prstGeom>
          <a:solidFill>
            <a:srgbClr val="FDFF56"/>
          </a:solidFill>
          <a:ln w="9525">
            <a:noFill/>
            <a:round/>
            <a:headEnd/>
            <a:tailEnd/>
          </a:ln>
        </p:spPr>
        <p:txBody>
          <a:bodyPr wrap="none" anchor="ctr"/>
          <a:lstStyle/>
          <a:p>
            <a:endParaRPr lang="nl-BE" sz="2400"/>
          </a:p>
        </p:txBody>
      </p:sp>
      <p:sp>
        <p:nvSpPr>
          <p:cNvPr id="90" name="Oval 53"/>
          <p:cNvSpPr>
            <a:spLocks noChangeArrowheads="1"/>
          </p:cNvSpPr>
          <p:nvPr/>
        </p:nvSpPr>
        <p:spPr bwMode="auto">
          <a:xfrm>
            <a:off x="4656411" y="964332"/>
            <a:ext cx="114300" cy="106362"/>
          </a:xfrm>
          <a:prstGeom prst="ellipse">
            <a:avLst/>
          </a:prstGeom>
          <a:solidFill>
            <a:srgbClr val="0000FF"/>
          </a:solidFill>
          <a:ln w="9525">
            <a:noFill/>
            <a:round/>
            <a:headEnd/>
            <a:tailEnd/>
          </a:ln>
        </p:spPr>
        <p:txBody>
          <a:bodyPr wrap="none" anchor="ctr"/>
          <a:lstStyle/>
          <a:p>
            <a:endParaRPr lang="nl-BE" sz="2400">
              <a:solidFill>
                <a:srgbClr val="0000FF"/>
              </a:solidFill>
            </a:endParaRPr>
          </a:p>
        </p:txBody>
      </p:sp>
      <p:sp>
        <p:nvSpPr>
          <p:cNvPr id="94" name="Rectangle 74"/>
          <p:cNvSpPr>
            <a:spLocks noChangeArrowheads="1"/>
          </p:cNvSpPr>
          <p:nvPr/>
        </p:nvSpPr>
        <p:spPr bwMode="auto">
          <a:xfrm>
            <a:off x="5520507" y="2764532"/>
            <a:ext cx="1008112" cy="338554"/>
          </a:xfrm>
          <a:prstGeom prst="rect">
            <a:avLst/>
          </a:prstGeom>
          <a:noFill/>
          <a:ln w="9525">
            <a:noFill/>
            <a:miter lim="800000"/>
            <a:headEnd/>
            <a:tailEnd/>
          </a:ln>
        </p:spPr>
        <p:txBody>
          <a:bodyPr wrap="square">
            <a:spAutoFit/>
          </a:bodyPr>
          <a:lstStyle/>
          <a:p>
            <a:r>
              <a:rPr lang="en-US" sz="1600" dirty="0">
                <a:solidFill>
                  <a:srgbClr val="000000"/>
                </a:solidFill>
                <a:latin typeface="Verdana" pitchFamily="84" charset="0"/>
              </a:rPr>
              <a:t>20 m</a:t>
            </a:r>
          </a:p>
        </p:txBody>
      </p:sp>
      <p:cxnSp>
        <p:nvCxnSpPr>
          <p:cNvPr id="95" name="Rechte verbindingslijn 94"/>
          <p:cNvCxnSpPr/>
          <p:nvPr/>
        </p:nvCxnSpPr>
        <p:spPr bwMode="auto">
          <a:xfrm>
            <a:off x="5088459" y="2764532"/>
            <a:ext cx="1296144" cy="0"/>
          </a:xfrm>
          <a:prstGeom prst="line">
            <a:avLst/>
          </a:prstGeom>
          <a:solidFill>
            <a:schemeClr val="accent1"/>
          </a:solidFill>
          <a:ln w="9525" cap="flat" cmpd="sng" algn="ctr">
            <a:solidFill>
              <a:schemeClr val="tx1"/>
            </a:solidFill>
            <a:prstDash val="solid"/>
            <a:round/>
            <a:headEnd type="oval" w="med" len="med"/>
            <a:tailEnd type="oval" w="med" len="med"/>
          </a:ln>
          <a:effectLst/>
        </p:spPr>
      </p:cxnSp>
      <p:cxnSp>
        <p:nvCxnSpPr>
          <p:cNvPr id="96" name="Rechte verbindingslijn 95"/>
          <p:cNvCxnSpPr/>
          <p:nvPr/>
        </p:nvCxnSpPr>
        <p:spPr bwMode="auto">
          <a:xfrm>
            <a:off x="4728419" y="2692524"/>
            <a:ext cx="360040" cy="0"/>
          </a:xfrm>
          <a:prstGeom prst="line">
            <a:avLst/>
          </a:prstGeom>
          <a:solidFill>
            <a:schemeClr val="accent1"/>
          </a:solidFill>
          <a:ln w="9525" cap="flat" cmpd="sng" algn="ctr">
            <a:solidFill>
              <a:schemeClr val="tx1"/>
            </a:solidFill>
            <a:prstDash val="solid"/>
            <a:round/>
            <a:headEnd type="oval" w="med" len="med"/>
            <a:tailEnd type="oval" w="med" len="med"/>
          </a:ln>
          <a:effectLst/>
        </p:spPr>
      </p:cxnSp>
      <p:sp>
        <p:nvSpPr>
          <p:cNvPr id="99" name="Rectangle 74"/>
          <p:cNvSpPr>
            <a:spLocks noChangeArrowheads="1"/>
          </p:cNvSpPr>
          <p:nvPr/>
        </p:nvSpPr>
        <p:spPr bwMode="auto">
          <a:xfrm>
            <a:off x="4656411" y="2764532"/>
            <a:ext cx="851941" cy="338554"/>
          </a:xfrm>
          <a:prstGeom prst="rect">
            <a:avLst/>
          </a:prstGeom>
          <a:noFill/>
          <a:ln w="9525">
            <a:noFill/>
            <a:miter lim="800000"/>
            <a:headEnd/>
            <a:tailEnd/>
          </a:ln>
        </p:spPr>
        <p:txBody>
          <a:bodyPr wrap="square">
            <a:spAutoFit/>
          </a:bodyPr>
          <a:lstStyle/>
          <a:p>
            <a:r>
              <a:rPr lang="en-US" sz="1600" dirty="0">
                <a:solidFill>
                  <a:srgbClr val="000000"/>
                </a:solidFill>
                <a:latin typeface="Verdana" pitchFamily="84" charset="0"/>
              </a:rPr>
              <a:t>5 m</a:t>
            </a:r>
          </a:p>
        </p:txBody>
      </p:sp>
      <p:sp>
        <p:nvSpPr>
          <p:cNvPr id="100" name="Rectangle 28"/>
          <p:cNvSpPr>
            <a:spLocks noChangeArrowheads="1"/>
          </p:cNvSpPr>
          <p:nvPr/>
        </p:nvSpPr>
        <p:spPr bwMode="auto">
          <a:xfrm>
            <a:off x="4728419" y="964332"/>
            <a:ext cx="792088" cy="360040"/>
          </a:xfrm>
          <a:prstGeom prst="rect">
            <a:avLst/>
          </a:prstGeom>
          <a:noFill/>
          <a:ln w="9525">
            <a:noFill/>
            <a:miter lim="800000"/>
            <a:headEnd/>
            <a:tailEnd/>
          </a:ln>
        </p:spPr>
        <p:txBody>
          <a:bodyPr/>
          <a:lstStyle/>
          <a:p>
            <a:pPr eaLnBrk="1" hangingPunct="1">
              <a:spcBef>
                <a:spcPct val="20000"/>
              </a:spcBef>
            </a:pPr>
            <a:r>
              <a:rPr lang="en-US" sz="1400" dirty="0">
                <a:solidFill>
                  <a:schemeClr val="bg1"/>
                </a:solidFill>
                <a:latin typeface="Verdana" pitchFamily="84" charset="0"/>
              </a:rPr>
              <a:t>Start</a:t>
            </a:r>
          </a:p>
        </p:txBody>
      </p:sp>
      <p:sp>
        <p:nvSpPr>
          <p:cNvPr id="71" name="Rectangle 32"/>
          <p:cNvSpPr>
            <a:spLocks noChangeArrowheads="1"/>
          </p:cNvSpPr>
          <p:nvPr/>
        </p:nvSpPr>
        <p:spPr bwMode="auto">
          <a:xfrm>
            <a:off x="5448499" y="1036340"/>
            <a:ext cx="900113" cy="338554"/>
          </a:xfrm>
          <a:prstGeom prst="rect">
            <a:avLst/>
          </a:prstGeom>
          <a:noFill/>
          <a:ln w="9525">
            <a:noFill/>
            <a:miter lim="800000"/>
            <a:headEnd/>
            <a:tailEnd/>
          </a:ln>
        </p:spPr>
        <p:txBody>
          <a:bodyPr>
            <a:spAutoFit/>
          </a:bodyPr>
          <a:lstStyle/>
          <a:p>
            <a:pPr algn="ctr"/>
            <a:r>
              <a:rPr lang="en-US" sz="1600" dirty="0">
                <a:solidFill>
                  <a:srgbClr val="FF7B47"/>
                </a:solidFill>
                <a:latin typeface="Verdana" pitchFamily="84" charset="0"/>
              </a:rPr>
              <a:t>HI</a:t>
            </a:r>
            <a:endParaRPr lang="en-US" dirty="0">
              <a:solidFill>
                <a:srgbClr val="FF7B47"/>
              </a:solidFill>
              <a:latin typeface="Verdana" pitchFamily="84" charset="0"/>
            </a:endParaRPr>
          </a:p>
        </p:txBody>
      </p:sp>
      <p:grpSp>
        <p:nvGrpSpPr>
          <p:cNvPr id="73" name="Group 53"/>
          <p:cNvGrpSpPr>
            <a:grpSpLocks/>
          </p:cNvGrpSpPr>
          <p:nvPr/>
        </p:nvGrpSpPr>
        <p:grpSpPr bwMode="auto">
          <a:xfrm>
            <a:off x="5160710" y="1396380"/>
            <a:ext cx="1295899" cy="232792"/>
            <a:chOff x="2256" y="1056"/>
            <a:chExt cx="1060" cy="96"/>
          </a:xfrm>
        </p:grpSpPr>
        <p:sp>
          <p:nvSpPr>
            <p:cNvPr id="76" name="Line 28"/>
            <p:cNvSpPr>
              <a:spLocks noChangeShapeType="1"/>
            </p:cNvSpPr>
            <p:nvPr/>
          </p:nvSpPr>
          <p:spPr bwMode="auto">
            <a:xfrm>
              <a:off x="2256" y="1056"/>
              <a:ext cx="960" cy="0"/>
            </a:xfrm>
            <a:prstGeom prst="line">
              <a:avLst/>
            </a:prstGeom>
            <a:noFill/>
            <a:ln w="28575">
              <a:solidFill>
                <a:srgbClr val="FF7B47"/>
              </a:solidFill>
              <a:round/>
              <a:headEnd/>
              <a:tailEnd type="stealth" w="lg" len="lg"/>
            </a:ln>
          </p:spPr>
          <p:txBody>
            <a:bodyPr wrap="none" anchor="ctr"/>
            <a:lstStyle/>
            <a:p>
              <a:endParaRPr lang="nl-BE"/>
            </a:p>
          </p:txBody>
        </p:sp>
        <p:sp>
          <p:nvSpPr>
            <p:cNvPr id="77" name="Line 29"/>
            <p:cNvSpPr>
              <a:spLocks noChangeShapeType="1"/>
            </p:cNvSpPr>
            <p:nvPr/>
          </p:nvSpPr>
          <p:spPr bwMode="auto">
            <a:xfrm flipH="1" flipV="1">
              <a:off x="2256" y="1145"/>
              <a:ext cx="960" cy="7"/>
            </a:xfrm>
            <a:prstGeom prst="line">
              <a:avLst/>
            </a:prstGeom>
            <a:noFill/>
            <a:ln w="28575">
              <a:solidFill>
                <a:srgbClr val="FF7B47"/>
              </a:solidFill>
              <a:round/>
              <a:headEnd/>
              <a:tailEnd type="stealth" w="lg" len="lg"/>
            </a:ln>
          </p:spPr>
          <p:txBody>
            <a:bodyPr wrap="none" anchor="ctr"/>
            <a:lstStyle/>
            <a:p>
              <a:endParaRPr lang="nl-BE"/>
            </a:p>
          </p:txBody>
        </p:sp>
        <p:sp>
          <p:nvSpPr>
            <p:cNvPr id="78" name="Arc 43"/>
            <p:cNvSpPr>
              <a:spLocks/>
            </p:cNvSpPr>
            <p:nvPr/>
          </p:nvSpPr>
          <p:spPr bwMode="auto">
            <a:xfrm>
              <a:off x="3150" y="1056"/>
              <a:ext cx="166" cy="94"/>
            </a:xfrm>
            <a:custGeom>
              <a:avLst/>
              <a:gdLst>
                <a:gd name="T0" fmla="*/ 0 w 26326"/>
                <a:gd name="T1" fmla="*/ 0 h 43183"/>
                <a:gd name="T2" fmla="*/ 0 w 26326"/>
                <a:gd name="T3" fmla="*/ 0 h 43183"/>
                <a:gd name="T4" fmla="*/ 0 w 26326"/>
                <a:gd name="T5" fmla="*/ 0 h 43183"/>
                <a:gd name="T6" fmla="*/ 0 60000 65536"/>
                <a:gd name="T7" fmla="*/ 0 60000 65536"/>
                <a:gd name="T8" fmla="*/ 0 60000 65536"/>
                <a:gd name="T9" fmla="*/ 0 w 26326"/>
                <a:gd name="T10" fmla="*/ 0 h 43183"/>
                <a:gd name="T11" fmla="*/ 26326 w 26326"/>
                <a:gd name="T12" fmla="*/ 43183 h 43183"/>
              </a:gdLst>
              <a:ahLst/>
              <a:cxnLst>
                <a:cxn ang="T6">
                  <a:pos x="T0" y="T1"/>
                </a:cxn>
                <a:cxn ang="T7">
                  <a:pos x="T2" y="T3"/>
                </a:cxn>
                <a:cxn ang="T8">
                  <a:pos x="T4" y="T5"/>
                </a:cxn>
              </a:cxnLst>
              <a:rect l="T9" t="T10" r="T11" b="T12"/>
              <a:pathLst>
                <a:path w="26326" h="43183" fill="none" extrusionOk="0">
                  <a:moveTo>
                    <a:pt x="-1" y="523"/>
                  </a:moveTo>
                  <a:cubicBezTo>
                    <a:pt x="1551" y="175"/>
                    <a:pt x="3136" y="-1"/>
                    <a:pt x="4726" y="0"/>
                  </a:cubicBezTo>
                  <a:cubicBezTo>
                    <a:pt x="16655" y="0"/>
                    <a:pt x="26326" y="9670"/>
                    <a:pt x="26326" y="21600"/>
                  </a:cubicBezTo>
                  <a:cubicBezTo>
                    <a:pt x="26326" y="33205"/>
                    <a:pt x="17155" y="42736"/>
                    <a:pt x="5559" y="43183"/>
                  </a:cubicBezTo>
                </a:path>
                <a:path w="26326" h="43183" stroke="0" extrusionOk="0">
                  <a:moveTo>
                    <a:pt x="-1" y="523"/>
                  </a:moveTo>
                  <a:cubicBezTo>
                    <a:pt x="1551" y="175"/>
                    <a:pt x="3136" y="-1"/>
                    <a:pt x="4726" y="0"/>
                  </a:cubicBezTo>
                  <a:cubicBezTo>
                    <a:pt x="16655" y="0"/>
                    <a:pt x="26326" y="9670"/>
                    <a:pt x="26326" y="21600"/>
                  </a:cubicBezTo>
                  <a:cubicBezTo>
                    <a:pt x="26326" y="33205"/>
                    <a:pt x="17155" y="42736"/>
                    <a:pt x="5559" y="43183"/>
                  </a:cubicBezTo>
                  <a:lnTo>
                    <a:pt x="4726" y="21600"/>
                  </a:lnTo>
                  <a:close/>
                </a:path>
              </a:pathLst>
            </a:custGeom>
            <a:noFill/>
            <a:ln w="28575">
              <a:solidFill>
                <a:srgbClr val="FF7B47"/>
              </a:solidFill>
              <a:round/>
              <a:headEnd/>
              <a:tailEnd type="stealth" w="lg" len="lg"/>
            </a:ln>
          </p:spPr>
          <p:txBody>
            <a:bodyPr wrap="none" anchor="ctr"/>
            <a:lstStyle/>
            <a:p>
              <a:endParaRPr lang="nl-BE" sz="2400"/>
            </a:p>
          </p:txBody>
        </p:sp>
      </p:grpSp>
      <p:sp>
        <p:nvSpPr>
          <p:cNvPr id="104" name="Oval 53"/>
          <p:cNvSpPr>
            <a:spLocks noChangeArrowheads="1"/>
          </p:cNvSpPr>
          <p:nvPr/>
        </p:nvSpPr>
        <p:spPr bwMode="auto">
          <a:xfrm>
            <a:off x="5016451" y="964332"/>
            <a:ext cx="114300" cy="106362"/>
          </a:xfrm>
          <a:prstGeom prst="ellipse">
            <a:avLst/>
          </a:prstGeom>
          <a:solidFill>
            <a:srgbClr val="FDFF56"/>
          </a:solidFill>
          <a:ln w="9525">
            <a:noFill/>
            <a:round/>
            <a:headEnd/>
            <a:tailEnd/>
          </a:ln>
        </p:spPr>
        <p:txBody>
          <a:bodyPr wrap="none" anchor="ctr"/>
          <a:lstStyle/>
          <a:p>
            <a:endParaRPr lang="nl-BE" sz="2400"/>
          </a:p>
        </p:txBody>
      </p:sp>
      <p:sp>
        <p:nvSpPr>
          <p:cNvPr id="105" name="Oval 53"/>
          <p:cNvSpPr>
            <a:spLocks noChangeArrowheads="1"/>
          </p:cNvSpPr>
          <p:nvPr/>
        </p:nvSpPr>
        <p:spPr bwMode="auto">
          <a:xfrm>
            <a:off x="5016451" y="2082106"/>
            <a:ext cx="114300" cy="106362"/>
          </a:xfrm>
          <a:prstGeom prst="ellipse">
            <a:avLst/>
          </a:prstGeom>
          <a:solidFill>
            <a:srgbClr val="FDFF56"/>
          </a:solidFill>
          <a:ln w="9525">
            <a:noFill/>
            <a:round/>
            <a:headEnd/>
            <a:tailEnd/>
          </a:ln>
        </p:spPr>
        <p:txBody>
          <a:bodyPr wrap="none" anchor="ctr"/>
          <a:lstStyle/>
          <a:p>
            <a:endParaRPr lang="nl-BE" sz="2400"/>
          </a:p>
        </p:txBody>
      </p:sp>
      <p:sp>
        <p:nvSpPr>
          <p:cNvPr id="106" name="Oval 53"/>
          <p:cNvSpPr>
            <a:spLocks noChangeArrowheads="1"/>
          </p:cNvSpPr>
          <p:nvPr/>
        </p:nvSpPr>
        <p:spPr bwMode="auto">
          <a:xfrm>
            <a:off x="5016451" y="2442146"/>
            <a:ext cx="114300" cy="106362"/>
          </a:xfrm>
          <a:prstGeom prst="ellipse">
            <a:avLst/>
          </a:prstGeom>
          <a:solidFill>
            <a:srgbClr val="FDFF56"/>
          </a:solidFill>
          <a:ln w="9525">
            <a:noFill/>
            <a:round/>
            <a:headEnd/>
            <a:tailEnd/>
          </a:ln>
        </p:spPr>
        <p:txBody>
          <a:bodyPr wrap="none" anchor="ctr"/>
          <a:lstStyle/>
          <a:p>
            <a:endParaRPr lang="nl-BE" sz="2400"/>
          </a:p>
        </p:txBody>
      </p:sp>
      <p:sp>
        <p:nvSpPr>
          <p:cNvPr id="107" name="Oval 53"/>
          <p:cNvSpPr>
            <a:spLocks noChangeArrowheads="1"/>
          </p:cNvSpPr>
          <p:nvPr/>
        </p:nvSpPr>
        <p:spPr bwMode="auto">
          <a:xfrm>
            <a:off x="4656411" y="1324372"/>
            <a:ext cx="114300" cy="106362"/>
          </a:xfrm>
          <a:prstGeom prst="ellipse">
            <a:avLst/>
          </a:prstGeom>
          <a:solidFill>
            <a:srgbClr val="0000FF"/>
          </a:solidFill>
          <a:ln w="9525">
            <a:noFill/>
            <a:round/>
            <a:headEnd/>
            <a:tailEnd/>
          </a:ln>
        </p:spPr>
        <p:txBody>
          <a:bodyPr wrap="none" anchor="ctr"/>
          <a:lstStyle/>
          <a:p>
            <a:endParaRPr lang="nl-BE" sz="2400">
              <a:solidFill>
                <a:srgbClr val="0000FF"/>
              </a:solidFill>
            </a:endParaRPr>
          </a:p>
        </p:txBody>
      </p:sp>
      <p:sp>
        <p:nvSpPr>
          <p:cNvPr id="108" name="Oval 53"/>
          <p:cNvSpPr>
            <a:spLocks noChangeArrowheads="1"/>
          </p:cNvSpPr>
          <p:nvPr/>
        </p:nvSpPr>
        <p:spPr bwMode="auto">
          <a:xfrm>
            <a:off x="4656411" y="1684412"/>
            <a:ext cx="114300" cy="106362"/>
          </a:xfrm>
          <a:prstGeom prst="ellipse">
            <a:avLst/>
          </a:prstGeom>
          <a:solidFill>
            <a:srgbClr val="0000FF"/>
          </a:solidFill>
          <a:ln w="9525">
            <a:noFill/>
            <a:round/>
            <a:headEnd/>
            <a:tailEnd/>
          </a:ln>
        </p:spPr>
        <p:txBody>
          <a:bodyPr wrap="none" anchor="ctr"/>
          <a:lstStyle/>
          <a:p>
            <a:endParaRPr lang="nl-BE" sz="2400">
              <a:solidFill>
                <a:srgbClr val="0000FF"/>
              </a:solidFill>
            </a:endParaRPr>
          </a:p>
        </p:txBody>
      </p:sp>
      <p:sp>
        <p:nvSpPr>
          <p:cNvPr id="109" name="Oval 53"/>
          <p:cNvSpPr>
            <a:spLocks noChangeArrowheads="1"/>
          </p:cNvSpPr>
          <p:nvPr/>
        </p:nvSpPr>
        <p:spPr bwMode="auto">
          <a:xfrm>
            <a:off x="4656411" y="2082106"/>
            <a:ext cx="114300" cy="106362"/>
          </a:xfrm>
          <a:prstGeom prst="ellipse">
            <a:avLst/>
          </a:prstGeom>
          <a:solidFill>
            <a:srgbClr val="0000FF"/>
          </a:solidFill>
          <a:ln w="9525">
            <a:noFill/>
            <a:round/>
            <a:headEnd/>
            <a:tailEnd/>
          </a:ln>
        </p:spPr>
        <p:txBody>
          <a:bodyPr wrap="none" anchor="ctr"/>
          <a:lstStyle/>
          <a:p>
            <a:endParaRPr lang="nl-BE" sz="2400">
              <a:solidFill>
                <a:srgbClr val="0000FF"/>
              </a:solidFill>
            </a:endParaRPr>
          </a:p>
        </p:txBody>
      </p:sp>
      <p:sp>
        <p:nvSpPr>
          <p:cNvPr id="110" name="Oval 53"/>
          <p:cNvSpPr>
            <a:spLocks noChangeArrowheads="1"/>
          </p:cNvSpPr>
          <p:nvPr/>
        </p:nvSpPr>
        <p:spPr bwMode="auto">
          <a:xfrm>
            <a:off x="4656411" y="2442146"/>
            <a:ext cx="114300" cy="106362"/>
          </a:xfrm>
          <a:prstGeom prst="ellipse">
            <a:avLst/>
          </a:prstGeom>
          <a:solidFill>
            <a:srgbClr val="0000FF"/>
          </a:solidFill>
          <a:ln w="9525">
            <a:noFill/>
            <a:round/>
            <a:headEnd/>
            <a:tailEnd/>
          </a:ln>
        </p:spPr>
        <p:txBody>
          <a:bodyPr wrap="none" anchor="ctr"/>
          <a:lstStyle/>
          <a:p>
            <a:endParaRPr lang="nl-BE" sz="2400">
              <a:solidFill>
                <a:srgbClr val="0000FF"/>
              </a:solidFill>
            </a:endParaRPr>
          </a:p>
        </p:txBody>
      </p:sp>
      <p:sp>
        <p:nvSpPr>
          <p:cNvPr id="112" name="Arc 84"/>
          <p:cNvSpPr>
            <a:spLocks/>
          </p:cNvSpPr>
          <p:nvPr/>
        </p:nvSpPr>
        <p:spPr bwMode="auto">
          <a:xfrm flipH="1" flipV="1">
            <a:off x="4656411" y="1396380"/>
            <a:ext cx="360040" cy="216024"/>
          </a:xfrm>
          <a:custGeom>
            <a:avLst/>
            <a:gdLst>
              <a:gd name="T0" fmla="*/ 2147483647 w 30412"/>
              <a:gd name="T1" fmla="*/ 29002055 h 43200"/>
              <a:gd name="T2" fmla="*/ 0 w 30412"/>
              <a:gd name="T3" fmla="*/ 991220530 h 43200"/>
              <a:gd name="T4" fmla="*/ 2147483647 w 30412"/>
              <a:gd name="T5" fmla="*/ 518159587 h 43200"/>
              <a:gd name="T6" fmla="*/ 0 60000 65536"/>
              <a:gd name="T7" fmla="*/ 0 60000 65536"/>
              <a:gd name="T8" fmla="*/ 0 60000 65536"/>
              <a:gd name="T9" fmla="*/ 0 w 30412"/>
              <a:gd name="T10" fmla="*/ 0 h 43200"/>
              <a:gd name="T11" fmla="*/ 30412 w 30412"/>
              <a:gd name="T12" fmla="*/ 43200 h 43200"/>
            </a:gdLst>
            <a:ahLst/>
            <a:cxnLst>
              <a:cxn ang="T6">
                <a:pos x="T0" y="T1"/>
              </a:cxn>
              <a:cxn ang="T7">
                <a:pos x="T2" y="T3"/>
              </a:cxn>
              <a:cxn ang="T8">
                <a:pos x="T4" y="T5"/>
              </a:cxn>
            </a:cxnLst>
            <a:rect l="T9" t="T10" r="T11" b="T12"/>
            <a:pathLst>
              <a:path w="30412" h="43200" fill="none" extrusionOk="0">
                <a:moveTo>
                  <a:pt x="1688" y="1208"/>
                </a:moveTo>
                <a:cubicBezTo>
                  <a:pt x="3978" y="408"/>
                  <a:pt x="6386" y="-1"/>
                  <a:pt x="8812" y="0"/>
                </a:cubicBezTo>
                <a:cubicBezTo>
                  <a:pt x="20741" y="0"/>
                  <a:pt x="30412" y="9670"/>
                  <a:pt x="30412" y="21600"/>
                </a:cubicBezTo>
                <a:cubicBezTo>
                  <a:pt x="30412" y="33529"/>
                  <a:pt x="20741" y="43200"/>
                  <a:pt x="8812" y="43200"/>
                </a:cubicBezTo>
                <a:cubicBezTo>
                  <a:pt x="5775" y="43200"/>
                  <a:pt x="2772" y="42559"/>
                  <a:pt x="-1" y="41320"/>
                </a:cubicBezTo>
              </a:path>
              <a:path w="30412" h="43200" stroke="0" extrusionOk="0">
                <a:moveTo>
                  <a:pt x="1688" y="1208"/>
                </a:moveTo>
                <a:cubicBezTo>
                  <a:pt x="3978" y="408"/>
                  <a:pt x="6386" y="-1"/>
                  <a:pt x="8812" y="0"/>
                </a:cubicBezTo>
                <a:cubicBezTo>
                  <a:pt x="20741" y="0"/>
                  <a:pt x="30412" y="9670"/>
                  <a:pt x="30412" y="21600"/>
                </a:cubicBezTo>
                <a:cubicBezTo>
                  <a:pt x="30412" y="33529"/>
                  <a:pt x="20741" y="43200"/>
                  <a:pt x="8812" y="43200"/>
                </a:cubicBezTo>
                <a:cubicBezTo>
                  <a:pt x="5775" y="43200"/>
                  <a:pt x="2772" y="42559"/>
                  <a:pt x="-1" y="41320"/>
                </a:cubicBezTo>
                <a:lnTo>
                  <a:pt x="8812" y="21600"/>
                </a:lnTo>
                <a:close/>
              </a:path>
            </a:pathLst>
          </a:custGeom>
          <a:noFill/>
          <a:ln w="28575">
            <a:solidFill>
              <a:srgbClr val="6CCEFF"/>
            </a:solidFill>
            <a:round/>
            <a:headEnd/>
            <a:tailEnd type="stealth" w="lg" len="lg"/>
          </a:ln>
        </p:spPr>
        <p:txBody>
          <a:bodyPr wrap="none" anchor="ctr"/>
          <a:lstStyle/>
          <a:p>
            <a:endParaRPr lang="nl-BE" sz="2400"/>
          </a:p>
        </p:txBody>
      </p:sp>
      <p:sp>
        <p:nvSpPr>
          <p:cNvPr id="113" name="Rectangle 69"/>
          <p:cNvSpPr>
            <a:spLocks noChangeArrowheads="1"/>
          </p:cNvSpPr>
          <p:nvPr/>
        </p:nvSpPr>
        <p:spPr bwMode="auto">
          <a:xfrm>
            <a:off x="4002439" y="1252364"/>
            <a:ext cx="725980" cy="338554"/>
          </a:xfrm>
          <a:prstGeom prst="rect">
            <a:avLst/>
          </a:prstGeom>
          <a:noFill/>
          <a:ln w="9525">
            <a:noFill/>
            <a:miter lim="800000"/>
            <a:headEnd/>
            <a:tailEnd/>
          </a:ln>
        </p:spPr>
        <p:txBody>
          <a:bodyPr wrap="none">
            <a:spAutoFit/>
          </a:bodyPr>
          <a:lstStyle/>
          <a:p>
            <a:pPr algn="ctr"/>
            <a:r>
              <a:rPr lang="en-US" sz="1600" dirty="0">
                <a:solidFill>
                  <a:srgbClr val="6CCEFF"/>
                </a:solidFill>
                <a:latin typeface="Verdana" pitchFamily="84" charset="0"/>
              </a:rPr>
              <a:t>W </a:t>
            </a:r>
            <a:r>
              <a:rPr lang="en-US" dirty="0">
                <a:solidFill>
                  <a:srgbClr val="6CCEFF"/>
                </a:solidFill>
                <a:latin typeface="Verdana" pitchFamily="84" charset="0"/>
              </a:rPr>
              <a:t>10”</a:t>
            </a:r>
          </a:p>
        </p:txBody>
      </p:sp>
      <p:sp>
        <p:nvSpPr>
          <p:cNvPr id="114" name="Rectangle 34"/>
          <p:cNvSpPr>
            <a:spLocks noChangeArrowheads="1"/>
          </p:cNvSpPr>
          <p:nvPr/>
        </p:nvSpPr>
        <p:spPr bwMode="auto">
          <a:xfrm>
            <a:off x="623963" y="676300"/>
            <a:ext cx="2880320" cy="288032"/>
          </a:xfrm>
          <a:prstGeom prst="rect">
            <a:avLst/>
          </a:prstGeom>
          <a:noFill/>
          <a:ln w="9525">
            <a:noFill/>
            <a:miter lim="800000"/>
            <a:headEnd/>
            <a:tailEnd/>
          </a:ln>
        </p:spPr>
        <p:txBody>
          <a:bodyPr/>
          <a:lstStyle/>
          <a:p>
            <a:pPr eaLnBrk="1" hangingPunct="1">
              <a:spcBef>
                <a:spcPct val="20000"/>
              </a:spcBef>
            </a:pPr>
            <a:r>
              <a:rPr lang="en-US" sz="1400" dirty="0">
                <a:solidFill>
                  <a:schemeClr val="bg1"/>
                </a:solidFill>
                <a:latin typeface="Verdana" pitchFamily="84" charset="0"/>
              </a:rPr>
              <a:t>Assistant Referees</a:t>
            </a:r>
          </a:p>
        </p:txBody>
      </p:sp>
      <p:sp>
        <p:nvSpPr>
          <p:cNvPr id="137" name="Oval 53"/>
          <p:cNvSpPr>
            <a:spLocks noChangeArrowheads="1"/>
          </p:cNvSpPr>
          <p:nvPr/>
        </p:nvSpPr>
        <p:spPr bwMode="auto">
          <a:xfrm>
            <a:off x="2081436" y="1756420"/>
            <a:ext cx="114300" cy="106362"/>
          </a:xfrm>
          <a:prstGeom prst="ellipse">
            <a:avLst/>
          </a:prstGeom>
          <a:solidFill>
            <a:srgbClr val="0000FF"/>
          </a:solidFill>
          <a:ln w="9525">
            <a:noFill/>
            <a:round/>
            <a:headEnd/>
            <a:tailEnd/>
          </a:ln>
        </p:spPr>
        <p:txBody>
          <a:bodyPr wrap="none" anchor="ctr"/>
          <a:lstStyle/>
          <a:p>
            <a:endParaRPr lang="nl-BE" sz="2400"/>
          </a:p>
        </p:txBody>
      </p:sp>
      <p:sp>
        <p:nvSpPr>
          <p:cNvPr id="138" name="Oval 53"/>
          <p:cNvSpPr>
            <a:spLocks noChangeArrowheads="1"/>
          </p:cNvSpPr>
          <p:nvPr/>
        </p:nvSpPr>
        <p:spPr bwMode="auto">
          <a:xfrm>
            <a:off x="2081436" y="1396380"/>
            <a:ext cx="114300" cy="106362"/>
          </a:xfrm>
          <a:prstGeom prst="ellipse">
            <a:avLst/>
          </a:prstGeom>
          <a:solidFill>
            <a:srgbClr val="0000FF"/>
          </a:solidFill>
          <a:ln w="9525">
            <a:noFill/>
            <a:round/>
            <a:headEnd/>
            <a:tailEnd/>
          </a:ln>
        </p:spPr>
        <p:txBody>
          <a:bodyPr wrap="none" anchor="ctr"/>
          <a:lstStyle/>
          <a:p>
            <a:endParaRPr lang="nl-BE" sz="2400"/>
          </a:p>
        </p:txBody>
      </p:sp>
      <p:sp>
        <p:nvSpPr>
          <p:cNvPr id="139" name="Oval 53"/>
          <p:cNvSpPr>
            <a:spLocks noChangeArrowheads="1"/>
          </p:cNvSpPr>
          <p:nvPr/>
        </p:nvSpPr>
        <p:spPr bwMode="auto">
          <a:xfrm>
            <a:off x="1848099" y="1036340"/>
            <a:ext cx="114300" cy="106362"/>
          </a:xfrm>
          <a:prstGeom prst="ellipse">
            <a:avLst/>
          </a:prstGeom>
          <a:solidFill>
            <a:srgbClr val="FFFF00"/>
          </a:solidFill>
          <a:ln w="9525">
            <a:noFill/>
            <a:round/>
            <a:headEnd/>
            <a:tailEnd/>
          </a:ln>
        </p:spPr>
        <p:txBody>
          <a:bodyPr wrap="none" anchor="ctr"/>
          <a:lstStyle/>
          <a:p>
            <a:endParaRPr lang="nl-BE" sz="2400">
              <a:solidFill>
                <a:srgbClr val="0000FF"/>
              </a:solidFill>
            </a:endParaRPr>
          </a:p>
        </p:txBody>
      </p:sp>
      <p:sp>
        <p:nvSpPr>
          <p:cNvPr id="140" name="Rectangle 74"/>
          <p:cNvSpPr>
            <a:spLocks noChangeArrowheads="1"/>
          </p:cNvSpPr>
          <p:nvPr/>
        </p:nvSpPr>
        <p:spPr bwMode="auto">
          <a:xfrm>
            <a:off x="767979" y="3196580"/>
            <a:ext cx="1008112" cy="338554"/>
          </a:xfrm>
          <a:prstGeom prst="rect">
            <a:avLst/>
          </a:prstGeom>
          <a:noFill/>
          <a:ln w="9525">
            <a:noFill/>
            <a:miter lim="800000"/>
            <a:headEnd/>
            <a:tailEnd/>
          </a:ln>
        </p:spPr>
        <p:txBody>
          <a:bodyPr wrap="square">
            <a:spAutoFit/>
          </a:bodyPr>
          <a:lstStyle/>
          <a:p>
            <a:r>
              <a:rPr lang="en-US" sz="1600" dirty="0">
                <a:solidFill>
                  <a:srgbClr val="000000"/>
                </a:solidFill>
                <a:latin typeface="Verdana" pitchFamily="84" charset="0"/>
              </a:rPr>
              <a:t>20 m</a:t>
            </a:r>
          </a:p>
        </p:txBody>
      </p:sp>
      <p:cxnSp>
        <p:nvCxnSpPr>
          <p:cNvPr id="141" name="Rechte verbindingslijn 140"/>
          <p:cNvCxnSpPr/>
          <p:nvPr/>
        </p:nvCxnSpPr>
        <p:spPr bwMode="auto">
          <a:xfrm>
            <a:off x="695971" y="3268588"/>
            <a:ext cx="1296144" cy="0"/>
          </a:xfrm>
          <a:prstGeom prst="line">
            <a:avLst/>
          </a:prstGeom>
          <a:solidFill>
            <a:schemeClr val="accent1"/>
          </a:solidFill>
          <a:ln w="9525" cap="flat" cmpd="sng" algn="ctr">
            <a:solidFill>
              <a:schemeClr val="tx1"/>
            </a:solidFill>
            <a:prstDash val="solid"/>
            <a:round/>
            <a:headEnd type="oval" w="med" len="med"/>
            <a:tailEnd type="oval" w="med" len="med"/>
          </a:ln>
          <a:effectLst/>
        </p:spPr>
      </p:cxnSp>
      <p:cxnSp>
        <p:nvCxnSpPr>
          <p:cNvPr id="142" name="Rechte verbindingslijn 141"/>
          <p:cNvCxnSpPr/>
          <p:nvPr/>
        </p:nvCxnSpPr>
        <p:spPr bwMode="auto">
          <a:xfrm>
            <a:off x="1920107" y="2980556"/>
            <a:ext cx="275629" cy="16396"/>
          </a:xfrm>
          <a:prstGeom prst="line">
            <a:avLst/>
          </a:prstGeom>
          <a:solidFill>
            <a:schemeClr val="accent1"/>
          </a:solidFill>
          <a:ln w="9525" cap="flat" cmpd="sng" algn="ctr">
            <a:solidFill>
              <a:schemeClr val="tx1"/>
            </a:solidFill>
            <a:prstDash val="solid"/>
            <a:round/>
            <a:headEnd type="oval" w="med" len="med"/>
            <a:tailEnd type="oval" w="med" len="med"/>
          </a:ln>
          <a:effectLst/>
        </p:spPr>
      </p:cxnSp>
      <p:sp>
        <p:nvSpPr>
          <p:cNvPr id="143" name="Rectangle 74"/>
          <p:cNvSpPr>
            <a:spLocks noChangeArrowheads="1"/>
          </p:cNvSpPr>
          <p:nvPr/>
        </p:nvSpPr>
        <p:spPr bwMode="auto">
          <a:xfrm>
            <a:off x="1835696" y="2924944"/>
            <a:ext cx="851941" cy="338554"/>
          </a:xfrm>
          <a:prstGeom prst="rect">
            <a:avLst/>
          </a:prstGeom>
          <a:noFill/>
          <a:ln w="9525">
            <a:noFill/>
            <a:miter lim="800000"/>
            <a:headEnd/>
            <a:tailEnd/>
          </a:ln>
        </p:spPr>
        <p:txBody>
          <a:bodyPr wrap="square">
            <a:spAutoFit/>
          </a:bodyPr>
          <a:lstStyle/>
          <a:p>
            <a:r>
              <a:rPr lang="en-US" sz="1600" dirty="0">
                <a:solidFill>
                  <a:srgbClr val="000000"/>
                </a:solidFill>
                <a:latin typeface="Verdana" pitchFamily="84" charset="0"/>
              </a:rPr>
              <a:t>2,5 m</a:t>
            </a:r>
          </a:p>
        </p:txBody>
      </p:sp>
      <p:sp>
        <p:nvSpPr>
          <p:cNvPr id="144" name="Rectangle 28"/>
          <p:cNvSpPr>
            <a:spLocks noChangeArrowheads="1"/>
          </p:cNvSpPr>
          <p:nvPr/>
        </p:nvSpPr>
        <p:spPr bwMode="auto">
          <a:xfrm>
            <a:off x="1920107" y="1036340"/>
            <a:ext cx="792088" cy="360040"/>
          </a:xfrm>
          <a:prstGeom prst="rect">
            <a:avLst/>
          </a:prstGeom>
          <a:noFill/>
          <a:ln w="9525">
            <a:noFill/>
            <a:miter lim="800000"/>
            <a:headEnd/>
            <a:tailEnd/>
          </a:ln>
        </p:spPr>
        <p:txBody>
          <a:bodyPr/>
          <a:lstStyle/>
          <a:p>
            <a:pPr eaLnBrk="1" hangingPunct="1">
              <a:spcBef>
                <a:spcPct val="20000"/>
              </a:spcBef>
            </a:pPr>
            <a:r>
              <a:rPr lang="en-US" sz="1400" dirty="0">
                <a:solidFill>
                  <a:schemeClr val="bg1"/>
                </a:solidFill>
                <a:latin typeface="Verdana" pitchFamily="84" charset="0"/>
              </a:rPr>
              <a:t>Start</a:t>
            </a:r>
          </a:p>
        </p:txBody>
      </p:sp>
      <p:sp>
        <p:nvSpPr>
          <p:cNvPr id="145" name="Rectangle 32"/>
          <p:cNvSpPr>
            <a:spLocks noChangeArrowheads="1"/>
          </p:cNvSpPr>
          <p:nvPr/>
        </p:nvSpPr>
        <p:spPr bwMode="auto">
          <a:xfrm>
            <a:off x="911995" y="1108348"/>
            <a:ext cx="900113" cy="338554"/>
          </a:xfrm>
          <a:prstGeom prst="rect">
            <a:avLst/>
          </a:prstGeom>
          <a:noFill/>
          <a:ln w="9525">
            <a:noFill/>
            <a:miter lim="800000"/>
            <a:headEnd/>
            <a:tailEnd/>
          </a:ln>
        </p:spPr>
        <p:txBody>
          <a:bodyPr>
            <a:spAutoFit/>
          </a:bodyPr>
          <a:lstStyle/>
          <a:p>
            <a:pPr algn="ctr"/>
            <a:r>
              <a:rPr lang="en-US" sz="1600" dirty="0">
                <a:solidFill>
                  <a:srgbClr val="FF7B47"/>
                </a:solidFill>
                <a:latin typeface="Verdana" pitchFamily="84" charset="0"/>
              </a:rPr>
              <a:t>HI</a:t>
            </a:r>
            <a:endParaRPr lang="en-US" dirty="0">
              <a:solidFill>
                <a:srgbClr val="FF7B47"/>
              </a:solidFill>
              <a:latin typeface="Verdana" pitchFamily="84" charset="0"/>
            </a:endParaRPr>
          </a:p>
        </p:txBody>
      </p:sp>
      <p:grpSp>
        <p:nvGrpSpPr>
          <p:cNvPr id="146" name="Group 53"/>
          <p:cNvGrpSpPr>
            <a:grpSpLocks/>
          </p:cNvGrpSpPr>
          <p:nvPr/>
        </p:nvGrpSpPr>
        <p:grpSpPr bwMode="auto">
          <a:xfrm>
            <a:off x="623962" y="1468388"/>
            <a:ext cx="1295898" cy="215818"/>
            <a:chOff x="2197" y="878"/>
            <a:chExt cx="1060" cy="89"/>
          </a:xfrm>
        </p:grpSpPr>
        <p:sp>
          <p:nvSpPr>
            <p:cNvPr id="147" name="Line 28"/>
            <p:cNvSpPr>
              <a:spLocks noChangeShapeType="1"/>
            </p:cNvSpPr>
            <p:nvPr/>
          </p:nvSpPr>
          <p:spPr bwMode="auto">
            <a:xfrm>
              <a:off x="2374" y="967"/>
              <a:ext cx="842" cy="0"/>
            </a:xfrm>
            <a:prstGeom prst="line">
              <a:avLst/>
            </a:prstGeom>
            <a:noFill/>
            <a:ln w="28575">
              <a:solidFill>
                <a:srgbClr val="FF7B47"/>
              </a:solidFill>
              <a:round/>
              <a:headEnd/>
              <a:tailEnd type="stealth" w="lg" len="lg"/>
            </a:ln>
          </p:spPr>
          <p:txBody>
            <a:bodyPr wrap="none" anchor="ctr"/>
            <a:lstStyle/>
            <a:p>
              <a:endParaRPr lang="nl-BE"/>
            </a:p>
          </p:txBody>
        </p:sp>
        <p:sp>
          <p:nvSpPr>
            <p:cNvPr id="148" name="Line 29"/>
            <p:cNvSpPr>
              <a:spLocks noChangeShapeType="1"/>
            </p:cNvSpPr>
            <p:nvPr/>
          </p:nvSpPr>
          <p:spPr bwMode="auto">
            <a:xfrm flipH="1" flipV="1">
              <a:off x="2374" y="878"/>
              <a:ext cx="883" cy="7"/>
            </a:xfrm>
            <a:prstGeom prst="line">
              <a:avLst/>
            </a:prstGeom>
            <a:noFill/>
            <a:ln w="28575">
              <a:solidFill>
                <a:srgbClr val="FF7B47"/>
              </a:solidFill>
              <a:round/>
              <a:headEnd/>
              <a:tailEnd type="stealth" w="lg" len="lg"/>
            </a:ln>
          </p:spPr>
          <p:txBody>
            <a:bodyPr wrap="none" anchor="ctr"/>
            <a:lstStyle/>
            <a:p>
              <a:endParaRPr lang="nl-BE"/>
            </a:p>
          </p:txBody>
        </p:sp>
        <p:sp>
          <p:nvSpPr>
            <p:cNvPr id="149" name="Arc 43"/>
            <p:cNvSpPr>
              <a:spLocks/>
            </p:cNvSpPr>
            <p:nvPr/>
          </p:nvSpPr>
          <p:spPr bwMode="auto">
            <a:xfrm flipH="1">
              <a:off x="2197" y="878"/>
              <a:ext cx="365" cy="89"/>
            </a:xfrm>
            <a:custGeom>
              <a:avLst/>
              <a:gdLst>
                <a:gd name="T0" fmla="*/ 0 w 26326"/>
                <a:gd name="T1" fmla="*/ 0 h 43183"/>
                <a:gd name="T2" fmla="*/ 0 w 26326"/>
                <a:gd name="T3" fmla="*/ 0 h 43183"/>
                <a:gd name="T4" fmla="*/ 0 w 26326"/>
                <a:gd name="T5" fmla="*/ 0 h 43183"/>
                <a:gd name="T6" fmla="*/ 0 60000 65536"/>
                <a:gd name="T7" fmla="*/ 0 60000 65536"/>
                <a:gd name="T8" fmla="*/ 0 60000 65536"/>
                <a:gd name="T9" fmla="*/ 0 w 26326"/>
                <a:gd name="T10" fmla="*/ 0 h 43183"/>
                <a:gd name="T11" fmla="*/ 26326 w 26326"/>
                <a:gd name="T12" fmla="*/ 43183 h 43183"/>
              </a:gdLst>
              <a:ahLst/>
              <a:cxnLst>
                <a:cxn ang="T6">
                  <a:pos x="T0" y="T1"/>
                </a:cxn>
                <a:cxn ang="T7">
                  <a:pos x="T2" y="T3"/>
                </a:cxn>
                <a:cxn ang="T8">
                  <a:pos x="T4" y="T5"/>
                </a:cxn>
              </a:cxnLst>
              <a:rect l="T9" t="T10" r="T11" b="T12"/>
              <a:pathLst>
                <a:path w="26326" h="43183" fill="none" extrusionOk="0">
                  <a:moveTo>
                    <a:pt x="-1" y="523"/>
                  </a:moveTo>
                  <a:cubicBezTo>
                    <a:pt x="1551" y="175"/>
                    <a:pt x="3136" y="-1"/>
                    <a:pt x="4726" y="0"/>
                  </a:cubicBezTo>
                  <a:cubicBezTo>
                    <a:pt x="16655" y="0"/>
                    <a:pt x="26326" y="9670"/>
                    <a:pt x="26326" y="21600"/>
                  </a:cubicBezTo>
                  <a:cubicBezTo>
                    <a:pt x="26326" y="33205"/>
                    <a:pt x="17155" y="42736"/>
                    <a:pt x="5559" y="43183"/>
                  </a:cubicBezTo>
                </a:path>
                <a:path w="26326" h="43183" stroke="0" extrusionOk="0">
                  <a:moveTo>
                    <a:pt x="-1" y="523"/>
                  </a:moveTo>
                  <a:cubicBezTo>
                    <a:pt x="1551" y="175"/>
                    <a:pt x="3136" y="-1"/>
                    <a:pt x="4726" y="0"/>
                  </a:cubicBezTo>
                  <a:cubicBezTo>
                    <a:pt x="16655" y="0"/>
                    <a:pt x="26326" y="9670"/>
                    <a:pt x="26326" y="21600"/>
                  </a:cubicBezTo>
                  <a:cubicBezTo>
                    <a:pt x="26326" y="33205"/>
                    <a:pt x="17155" y="42736"/>
                    <a:pt x="5559" y="43183"/>
                  </a:cubicBezTo>
                  <a:lnTo>
                    <a:pt x="4726" y="21600"/>
                  </a:lnTo>
                  <a:close/>
                </a:path>
              </a:pathLst>
            </a:custGeom>
            <a:noFill/>
            <a:ln w="28575">
              <a:solidFill>
                <a:srgbClr val="FF7B47"/>
              </a:solidFill>
              <a:round/>
              <a:headEnd/>
              <a:tailEnd type="stealth" w="lg" len="lg"/>
            </a:ln>
          </p:spPr>
          <p:txBody>
            <a:bodyPr wrap="none" anchor="ctr"/>
            <a:lstStyle/>
            <a:p>
              <a:endParaRPr lang="nl-BE" sz="2400"/>
            </a:p>
          </p:txBody>
        </p:sp>
      </p:grpSp>
      <p:sp>
        <p:nvSpPr>
          <p:cNvPr id="150" name="Oval 53"/>
          <p:cNvSpPr>
            <a:spLocks noChangeArrowheads="1"/>
          </p:cNvSpPr>
          <p:nvPr/>
        </p:nvSpPr>
        <p:spPr bwMode="auto">
          <a:xfrm>
            <a:off x="2081436" y="1036340"/>
            <a:ext cx="114300" cy="106362"/>
          </a:xfrm>
          <a:prstGeom prst="ellipse">
            <a:avLst/>
          </a:prstGeom>
          <a:solidFill>
            <a:srgbClr val="0000FF"/>
          </a:solidFill>
          <a:ln w="9525">
            <a:noFill/>
            <a:round/>
            <a:headEnd/>
            <a:tailEnd/>
          </a:ln>
        </p:spPr>
        <p:txBody>
          <a:bodyPr wrap="none" anchor="ctr"/>
          <a:lstStyle/>
          <a:p>
            <a:endParaRPr lang="nl-BE" sz="2400"/>
          </a:p>
        </p:txBody>
      </p:sp>
      <p:sp>
        <p:nvSpPr>
          <p:cNvPr id="151" name="Oval 53"/>
          <p:cNvSpPr>
            <a:spLocks noChangeArrowheads="1"/>
          </p:cNvSpPr>
          <p:nvPr/>
        </p:nvSpPr>
        <p:spPr bwMode="auto">
          <a:xfrm>
            <a:off x="2081436" y="2154114"/>
            <a:ext cx="114300" cy="106362"/>
          </a:xfrm>
          <a:prstGeom prst="ellipse">
            <a:avLst/>
          </a:prstGeom>
          <a:solidFill>
            <a:srgbClr val="0000FF"/>
          </a:solidFill>
          <a:ln w="9525">
            <a:noFill/>
            <a:round/>
            <a:headEnd/>
            <a:tailEnd/>
          </a:ln>
        </p:spPr>
        <p:txBody>
          <a:bodyPr wrap="none" anchor="ctr"/>
          <a:lstStyle/>
          <a:p>
            <a:endParaRPr lang="nl-BE" sz="2400"/>
          </a:p>
        </p:txBody>
      </p:sp>
      <p:sp>
        <p:nvSpPr>
          <p:cNvPr id="152" name="Oval 53"/>
          <p:cNvSpPr>
            <a:spLocks noChangeArrowheads="1"/>
          </p:cNvSpPr>
          <p:nvPr/>
        </p:nvSpPr>
        <p:spPr bwMode="auto">
          <a:xfrm>
            <a:off x="2081436" y="2514154"/>
            <a:ext cx="114300" cy="106362"/>
          </a:xfrm>
          <a:prstGeom prst="ellipse">
            <a:avLst/>
          </a:prstGeom>
          <a:solidFill>
            <a:srgbClr val="0000FF"/>
          </a:solidFill>
          <a:ln w="9525">
            <a:noFill/>
            <a:round/>
            <a:headEnd/>
            <a:tailEnd/>
          </a:ln>
        </p:spPr>
        <p:txBody>
          <a:bodyPr wrap="none" anchor="ctr"/>
          <a:lstStyle/>
          <a:p>
            <a:endParaRPr lang="nl-BE" sz="2400"/>
          </a:p>
        </p:txBody>
      </p:sp>
      <p:sp>
        <p:nvSpPr>
          <p:cNvPr id="153" name="Oval 53"/>
          <p:cNvSpPr>
            <a:spLocks noChangeArrowheads="1"/>
          </p:cNvSpPr>
          <p:nvPr/>
        </p:nvSpPr>
        <p:spPr bwMode="auto">
          <a:xfrm>
            <a:off x="1848099" y="1396380"/>
            <a:ext cx="114300" cy="106362"/>
          </a:xfrm>
          <a:prstGeom prst="ellipse">
            <a:avLst/>
          </a:prstGeom>
          <a:solidFill>
            <a:srgbClr val="FFFF00"/>
          </a:solidFill>
          <a:ln w="9525">
            <a:noFill/>
            <a:round/>
            <a:headEnd/>
            <a:tailEnd/>
          </a:ln>
        </p:spPr>
        <p:txBody>
          <a:bodyPr wrap="none" anchor="ctr"/>
          <a:lstStyle/>
          <a:p>
            <a:endParaRPr lang="nl-BE" sz="2400">
              <a:solidFill>
                <a:srgbClr val="0000FF"/>
              </a:solidFill>
            </a:endParaRPr>
          </a:p>
        </p:txBody>
      </p:sp>
      <p:sp>
        <p:nvSpPr>
          <p:cNvPr id="154" name="Oval 53"/>
          <p:cNvSpPr>
            <a:spLocks noChangeArrowheads="1"/>
          </p:cNvSpPr>
          <p:nvPr/>
        </p:nvSpPr>
        <p:spPr bwMode="auto">
          <a:xfrm>
            <a:off x="1848099" y="1756420"/>
            <a:ext cx="114300" cy="106362"/>
          </a:xfrm>
          <a:prstGeom prst="ellipse">
            <a:avLst/>
          </a:prstGeom>
          <a:solidFill>
            <a:srgbClr val="FFFF00"/>
          </a:solidFill>
          <a:ln w="9525">
            <a:noFill/>
            <a:round/>
            <a:headEnd/>
            <a:tailEnd/>
          </a:ln>
        </p:spPr>
        <p:txBody>
          <a:bodyPr wrap="none" anchor="ctr"/>
          <a:lstStyle/>
          <a:p>
            <a:endParaRPr lang="nl-BE" sz="2400">
              <a:solidFill>
                <a:srgbClr val="0000FF"/>
              </a:solidFill>
            </a:endParaRPr>
          </a:p>
        </p:txBody>
      </p:sp>
      <p:sp>
        <p:nvSpPr>
          <p:cNvPr id="155" name="Oval 53"/>
          <p:cNvSpPr>
            <a:spLocks noChangeArrowheads="1"/>
          </p:cNvSpPr>
          <p:nvPr/>
        </p:nvSpPr>
        <p:spPr bwMode="auto">
          <a:xfrm>
            <a:off x="1848099" y="2154114"/>
            <a:ext cx="114300" cy="106362"/>
          </a:xfrm>
          <a:prstGeom prst="ellipse">
            <a:avLst/>
          </a:prstGeom>
          <a:solidFill>
            <a:srgbClr val="FFFF00"/>
          </a:solidFill>
          <a:ln w="9525">
            <a:noFill/>
            <a:round/>
            <a:headEnd/>
            <a:tailEnd/>
          </a:ln>
        </p:spPr>
        <p:txBody>
          <a:bodyPr wrap="none" anchor="ctr"/>
          <a:lstStyle/>
          <a:p>
            <a:endParaRPr lang="nl-BE" sz="2400">
              <a:solidFill>
                <a:srgbClr val="0000FF"/>
              </a:solidFill>
            </a:endParaRPr>
          </a:p>
        </p:txBody>
      </p:sp>
      <p:sp>
        <p:nvSpPr>
          <p:cNvPr id="156" name="Oval 53"/>
          <p:cNvSpPr>
            <a:spLocks noChangeArrowheads="1"/>
          </p:cNvSpPr>
          <p:nvPr/>
        </p:nvSpPr>
        <p:spPr bwMode="auto">
          <a:xfrm>
            <a:off x="1848099" y="2514154"/>
            <a:ext cx="114300" cy="106362"/>
          </a:xfrm>
          <a:prstGeom prst="ellipse">
            <a:avLst/>
          </a:prstGeom>
          <a:solidFill>
            <a:srgbClr val="FFFF00"/>
          </a:solidFill>
          <a:ln w="9525">
            <a:noFill/>
            <a:round/>
            <a:headEnd/>
            <a:tailEnd/>
          </a:ln>
        </p:spPr>
        <p:txBody>
          <a:bodyPr wrap="none" anchor="ctr"/>
          <a:lstStyle/>
          <a:p>
            <a:endParaRPr lang="nl-BE" sz="2400">
              <a:solidFill>
                <a:srgbClr val="0000FF"/>
              </a:solidFill>
            </a:endParaRPr>
          </a:p>
        </p:txBody>
      </p:sp>
      <p:sp>
        <p:nvSpPr>
          <p:cNvPr id="157" name="Arc 84"/>
          <p:cNvSpPr>
            <a:spLocks/>
          </p:cNvSpPr>
          <p:nvPr/>
        </p:nvSpPr>
        <p:spPr bwMode="auto">
          <a:xfrm flipV="1">
            <a:off x="1907704" y="1468388"/>
            <a:ext cx="360040" cy="232420"/>
          </a:xfrm>
          <a:custGeom>
            <a:avLst/>
            <a:gdLst>
              <a:gd name="T0" fmla="*/ 2147483647 w 30412"/>
              <a:gd name="T1" fmla="*/ 29002055 h 43200"/>
              <a:gd name="T2" fmla="*/ 0 w 30412"/>
              <a:gd name="T3" fmla="*/ 991220530 h 43200"/>
              <a:gd name="T4" fmla="*/ 2147483647 w 30412"/>
              <a:gd name="T5" fmla="*/ 518159587 h 43200"/>
              <a:gd name="T6" fmla="*/ 0 60000 65536"/>
              <a:gd name="T7" fmla="*/ 0 60000 65536"/>
              <a:gd name="T8" fmla="*/ 0 60000 65536"/>
              <a:gd name="T9" fmla="*/ 0 w 30412"/>
              <a:gd name="T10" fmla="*/ 0 h 43200"/>
              <a:gd name="T11" fmla="*/ 30412 w 30412"/>
              <a:gd name="T12" fmla="*/ 43200 h 43200"/>
            </a:gdLst>
            <a:ahLst/>
            <a:cxnLst>
              <a:cxn ang="T6">
                <a:pos x="T0" y="T1"/>
              </a:cxn>
              <a:cxn ang="T7">
                <a:pos x="T2" y="T3"/>
              </a:cxn>
              <a:cxn ang="T8">
                <a:pos x="T4" y="T5"/>
              </a:cxn>
            </a:cxnLst>
            <a:rect l="T9" t="T10" r="T11" b="T12"/>
            <a:pathLst>
              <a:path w="30412" h="43200" fill="none" extrusionOk="0">
                <a:moveTo>
                  <a:pt x="1688" y="1208"/>
                </a:moveTo>
                <a:cubicBezTo>
                  <a:pt x="3978" y="408"/>
                  <a:pt x="6386" y="-1"/>
                  <a:pt x="8812" y="0"/>
                </a:cubicBezTo>
                <a:cubicBezTo>
                  <a:pt x="20741" y="0"/>
                  <a:pt x="30412" y="9670"/>
                  <a:pt x="30412" y="21600"/>
                </a:cubicBezTo>
                <a:cubicBezTo>
                  <a:pt x="30412" y="33529"/>
                  <a:pt x="20741" y="43200"/>
                  <a:pt x="8812" y="43200"/>
                </a:cubicBezTo>
                <a:cubicBezTo>
                  <a:pt x="5775" y="43200"/>
                  <a:pt x="2772" y="42559"/>
                  <a:pt x="-1" y="41320"/>
                </a:cubicBezTo>
              </a:path>
              <a:path w="30412" h="43200" stroke="0" extrusionOk="0">
                <a:moveTo>
                  <a:pt x="1688" y="1208"/>
                </a:moveTo>
                <a:cubicBezTo>
                  <a:pt x="3978" y="408"/>
                  <a:pt x="6386" y="-1"/>
                  <a:pt x="8812" y="0"/>
                </a:cubicBezTo>
                <a:cubicBezTo>
                  <a:pt x="20741" y="0"/>
                  <a:pt x="30412" y="9670"/>
                  <a:pt x="30412" y="21600"/>
                </a:cubicBezTo>
                <a:cubicBezTo>
                  <a:pt x="30412" y="33529"/>
                  <a:pt x="20741" y="43200"/>
                  <a:pt x="8812" y="43200"/>
                </a:cubicBezTo>
                <a:cubicBezTo>
                  <a:pt x="5775" y="43200"/>
                  <a:pt x="2772" y="42559"/>
                  <a:pt x="-1" y="41320"/>
                </a:cubicBezTo>
                <a:lnTo>
                  <a:pt x="8812" y="21600"/>
                </a:lnTo>
                <a:close/>
              </a:path>
            </a:pathLst>
          </a:custGeom>
          <a:noFill/>
          <a:ln w="28575">
            <a:solidFill>
              <a:srgbClr val="6CCEFF"/>
            </a:solidFill>
            <a:round/>
            <a:headEnd/>
            <a:tailEnd type="stealth" w="lg" len="lg"/>
          </a:ln>
        </p:spPr>
        <p:txBody>
          <a:bodyPr wrap="none" anchor="ctr"/>
          <a:lstStyle/>
          <a:p>
            <a:endParaRPr lang="nl-BE" sz="2400"/>
          </a:p>
        </p:txBody>
      </p:sp>
      <p:sp>
        <p:nvSpPr>
          <p:cNvPr id="158" name="Rectangle 69"/>
          <p:cNvSpPr>
            <a:spLocks noChangeArrowheads="1"/>
          </p:cNvSpPr>
          <p:nvPr/>
        </p:nvSpPr>
        <p:spPr bwMode="auto">
          <a:xfrm>
            <a:off x="2280147" y="1396380"/>
            <a:ext cx="628147" cy="338554"/>
          </a:xfrm>
          <a:prstGeom prst="rect">
            <a:avLst/>
          </a:prstGeom>
          <a:noFill/>
          <a:ln w="9525">
            <a:noFill/>
            <a:miter lim="800000"/>
            <a:headEnd/>
            <a:tailEnd/>
          </a:ln>
        </p:spPr>
        <p:txBody>
          <a:bodyPr wrap="none">
            <a:spAutoFit/>
          </a:bodyPr>
          <a:lstStyle/>
          <a:p>
            <a:pPr algn="ctr"/>
            <a:r>
              <a:rPr lang="en-US" sz="1600" dirty="0">
                <a:solidFill>
                  <a:srgbClr val="6CCEFF"/>
                </a:solidFill>
                <a:latin typeface="Verdana" pitchFamily="84" charset="0"/>
              </a:rPr>
              <a:t>W </a:t>
            </a:r>
            <a:r>
              <a:rPr lang="en-US" dirty="0">
                <a:solidFill>
                  <a:srgbClr val="6CCEFF"/>
                </a:solidFill>
                <a:latin typeface="Verdana" pitchFamily="84" charset="0"/>
              </a:rPr>
              <a:t>5”</a:t>
            </a:r>
          </a:p>
        </p:txBody>
      </p:sp>
      <p:sp>
        <p:nvSpPr>
          <p:cNvPr id="159" name="Oval 53"/>
          <p:cNvSpPr>
            <a:spLocks noChangeArrowheads="1"/>
          </p:cNvSpPr>
          <p:nvPr/>
        </p:nvSpPr>
        <p:spPr bwMode="auto">
          <a:xfrm>
            <a:off x="1056011" y="1036340"/>
            <a:ext cx="114300" cy="106362"/>
          </a:xfrm>
          <a:prstGeom prst="ellipse">
            <a:avLst/>
          </a:prstGeom>
          <a:solidFill>
            <a:srgbClr val="FF0000"/>
          </a:solidFill>
          <a:ln w="9525">
            <a:noFill/>
            <a:round/>
            <a:headEnd/>
            <a:tailEnd/>
          </a:ln>
        </p:spPr>
        <p:txBody>
          <a:bodyPr wrap="none" anchor="ctr"/>
          <a:lstStyle/>
          <a:p>
            <a:endParaRPr lang="nl-BE" sz="2400"/>
          </a:p>
        </p:txBody>
      </p:sp>
      <p:sp>
        <p:nvSpPr>
          <p:cNvPr id="160" name="Oval 53"/>
          <p:cNvSpPr>
            <a:spLocks noChangeArrowheads="1"/>
          </p:cNvSpPr>
          <p:nvPr/>
        </p:nvSpPr>
        <p:spPr bwMode="auto">
          <a:xfrm>
            <a:off x="1056011" y="1362026"/>
            <a:ext cx="114300" cy="106362"/>
          </a:xfrm>
          <a:prstGeom prst="ellipse">
            <a:avLst/>
          </a:prstGeom>
          <a:solidFill>
            <a:srgbClr val="FF0000"/>
          </a:solidFill>
          <a:ln w="9525">
            <a:noFill/>
            <a:round/>
            <a:headEnd/>
            <a:tailEnd/>
          </a:ln>
        </p:spPr>
        <p:txBody>
          <a:bodyPr wrap="none" anchor="ctr"/>
          <a:lstStyle/>
          <a:p>
            <a:endParaRPr lang="nl-BE" sz="2400"/>
          </a:p>
        </p:txBody>
      </p:sp>
      <p:sp>
        <p:nvSpPr>
          <p:cNvPr id="161" name="Oval 53"/>
          <p:cNvSpPr>
            <a:spLocks noChangeArrowheads="1"/>
          </p:cNvSpPr>
          <p:nvPr/>
        </p:nvSpPr>
        <p:spPr bwMode="auto">
          <a:xfrm>
            <a:off x="1056011" y="1756420"/>
            <a:ext cx="114300" cy="106362"/>
          </a:xfrm>
          <a:prstGeom prst="ellipse">
            <a:avLst/>
          </a:prstGeom>
          <a:solidFill>
            <a:srgbClr val="FF0000"/>
          </a:solidFill>
          <a:ln w="9525">
            <a:noFill/>
            <a:round/>
            <a:headEnd/>
            <a:tailEnd/>
          </a:ln>
        </p:spPr>
        <p:txBody>
          <a:bodyPr wrap="none" anchor="ctr"/>
          <a:lstStyle/>
          <a:p>
            <a:endParaRPr lang="nl-BE" sz="2400"/>
          </a:p>
        </p:txBody>
      </p:sp>
      <p:sp>
        <p:nvSpPr>
          <p:cNvPr id="162" name="Oval 53"/>
          <p:cNvSpPr>
            <a:spLocks noChangeArrowheads="1"/>
          </p:cNvSpPr>
          <p:nvPr/>
        </p:nvSpPr>
        <p:spPr bwMode="auto">
          <a:xfrm>
            <a:off x="1056011" y="2116460"/>
            <a:ext cx="114300" cy="106362"/>
          </a:xfrm>
          <a:prstGeom prst="ellipse">
            <a:avLst/>
          </a:prstGeom>
          <a:solidFill>
            <a:srgbClr val="FF0000"/>
          </a:solidFill>
          <a:ln w="9525">
            <a:noFill/>
            <a:round/>
            <a:headEnd/>
            <a:tailEnd/>
          </a:ln>
        </p:spPr>
        <p:txBody>
          <a:bodyPr wrap="none" anchor="ctr"/>
          <a:lstStyle/>
          <a:p>
            <a:endParaRPr lang="nl-BE" sz="2400"/>
          </a:p>
        </p:txBody>
      </p:sp>
      <p:sp>
        <p:nvSpPr>
          <p:cNvPr id="163" name="Oval 53"/>
          <p:cNvSpPr>
            <a:spLocks noChangeArrowheads="1"/>
          </p:cNvSpPr>
          <p:nvPr/>
        </p:nvSpPr>
        <p:spPr bwMode="auto">
          <a:xfrm>
            <a:off x="1056011" y="2514154"/>
            <a:ext cx="114300" cy="106362"/>
          </a:xfrm>
          <a:prstGeom prst="ellipse">
            <a:avLst/>
          </a:prstGeom>
          <a:solidFill>
            <a:srgbClr val="FF0000"/>
          </a:solidFill>
          <a:ln w="9525">
            <a:noFill/>
            <a:round/>
            <a:headEnd/>
            <a:tailEnd/>
          </a:ln>
        </p:spPr>
        <p:txBody>
          <a:bodyPr wrap="none" anchor="ctr"/>
          <a:lstStyle/>
          <a:p>
            <a:endParaRPr lang="nl-BE" sz="2400"/>
          </a:p>
        </p:txBody>
      </p:sp>
      <p:sp>
        <p:nvSpPr>
          <p:cNvPr id="164" name="Rectangle 74"/>
          <p:cNvSpPr>
            <a:spLocks noChangeArrowheads="1"/>
          </p:cNvSpPr>
          <p:nvPr/>
        </p:nvSpPr>
        <p:spPr bwMode="auto">
          <a:xfrm>
            <a:off x="1128019" y="2692524"/>
            <a:ext cx="1152128" cy="338554"/>
          </a:xfrm>
          <a:prstGeom prst="rect">
            <a:avLst/>
          </a:prstGeom>
          <a:noFill/>
          <a:ln w="9525">
            <a:noFill/>
            <a:miter lim="800000"/>
            <a:headEnd/>
            <a:tailEnd/>
          </a:ln>
        </p:spPr>
        <p:txBody>
          <a:bodyPr wrap="square">
            <a:spAutoFit/>
          </a:bodyPr>
          <a:lstStyle/>
          <a:p>
            <a:r>
              <a:rPr lang="en-US" sz="1600" dirty="0">
                <a:solidFill>
                  <a:srgbClr val="000000"/>
                </a:solidFill>
                <a:latin typeface="Verdana" pitchFamily="84" charset="0"/>
              </a:rPr>
              <a:t>12,5 m</a:t>
            </a:r>
          </a:p>
        </p:txBody>
      </p:sp>
      <p:cxnSp>
        <p:nvCxnSpPr>
          <p:cNvPr id="165" name="Rechte verbindingslijn 164"/>
          <p:cNvCxnSpPr/>
          <p:nvPr/>
        </p:nvCxnSpPr>
        <p:spPr bwMode="auto">
          <a:xfrm>
            <a:off x="1128019" y="2764532"/>
            <a:ext cx="792088" cy="0"/>
          </a:xfrm>
          <a:prstGeom prst="line">
            <a:avLst/>
          </a:prstGeom>
          <a:solidFill>
            <a:schemeClr val="accent1"/>
          </a:solidFill>
          <a:ln w="9525" cap="flat" cmpd="sng" algn="ctr">
            <a:solidFill>
              <a:schemeClr val="tx1"/>
            </a:solidFill>
            <a:prstDash val="solid"/>
            <a:round/>
            <a:headEnd type="oval" w="med" len="med"/>
            <a:tailEnd type="oval" w="med" len="med"/>
          </a:ln>
          <a:effectLst/>
        </p:spPr>
      </p:cxnSp>
      <p:sp>
        <p:nvSpPr>
          <p:cNvPr id="166" name="Arc 43"/>
          <p:cNvSpPr>
            <a:spLocks/>
          </p:cNvSpPr>
          <p:nvPr/>
        </p:nvSpPr>
        <p:spPr bwMode="auto">
          <a:xfrm flipH="1">
            <a:off x="1113836" y="2044452"/>
            <a:ext cx="302214" cy="144016"/>
          </a:xfrm>
          <a:custGeom>
            <a:avLst/>
            <a:gdLst>
              <a:gd name="T0" fmla="*/ 0 w 26326"/>
              <a:gd name="T1" fmla="*/ 0 h 43183"/>
              <a:gd name="T2" fmla="*/ 0 w 26326"/>
              <a:gd name="T3" fmla="*/ 0 h 43183"/>
              <a:gd name="T4" fmla="*/ 0 w 26326"/>
              <a:gd name="T5" fmla="*/ 0 h 43183"/>
              <a:gd name="T6" fmla="*/ 0 60000 65536"/>
              <a:gd name="T7" fmla="*/ 0 60000 65536"/>
              <a:gd name="T8" fmla="*/ 0 60000 65536"/>
              <a:gd name="T9" fmla="*/ 0 w 26326"/>
              <a:gd name="T10" fmla="*/ 0 h 43183"/>
              <a:gd name="T11" fmla="*/ 26326 w 26326"/>
              <a:gd name="T12" fmla="*/ 43183 h 43183"/>
            </a:gdLst>
            <a:ahLst/>
            <a:cxnLst>
              <a:cxn ang="T6">
                <a:pos x="T0" y="T1"/>
              </a:cxn>
              <a:cxn ang="T7">
                <a:pos x="T2" y="T3"/>
              </a:cxn>
              <a:cxn ang="T8">
                <a:pos x="T4" y="T5"/>
              </a:cxn>
            </a:cxnLst>
            <a:rect l="T9" t="T10" r="T11" b="T12"/>
            <a:pathLst>
              <a:path w="26326" h="43183" fill="none" extrusionOk="0">
                <a:moveTo>
                  <a:pt x="-1" y="523"/>
                </a:moveTo>
                <a:cubicBezTo>
                  <a:pt x="1551" y="175"/>
                  <a:pt x="3136" y="-1"/>
                  <a:pt x="4726" y="0"/>
                </a:cubicBezTo>
                <a:cubicBezTo>
                  <a:pt x="16655" y="0"/>
                  <a:pt x="26326" y="9670"/>
                  <a:pt x="26326" y="21600"/>
                </a:cubicBezTo>
                <a:cubicBezTo>
                  <a:pt x="26326" y="33205"/>
                  <a:pt x="17155" y="42736"/>
                  <a:pt x="5559" y="43183"/>
                </a:cubicBezTo>
              </a:path>
              <a:path w="26326" h="43183" stroke="0" extrusionOk="0">
                <a:moveTo>
                  <a:pt x="-1" y="523"/>
                </a:moveTo>
                <a:cubicBezTo>
                  <a:pt x="1551" y="175"/>
                  <a:pt x="3136" y="-1"/>
                  <a:pt x="4726" y="0"/>
                </a:cubicBezTo>
                <a:cubicBezTo>
                  <a:pt x="16655" y="0"/>
                  <a:pt x="26326" y="9670"/>
                  <a:pt x="26326" y="21600"/>
                </a:cubicBezTo>
                <a:cubicBezTo>
                  <a:pt x="26326" y="33205"/>
                  <a:pt x="17155" y="42736"/>
                  <a:pt x="5559" y="43183"/>
                </a:cubicBezTo>
                <a:lnTo>
                  <a:pt x="4726" y="21600"/>
                </a:lnTo>
                <a:close/>
              </a:path>
            </a:pathLst>
          </a:custGeom>
          <a:noFill/>
          <a:ln w="28575">
            <a:solidFill>
              <a:srgbClr val="FFFC61"/>
            </a:solidFill>
            <a:round/>
            <a:headEnd/>
            <a:tailEnd type="stealth" w="lg" len="lg"/>
          </a:ln>
        </p:spPr>
        <p:txBody>
          <a:bodyPr wrap="none" anchor="ctr"/>
          <a:lstStyle/>
          <a:p>
            <a:endParaRPr lang="nl-BE" sz="2400"/>
          </a:p>
        </p:txBody>
      </p:sp>
      <p:sp>
        <p:nvSpPr>
          <p:cNvPr id="167" name="Line 43"/>
          <p:cNvSpPr>
            <a:spLocks noChangeShapeType="1"/>
          </p:cNvSpPr>
          <p:nvPr/>
        </p:nvSpPr>
        <p:spPr bwMode="auto">
          <a:xfrm rot="5400000">
            <a:off x="1596071" y="1792424"/>
            <a:ext cx="0" cy="504056"/>
          </a:xfrm>
          <a:prstGeom prst="line">
            <a:avLst/>
          </a:prstGeom>
          <a:noFill/>
          <a:ln w="28575">
            <a:solidFill>
              <a:srgbClr val="FFEF78"/>
            </a:solidFill>
            <a:round/>
            <a:headEnd/>
            <a:tailEnd type="stealth" w="lg" len="lg"/>
          </a:ln>
        </p:spPr>
        <p:txBody>
          <a:bodyPr wrap="none" anchor="ctr"/>
          <a:lstStyle/>
          <a:p>
            <a:endParaRPr lang="nl-BE"/>
          </a:p>
        </p:txBody>
      </p:sp>
      <p:sp>
        <p:nvSpPr>
          <p:cNvPr id="168" name="Arc 84"/>
          <p:cNvSpPr>
            <a:spLocks/>
          </p:cNvSpPr>
          <p:nvPr/>
        </p:nvSpPr>
        <p:spPr bwMode="auto">
          <a:xfrm flipV="1">
            <a:off x="1907704" y="2044452"/>
            <a:ext cx="288032" cy="160412"/>
          </a:xfrm>
          <a:custGeom>
            <a:avLst/>
            <a:gdLst>
              <a:gd name="T0" fmla="*/ 2147483647 w 30412"/>
              <a:gd name="T1" fmla="*/ 29002055 h 43200"/>
              <a:gd name="T2" fmla="*/ 0 w 30412"/>
              <a:gd name="T3" fmla="*/ 991220530 h 43200"/>
              <a:gd name="T4" fmla="*/ 2147483647 w 30412"/>
              <a:gd name="T5" fmla="*/ 518159587 h 43200"/>
              <a:gd name="T6" fmla="*/ 0 60000 65536"/>
              <a:gd name="T7" fmla="*/ 0 60000 65536"/>
              <a:gd name="T8" fmla="*/ 0 60000 65536"/>
              <a:gd name="T9" fmla="*/ 0 w 30412"/>
              <a:gd name="T10" fmla="*/ 0 h 43200"/>
              <a:gd name="T11" fmla="*/ 30412 w 30412"/>
              <a:gd name="T12" fmla="*/ 43200 h 43200"/>
            </a:gdLst>
            <a:ahLst/>
            <a:cxnLst>
              <a:cxn ang="T6">
                <a:pos x="T0" y="T1"/>
              </a:cxn>
              <a:cxn ang="T7">
                <a:pos x="T2" y="T3"/>
              </a:cxn>
              <a:cxn ang="T8">
                <a:pos x="T4" y="T5"/>
              </a:cxn>
            </a:cxnLst>
            <a:rect l="T9" t="T10" r="T11" b="T12"/>
            <a:pathLst>
              <a:path w="30412" h="43200" fill="none" extrusionOk="0">
                <a:moveTo>
                  <a:pt x="1688" y="1208"/>
                </a:moveTo>
                <a:cubicBezTo>
                  <a:pt x="3978" y="408"/>
                  <a:pt x="6386" y="-1"/>
                  <a:pt x="8812" y="0"/>
                </a:cubicBezTo>
                <a:cubicBezTo>
                  <a:pt x="20741" y="0"/>
                  <a:pt x="30412" y="9670"/>
                  <a:pt x="30412" y="21600"/>
                </a:cubicBezTo>
                <a:cubicBezTo>
                  <a:pt x="30412" y="33529"/>
                  <a:pt x="20741" y="43200"/>
                  <a:pt x="8812" y="43200"/>
                </a:cubicBezTo>
                <a:cubicBezTo>
                  <a:pt x="5775" y="43200"/>
                  <a:pt x="2772" y="42559"/>
                  <a:pt x="-1" y="41320"/>
                </a:cubicBezTo>
              </a:path>
              <a:path w="30412" h="43200" stroke="0" extrusionOk="0">
                <a:moveTo>
                  <a:pt x="1688" y="1208"/>
                </a:moveTo>
                <a:cubicBezTo>
                  <a:pt x="3978" y="408"/>
                  <a:pt x="6386" y="-1"/>
                  <a:pt x="8812" y="0"/>
                </a:cubicBezTo>
                <a:cubicBezTo>
                  <a:pt x="20741" y="0"/>
                  <a:pt x="30412" y="9670"/>
                  <a:pt x="30412" y="21600"/>
                </a:cubicBezTo>
                <a:cubicBezTo>
                  <a:pt x="30412" y="33529"/>
                  <a:pt x="20741" y="43200"/>
                  <a:pt x="8812" y="43200"/>
                </a:cubicBezTo>
                <a:cubicBezTo>
                  <a:pt x="5775" y="43200"/>
                  <a:pt x="2772" y="42559"/>
                  <a:pt x="-1" y="41320"/>
                </a:cubicBezTo>
                <a:lnTo>
                  <a:pt x="8812" y="21600"/>
                </a:lnTo>
                <a:close/>
              </a:path>
            </a:pathLst>
          </a:custGeom>
          <a:noFill/>
          <a:ln w="28575">
            <a:solidFill>
              <a:srgbClr val="6CCEFF"/>
            </a:solidFill>
            <a:round/>
            <a:headEnd/>
            <a:tailEnd type="stealth" w="lg" len="lg"/>
          </a:ln>
        </p:spPr>
        <p:txBody>
          <a:bodyPr wrap="none" anchor="ctr"/>
          <a:lstStyle/>
          <a:p>
            <a:endParaRPr lang="nl-BE" sz="2400"/>
          </a:p>
        </p:txBody>
      </p:sp>
      <p:sp>
        <p:nvSpPr>
          <p:cNvPr id="169" name="Rectangle 69"/>
          <p:cNvSpPr>
            <a:spLocks noChangeArrowheads="1"/>
          </p:cNvSpPr>
          <p:nvPr/>
        </p:nvSpPr>
        <p:spPr bwMode="auto">
          <a:xfrm>
            <a:off x="2280147" y="1900436"/>
            <a:ext cx="628147" cy="338554"/>
          </a:xfrm>
          <a:prstGeom prst="rect">
            <a:avLst/>
          </a:prstGeom>
          <a:noFill/>
          <a:ln w="9525">
            <a:noFill/>
            <a:miter lim="800000"/>
            <a:headEnd/>
            <a:tailEnd/>
          </a:ln>
        </p:spPr>
        <p:txBody>
          <a:bodyPr wrap="none">
            <a:spAutoFit/>
          </a:bodyPr>
          <a:lstStyle/>
          <a:p>
            <a:pPr algn="ctr"/>
            <a:r>
              <a:rPr lang="en-US" sz="1600" dirty="0">
                <a:solidFill>
                  <a:srgbClr val="6CCEFF"/>
                </a:solidFill>
                <a:latin typeface="Verdana" pitchFamily="84" charset="0"/>
              </a:rPr>
              <a:t>W </a:t>
            </a:r>
            <a:r>
              <a:rPr lang="en-US" dirty="0">
                <a:solidFill>
                  <a:srgbClr val="6CCEFF"/>
                </a:solidFill>
                <a:latin typeface="Verdana" pitchFamily="84" charset="0"/>
              </a:rPr>
              <a:t>5”</a:t>
            </a:r>
          </a:p>
        </p:txBody>
      </p:sp>
      <p:sp>
        <p:nvSpPr>
          <p:cNvPr id="98" name="Rectangle 42"/>
          <p:cNvSpPr>
            <a:spLocks noChangeArrowheads="1"/>
          </p:cNvSpPr>
          <p:nvPr/>
        </p:nvSpPr>
        <p:spPr bwMode="auto">
          <a:xfrm>
            <a:off x="6822504" y="609600"/>
            <a:ext cx="2286000" cy="4038600"/>
          </a:xfrm>
          <a:prstGeom prst="rect">
            <a:avLst/>
          </a:prstGeom>
          <a:solidFill>
            <a:srgbClr val="006000"/>
          </a:solidFill>
          <a:ln w="9525">
            <a:noFill/>
            <a:miter lim="800000"/>
            <a:headEnd/>
            <a:tailEnd/>
          </a:ln>
        </p:spPr>
        <p:txBody>
          <a:bodyPr/>
          <a:lstStyle/>
          <a:p>
            <a:pPr algn="ct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Set 1 (R)		5 min</a:t>
            </a: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Recovery 		3 min</a:t>
            </a: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Set 2 (5)		5 min </a:t>
            </a: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Recovery 		3 min</a:t>
            </a: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Set 3 (R)		3 min </a:t>
            </a:r>
          </a:p>
          <a:p>
            <a:pP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Total duration 	   ± 21 min</a:t>
            </a:r>
          </a:p>
          <a:p>
            <a:pPr eaLnBrk="1" hangingPunct="1">
              <a:lnSpc>
                <a:spcPct val="120000"/>
              </a:lnSpc>
              <a:spcBef>
                <a:spcPct val="20000"/>
              </a:spcBef>
              <a:tabLst>
                <a:tab pos="977900" algn="l"/>
                <a:tab pos="1320800" algn="l"/>
                <a:tab pos="1371600" algn="l"/>
                <a:tab pos="1549400" algn="l"/>
              </a:tabLst>
            </a:pPr>
            <a:endParaRPr lang="en-US" sz="1000" dirty="0">
              <a:solidFill>
                <a:srgbClr val="6CCEFF"/>
              </a:solidFill>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6CCEFF"/>
                </a:solidFill>
                <a:latin typeface="Verdana" pitchFamily="84" charset="0"/>
              </a:rPr>
              <a:t>Walking 	W  	430 m</a:t>
            </a:r>
            <a:endParaRPr lang="en-US" sz="1000" dirty="0">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7FFF5B"/>
                </a:solidFill>
                <a:latin typeface="Verdana" pitchFamily="84" charset="0"/>
              </a:rPr>
              <a:t>Jogging 	J</a:t>
            </a:r>
            <a:r>
              <a:rPr lang="en-US" sz="1000" dirty="0">
                <a:latin typeface="Verdana" pitchFamily="84" charset="0"/>
              </a:rPr>
              <a:t>     	 </a:t>
            </a:r>
            <a:r>
              <a:rPr lang="en-US" sz="1000" dirty="0">
                <a:solidFill>
                  <a:srgbClr val="7FFF5B"/>
                </a:solidFill>
                <a:latin typeface="Verdana" pitchFamily="84" charset="0"/>
              </a:rPr>
              <a:t>… m</a:t>
            </a:r>
            <a:endParaRPr lang="en-US" sz="1000" dirty="0">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F689FF"/>
                </a:solidFill>
                <a:latin typeface="Verdana" pitchFamily="84" charset="0"/>
              </a:rPr>
              <a:t>Backwards 	BW		… m</a:t>
            </a:r>
            <a:endParaRPr lang="en-US" sz="1000" dirty="0">
              <a:solidFill>
                <a:srgbClr val="FFEF78"/>
              </a:solidFill>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FFFC61"/>
                </a:solidFill>
                <a:latin typeface="Verdana" pitchFamily="84" charset="0"/>
              </a:rPr>
              <a:t>Sideways 	SW		… m</a:t>
            </a:r>
            <a:endParaRPr lang="en-US" sz="1000" dirty="0">
              <a:solidFill>
                <a:srgbClr val="FF7B47"/>
              </a:solidFill>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FF7B47"/>
                </a:solidFill>
                <a:latin typeface="Verdana" pitchFamily="84" charset="0"/>
              </a:rPr>
              <a:t>High intensity 	HI  	1.720 m</a:t>
            </a:r>
          </a:p>
          <a:p>
            <a:pPr eaLnBrk="1" hangingPunct="1">
              <a:lnSpc>
                <a:spcPct val="120000"/>
              </a:lnSpc>
              <a:spcBef>
                <a:spcPct val="20000"/>
              </a:spcBef>
              <a:tabLst>
                <a:tab pos="977900" algn="l"/>
                <a:tab pos="1320800" algn="l"/>
                <a:tab pos="1371600" algn="l"/>
                <a:tab pos="1549400" algn="l"/>
              </a:tabLst>
            </a:pPr>
            <a:r>
              <a:rPr lang="en-US" sz="1000" dirty="0">
                <a:solidFill>
                  <a:srgbClr val="FF4E60"/>
                </a:solidFill>
                <a:latin typeface="Verdana" pitchFamily="84" charset="0"/>
              </a:rPr>
              <a:t>Sprint 	S		… m</a:t>
            </a: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Total distance 	    ± 2.150 m</a:t>
            </a:r>
          </a:p>
        </p:txBody>
      </p:sp>
      <p:grpSp>
        <p:nvGrpSpPr>
          <p:cNvPr id="101" name="Group 43"/>
          <p:cNvGrpSpPr>
            <a:grpSpLocks/>
          </p:cNvGrpSpPr>
          <p:nvPr/>
        </p:nvGrpSpPr>
        <p:grpSpPr bwMode="auto">
          <a:xfrm>
            <a:off x="6781800" y="4057650"/>
            <a:ext cx="1981200" cy="228600"/>
            <a:chOff x="4320" y="2592"/>
            <a:chExt cx="1248" cy="144"/>
          </a:xfrm>
        </p:grpSpPr>
        <p:sp>
          <p:nvSpPr>
            <p:cNvPr id="102" name="Line 44"/>
            <p:cNvSpPr>
              <a:spLocks noChangeShapeType="1"/>
            </p:cNvSpPr>
            <p:nvPr/>
          </p:nvSpPr>
          <p:spPr bwMode="auto">
            <a:xfrm>
              <a:off x="4320" y="2736"/>
              <a:ext cx="1248" cy="0"/>
            </a:xfrm>
            <a:prstGeom prst="line">
              <a:avLst/>
            </a:prstGeom>
            <a:noFill/>
            <a:ln w="9525">
              <a:solidFill>
                <a:schemeClr val="bg1"/>
              </a:solidFill>
              <a:round/>
              <a:headEnd/>
              <a:tailEnd/>
            </a:ln>
          </p:spPr>
          <p:txBody>
            <a:bodyPr wrap="none" anchor="ctr"/>
            <a:lstStyle/>
            <a:p>
              <a:endParaRPr lang="nl-BE"/>
            </a:p>
          </p:txBody>
        </p:sp>
        <p:sp>
          <p:nvSpPr>
            <p:cNvPr id="103" name="Line 45"/>
            <p:cNvSpPr>
              <a:spLocks noChangeShapeType="1"/>
            </p:cNvSpPr>
            <p:nvPr/>
          </p:nvSpPr>
          <p:spPr bwMode="auto">
            <a:xfrm>
              <a:off x="4320" y="2592"/>
              <a:ext cx="1248" cy="0"/>
            </a:xfrm>
            <a:prstGeom prst="line">
              <a:avLst/>
            </a:prstGeom>
            <a:noFill/>
            <a:ln w="9525">
              <a:solidFill>
                <a:schemeClr val="bg1"/>
              </a:solidFill>
              <a:round/>
              <a:headEnd/>
              <a:tailEnd/>
            </a:ln>
          </p:spPr>
          <p:txBody>
            <a:bodyPr wrap="none" anchor="ctr"/>
            <a:lstStyle/>
            <a:p>
              <a:endParaRPr lang="nl-BE"/>
            </a:p>
          </p:txBody>
        </p:sp>
      </p:grpSp>
      <p:grpSp>
        <p:nvGrpSpPr>
          <p:cNvPr id="111" name="Group 46"/>
          <p:cNvGrpSpPr>
            <a:grpSpLocks/>
          </p:cNvGrpSpPr>
          <p:nvPr/>
        </p:nvGrpSpPr>
        <p:grpSpPr bwMode="auto">
          <a:xfrm>
            <a:off x="6781800" y="2348880"/>
            <a:ext cx="1981200" cy="228600"/>
            <a:chOff x="4320" y="2592"/>
            <a:chExt cx="1248" cy="144"/>
          </a:xfrm>
        </p:grpSpPr>
        <p:sp>
          <p:nvSpPr>
            <p:cNvPr id="115" name="Line 47"/>
            <p:cNvSpPr>
              <a:spLocks noChangeShapeType="1"/>
            </p:cNvSpPr>
            <p:nvPr/>
          </p:nvSpPr>
          <p:spPr bwMode="auto">
            <a:xfrm>
              <a:off x="4320" y="2736"/>
              <a:ext cx="1248" cy="0"/>
            </a:xfrm>
            <a:prstGeom prst="line">
              <a:avLst/>
            </a:prstGeom>
            <a:noFill/>
            <a:ln w="9525">
              <a:solidFill>
                <a:schemeClr val="bg1"/>
              </a:solidFill>
              <a:round/>
              <a:headEnd/>
              <a:tailEnd/>
            </a:ln>
          </p:spPr>
          <p:txBody>
            <a:bodyPr wrap="none" anchor="ctr"/>
            <a:lstStyle/>
            <a:p>
              <a:endParaRPr lang="nl-BE"/>
            </a:p>
          </p:txBody>
        </p:sp>
        <p:sp>
          <p:nvSpPr>
            <p:cNvPr id="116" name="Line 48"/>
            <p:cNvSpPr>
              <a:spLocks noChangeShapeType="1"/>
            </p:cNvSpPr>
            <p:nvPr/>
          </p:nvSpPr>
          <p:spPr bwMode="auto">
            <a:xfrm>
              <a:off x="4320" y="2592"/>
              <a:ext cx="1248" cy="0"/>
            </a:xfrm>
            <a:prstGeom prst="line">
              <a:avLst/>
            </a:prstGeom>
            <a:noFill/>
            <a:ln w="9525">
              <a:solidFill>
                <a:schemeClr val="bg1"/>
              </a:solidFill>
              <a:round/>
              <a:headEnd/>
              <a:tailEnd/>
            </a:ln>
          </p:spPr>
          <p:txBody>
            <a:bodyPr wrap="none" anchor="ctr"/>
            <a:lstStyle/>
            <a:p>
              <a:endParaRPr lang="nl-BE"/>
            </a:p>
          </p:txBody>
        </p:sp>
      </p:grpSp>
      <p:sp>
        <p:nvSpPr>
          <p:cNvPr id="117" name="Rectangle 49"/>
          <p:cNvSpPr>
            <a:spLocks noChangeArrowheads="1"/>
          </p:cNvSpPr>
          <p:nvPr/>
        </p:nvSpPr>
        <p:spPr bwMode="auto">
          <a:xfrm>
            <a:off x="6781800" y="609600"/>
            <a:ext cx="2209800" cy="274638"/>
          </a:xfrm>
          <a:prstGeom prst="rect">
            <a:avLst/>
          </a:prstGeom>
          <a:noFill/>
          <a:ln w="9525">
            <a:noFill/>
            <a:miter lim="800000"/>
            <a:headEnd/>
            <a:tailEnd/>
          </a:ln>
        </p:spPr>
        <p:txBody>
          <a:bodyPr>
            <a:spAutoFit/>
          </a:bodyPr>
          <a:lstStyle/>
          <a:p>
            <a:pPr algn="ctr"/>
            <a:r>
              <a:rPr lang="en-US" b="1" dirty="0">
                <a:solidFill>
                  <a:schemeClr val="bg1"/>
                </a:solidFill>
                <a:latin typeface="Verdana" pitchFamily="84" charset="0"/>
              </a:rPr>
              <a:t>3 sets of x reps</a:t>
            </a:r>
          </a:p>
        </p:txBody>
      </p:sp>
    </p:spTree>
    <p:extLst>
      <p:ext uri="{BB962C8B-B14F-4D97-AF65-F5344CB8AC3E}">
        <p14:creationId xmlns:p14="http://schemas.microsoft.com/office/powerpoint/2010/main" val="1001984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00"/>
          <p:cNvSpPr>
            <a:spLocks noChangeAspect="1" noChangeArrowheads="1"/>
          </p:cNvSpPr>
          <p:nvPr/>
        </p:nvSpPr>
        <p:spPr bwMode="auto">
          <a:xfrm>
            <a:off x="152400" y="609600"/>
            <a:ext cx="6492875" cy="4038600"/>
          </a:xfrm>
          <a:prstGeom prst="rect">
            <a:avLst/>
          </a:prstGeom>
          <a:solidFill>
            <a:srgbClr val="006000"/>
          </a:solidFill>
          <a:ln w="28575" algn="ctr">
            <a:noFill/>
            <a:miter lim="800000"/>
            <a:headEnd/>
            <a:tailEnd/>
          </a:ln>
        </p:spPr>
        <p:txBody>
          <a:bodyPr lIns="74295" tIns="8890" rIns="74295" bIns="8890"/>
          <a:lstStyle/>
          <a:p>
            <a:endParaRPr lang="ja-JP" sz="2400">
              <a:solidFill>
                <a:srgbClr val="FF0000"/>
              </a:solidFill>
              <a:latin typeface="Times New Roman" pitchFamily="84" charset="0"/>
            </a:endParaRPr>
          </a:p>
        </p:txBody>
      </p:sp>
      <p:grpSp>
        <p:nvGrpSpPr>
          <p:cNvPr id="2" name="Group 130"/>
          <p:cNvGrpSpPr>
            <a:grpSpLocks noChangeAspect="1"/>
          </p:cNvGrpSpPr>
          <p:nvPr/>
        </p:nvGrpSpPr>
        <p:grpSpPr bwMode="auto">
          <a:xfrm>
            <a:off x="395288" y="922338"/>
            <a:ext cx="6024562" cy="3459162"/>
            <a:chOff x="2543" y="9426"/>
            <a:chExt cx="6236" cy="3855"/>
          </a:xfrm>
        </p:grpSpPr>
        <p:sp>
          <p:nvSpPr>
            <p:cNvPr id="22552" name="Line 131"/>
            <p:cNvSpPr>
              <a:spLocks noChangeAspect="1" noChangeShapeType="1"/>
            </p:cNvSpPr>
            <p:nvPr/>
          </p:nvSpPr>
          <p:spPr bwMode="auto">
            <a:xfrm>
              <a:off x="5660" y="9426"/>
              <a:ext cx="1" cy="3855"/>
            </a:xfrm>
            <a:prstGeom prst="line">
              <a:avLst/>
            </a:prstGeom>
            <a:noFill/>
            <a:ln w="19050">
              <a:solidFill>
                <a:srgbClr val="FFFFFF"/>
              </a:solidFill>
              <a:round/>
              <a:headEnd/>
              <a:tailEnd/>
            </a:ln>
          </p:spPr>
          <p:txBody>
            <a:bodyPr lIns="74295" tIns="8890" rIns="74295" bIns="8890"/>
            <a:lstStyle/>
            <a:p>
              <a:endParaRPr lang="nl-BE"/>
            </a:p>
          </p:txBody>
        </p:sp>
        <p:sp>
          <p:nvSpPr>
            <p:cNvPr id="22553" name="Oval 132"/>
            <p:cNvSpPr>
              <a:spLocks noChangeAspect="1" noChangeArrowheads="1"/>
            </p:cNvSpPr>
            <p:nvPr/>
          </p:nvSpPr>
          <p:spPr bwMode="auto">
            <a:xfrm>
              <a:off x="5632" y="11325"/>
              <a:ext cx="57" cy="57"/>
            </a:xfrm>
            <a:prstGeom prst="ellipse">
              <a:avLst/>
            </a:prstGeom>
            <a:solidFill>
              <a:srgbClr val="FFFFFF"/>
            </a:solid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54" name="Oval 133"/>
            <p:cNvSpPr>
              <a:spLocks noChangeAspect="1" noChangeArrowheads="1"/>
            </p:cNvSpPr>
            <p:nvPr/>
          </p:nvSpPr>
          <p:spPr bwMode="auto">
            <a:xfrm>
              <a:off x="5142" y="10835"/>
              <a:ext cx="1037" cy="1037"/>
            </a:xfrm>
            <a:prstGeom prst="ellipse">
              <a:avLst/>
            </a:pr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55" name="Rectangle 134"/>
            <p:cNvSpPr>
              <a:spLocks noChangeAspect="1" noChangeArrowheads="1"/>
            </p:cNvSpPr>
            <p:nvPr/>
          </p:nvSpPr>
          <p:spPr bwMode="auto">
            <a:xfrm>
              <a:off x="2684" y="9426"/>
              <a:ext cx="5953" cy="3855"/>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56" name="Rectangle 135"/>
            <p:cNvSpPr>
              <a:spLocks noChangeAspect="1" noChangeArrowheads="1"/>
            </p:cNvSpPr>
            <p:nvPr/>
          </p:nvSpPr>
          <p:spPr bwMode="auto">
            <a:xfrm>
              <a:off x="2543" y="11147"/>
              <a:ext cx="142" cy="414"/>
            </a:xfrm>
            <a:prstGeom prst="rect">
              <a:avLst/>
            </a:prstGeom>
            <a:solidFill>
              <a:srgbClr val="808080"/>
            </a:solid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57" name="Rectangle 136"/>
            <p:cNvSpPr>
              <a:spLocks noChangeAspect="1" noChangeArrowheads="1"/>
            </p:cNvSpPr>
            <p:nvPr/>
          </p:nvSpPr>
          <p:spPr bwMode="auto">
            <a:xfrm>
              <a:off x="8637" y="11147"/>
              <a:ext cx="142" cy="414"/>
            </a:xfrm>
            <a:prstGeom prst="rect">
              <a:avLst/>
            </a:prstGeom>
            <a:solidFill>
              <a:srgbClr val="808080"/>
            </a:solid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58" name="Rectangle 137"/>
            <p:cNvSpPr>
              <a:spLocks noChangeAspect="1" noChangeArrowheads="1"/>
            </p:cNvSpPr>
            <p:nvPr/>
          </p:nvSpPr>
          <p:spPr bwMode="auto">
            <a:xfrm>
              <a:off x="2684" y="10835"/>
              <a:ext cx="312" cy="1037"/>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59" name="Rectangle 138"/>
            <p:cNvSpPr>
              <a:spLocks noChangeAspect="1" noChangeArrowheads="1"/>
            </p:cNvSpPr>
            <p:nvPr/>
          </p:nvSpPr>
          <p:spPr bwMode="auto">
            <a:xfrm>
              <a:off x="8325" y="10835"/>
              <a:ext cx="312" cy="1037"/>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60" name="Oval 139"/>
            <p:cNvSpPr>
              <a:spLocks noChangeAspect="1" noChangeArrowheads="1"/>
            </p:cNvSpPr>
            <p:nvPr/>
          </p:nvSpPr>
          <p:spPr bwMode="auto">
            <a:xfrm>
              <a:off x="3279" y="11325"/>
              <a:ext cx="57" cy="57"/>
            </a:xfrm>
            <a:prstGeom prst="ellipse">
              <a:avLst/>
            </a:prstGeom>
            <a:solidFill>
              <a:srgbClr val="FFFFFF"/>
            </a:solid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61" name="Arc 140"/>
            <p:cNvSpPr>
              <a:spLocks noChangeAspect="1"/>
            </p:cNvSpPr>
            <p:nvPr/>
          </p:nvSpPr>
          <p:spPr bwMode="auto">
            <a:xfrm>
              <a:off x="3307" y="10937"/>
              <a:ext cx="519" cy="833"/>
            </a:xfrm>
            <a:custGeom>
              <a:avLst/>
              <a:gdLst>
                <a:gd name="T0" fmla="*/ 0 w 21600"/>
                <a:gd name="T1" fmla="*/ 0 h 34673"/>
                <a:gd name="T2" fmla="*/ 0 w 21600"/>
                <a:gd name="T3" fmla="*/ 0 h 34673"/>
                <a:gd name="T4" fmla="*/ 0 w 21600"/>
                <a:gd name="T5" fmla="*/ 0 h 34673"/>
                <a:gd name="T6" fmla="*/ 0 60000 65536"/>
                <a:gd name="T7" fmla="*/ 0 60000 65536"/>
                <a:gd name="T8" fmla="*/ 0 60000 65536"/>
                <a:gd name="T9" fmla="*/ 0 w 21600"/>
                <a:gd name="T10" fmla="*/ 0 h 34673"/>
                <a:gd name="T11" fmla="*/ 21600 w 21600"/>
                <a:gd name="T12" fmla="*/ 34673 h 34673"/>
              </a:gdLst>
              <a:ahLst/>
              <a:cxnLst>
                <a:cxn ang="T6">
                  <a:pos x="T0" y="T1"/>
                </a:cxn>
                <a:cxn ang="T7">
                  <a:pos x="T2" y="T3"/>
                </a:cxn>
                <a:cxn ang="T8">
                  <a:pos x="T4" y="T5"/>
                </a:cxn>
              </a:cxnLst>
              <a:rect l="T9" t="T10" r="T11" b="T12"/>
              <a:pathLst>
                <a:path w="21600" h="34673" fill="none" extrusionOk="0">
                  <a:moveTo>
                    <a:pt x="12858" y="-1"/>
                  </a:moveTo>
                  <a:cubicBezTo>
                    <a:pt x="18356" y="4073"/>
                    <a:pt x="21600" y="10512"/>
                    <a:pt x="21600" y="17356"/>
                  </a:cubicBezTo>
                  <a:cubicBezTo>
                    <a:pt x="21600" y="24176"/>
                    <a:pt x="18378" y="30596"/>
                    <a:pt x="12910" y="34672"/>
                  </a:cubicBezTo>
                </a:path>
                <a:path w="21600" h="34673" stroke="0" extrusionOk="0">
                  <a:moveTo>
                    <a:pt x="12858" y="-1"/>
                  </a:moveTo>
                  <a:cubicBezTo>
                    <a:pt x="18356" y="4073"/>
                    <a:pt x="21600" y="10512"/>
                    <a:pt x="21600" y="17356"/>
                  </a:cubicBezTo>
                  <a:cubicBezTo>
                    <a:pt x="21600" y="24176"/>
                    <a:pt x="18378" y="30596"/>
                    <a:pt x="12910" y="34672"/>
                  </a:cubicBezTo>
                  <a:lnTo>
                    <a:pt x="0" y="17356"/>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62" name="Rectangle 141"/>
            <p:cNvSpPr>
              <a:spLocks noChangeAspect="1" noChangeArrowheads="1"/>
            </p:cNvSpPr>
            <p:nvPr/>
          </p:nvSpPr>
          <p:spPr bwMode="auto">
            <a:xfrm>
              <a:off x="2684" y="10211"/>
              <a:ext cx="935" cy="2285"/>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63" name="Oval 142"/>
            <p:cNvSpPr>
              <a:spLocks noChangeAspect="1" noChangeArrowheads="1"/>
            </p:cNvSpPr>
            <p:nvPr/>
          </p:nvSpPr>
          <p:spPr bwMode="auto">
            <a:xfrm flipH="1">
              <a:off x="7985" y="11325"/>
              <a:ext cx="57" cy="57"/>
            </a:xfrm>
            <a:prstGeom prst="ellipse">
              <a:avLst/>
            </a:prstGeom>
            <a:solidFill>
              <a:srgbClr val="FFFFFF"/>
            </a:solid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64" name="Arc 143"/>
            <p:cNvSpPr>
              <a:spLocks noChangeAspect="1"/>
            </p:cNvSpPr>
            <p:nvPr/>
          </p:nvSpPr>
          <p:spPr bwMode="auto">
            <a:xfrm flipH="1">
              <a:off x="7495" y="10937"/>
              <a:ext cx="519" cy="833"/>
            </a:xfrm>
            <a:custGeom>
              <a:avLst/>
              <a:gdLst>
                <a:gd name="T0" fmla="*/ 0 w 21600"/>
                <a:gd name="T1" fmla="*/ 0 h 34673"/>
                <a:gd name="T2" fmla="*/ 0 w 21600"/>
                <a:gd name="T3" fmla="*/ 0 h 34673"/>
                <a:gd name="T4" fmla="*/ 0 w 21600"/>
                <a:gd name="T5" fmla="*/ 0 h 34673"/>
                <a:gd name="T6" fmla="*/ 0 60000 65536"/>
                <a:gd name="T7" fmla="*/ 0 60000 65536"/>
                <a:gd name="T8" fmla="*/ 0 60000 65536"/>
                <a:gd name="T9" fmla="*/ 0 w 21600"/>
                <a:gd name="T10" fmla="*/ 0 h 34673"/>
                <a:gd name="T11" fmla="*/ 21600 w 21600"/>
                <a:gd name="T12" fmla="*/ 34673 h 34673"/>
              </a:gdLst>
              <a:ahLst/>
              <a:cxnLst>
                <a:cxn ang="T6">
                  <a:pos x="T0" y="T1"/>
                </a:cxn>
                <a:cxn ang="T7">
                  <a:pos x="T2" y="T3"/>
                </a:cxn>
                <a:cxn ang="T8">
                  <a:pos x="T4" y="T5"/>
                </a:cxn>
              </a:cxnLst>
              <a:rect l="T9" t="T10" r="T11" b="T12"/>
              <a:pathLst>
                <a:path w="21600" h="34673" fill="none" extrusionOk="0">
                  <a:moveTo>
                    <a:pt x="12858" y="-1"/>
                  </a:moveTo>
                  <a:cubicBezTo>
                    <a:pt x="18356" y="4073"/>
                    <a:pt x="21600" y="10512"/>
                    <a:pt x="21600" y="17356"/>
                  </a:cubicBezTo>
                  <a:cubicBezTo>
                    <a:pt x="21600" y="24176"/>
                    <a:pt x="18378" y="30596"/>
                    <a:pt x="12910" y="34672"/>
                  </a:cubicBezTo>
                </a:path>
                <a:path w="21600" h="34673" stroke="0" extrusionOk="0">
                  <a:moveTo>
                    <a:pt x="12858" y="-1"/>
                  </a:moveTo>
                  <a:cubicBezTo>
                    <a:pt x="18356" y="4073"/>
                    <a:pt x="21600" y="10512"/>
                    <a:pt x="21600" y="17356"/>
                  </a:cubicBezTo>
                  <a:cubicBezTo>
                    <a:pt x="21600" y="24176"/>
                    <a:pt x="18378" y="30596"/>
                    <a:pt x="12910" y="34672"/>
                  </a:cubicBezTo>
                  <a:lnTo>
                    <a:pt x="0" y="17356"/>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65" name="Rectangle 144"/>
            <p:cNvSpPr>
              <a:spLocks noChangeAspect="1" noChangeArrowheads="1"/>
            </p:cNvSpPr>
            <p:nvPr/>
          </p:nvSpPr>
          <p:spPr bwMode="auto">
            <a:xfrm flipH="1">
              <a:off x="7702" y="10211"/>
              <a:ext cx="935" cy="2285"/>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66" name="Arc 145"/>
            <p:cNvSpPr>
              <a:spLocks noChangeAspect="1"/>
            </p:cNvSpPr>
            <p:nvPr/>
          </p:nvSpPr>
          <p:spPr bwMode="auto">
            <a:xfrm flipH="1" flipV="1">
              <a:off x="8580" y="9426"/>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rot="10800000" lIns="74295" tIns="8890" rIns="74295" bIns="8890"/>
            <a:lstStyle/>
            <a:p>
              <a:endParaRPr lang="ja-JP" sz="2400">
                <a:solidFill>
                  <a:srgbClr val="FF0000"/>
                </a:solidFill>
                <a:latin typeface="Times New Roman" pitchFamily="84" charset="0"/>
              </a:endParaRPr>
            </a:p>
          </p:txBody>
        </p:sp>
        <p:sp>
          <p:nvSpPr>
            <p:cNvPr id="22567" name="Arc 146"/>
            <p:cNvSpPr>
              <a:spLocks noChangeAspect="1"/>
            </p:cNvSpPr>
            <p:nvPr/>
          </p:nvSpPr>
          <p:spPr bwMode="auto">
            <a:xfrm flipH="1">
              <a:off x="8580" y="13224"/>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68" name="Arc 147"/>
            <p:cNvSpPr>
              <a:spLocks noChangeAspect="1"/>
            </p:cNvSpPr>
            <p:nvPr/>
          </p:nvSpPr>
          <p:spPr bwMode="auto">
            <a:xfrm flipV="1">
              <a:off x="2684" y="9426"/>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rot="10800000" lIns="74295" tIns="8890" rIns="74295" bIns="8890"/>
            <a:lstStyle/>
            <a:p>
              <a:endParaRPr lang="ja-JP" sz="2400">
                <a:solidFill>
                  <a:srgbClr val="FF0000"/>
                </a:solidFill>
                <a:latin typeface="Times New Roman" pitchFamily="84" charset="0"/>
              </a:endParaRPr>
            </a:p>
          </p:txBody>
        </p:sp>
        <p:sp>
          <p:nvSpPr>
            <p:cNvPr id="22569" name="Arc 148"/>
            <p:cNvSpPr>
              <a:spLocks noChangeAspect="1"/>
            </p:cNvSpPr>
            <p:nvPr/>
          </p:nvSpPr>
          <p:spPr bwMode="auto">
            <a:xfrm>
              <a:off x="2684" y="13224"/>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70" name="Line 149"/>
            <p:cNvSpPr>
              <a:spLocks noChangeAspect="1" noChangeShapeType="1"/>
            </p:cNvSpPr>
            <p:nvPr/>
          </p:nvSpPr>
          <p:spPr bwMode="auto">
            <a:xfrm flipH="1">
              <a:off x="2626" y="12705"/>
              <a:ext cx="57" cy="1"/>
            </a:xfrm>
            <a:prstGeom prst="line">
              <a:avLst/>
            </a:prstGeom>
            <a:noFill/>
            <a:ln w="19050">
              <a:solidFill>
                <a:srgbClr val="FFFFFF"/>
              </a:solidFill>
              <a:round/>
              <a:headEnd/>
              <a:tailEnd/>
            </a:ln>
          </p:spPr>
          <p:txBody>
            <a:bodyPr lIns="74295" tIns="8890" rIns="74295" bIns="8890"/>
            <a:lstStyle/>
            <a:p>
              <a:endParaRPr lang="nl-BE"/>
            </a:p>
          </p:txBody>
        </p:sp>
        <p:sp>
          <p:nvSpPr>
            <p:cNvPr id="22571" name="Line 150"/>
            <p:cNvSpPr>
              <a:spLocks noChangeAspect="1" noChangeShapeType="1"/>
            </p:cNvSpPr>
            <p:nvPr/>
          </p:nvSpPr>
          <p:spPr bwMode="auto">
            <a:xfrm flipH="1">
              <a:off x="2626" y="10002"/>
              <a:ext cx="57" cy="1"/>
            </a:xfrm>
            <a:prstGeom prst="line">
              <a:avLst/>
            </a:prstGeom>
            <a:noFill/>
            <a:ln w="19050">
              <a:solidFill>
                <a:srgbClr val="FFFFFF"/>
              </a:solidFill>
              <a:round/>
              <a:headEnd/>
              <a:tailEnd/>
            </a:ln>
          </p:spPr>
          <p:txBody>
            <a:bodyPr lIns="74295" tIns="8890" rIns="74295" bIns="8890"/>
            <a:lstStyle/>
            <a:p>
              <a:endParaRPr lang="nl-BE"/>
            </a:p>
          </p:txBody>
        </p:sp>
        <p:sp>
          <p:nvSpPr>
            <p:cNvPr id="22572" name="Line 151"/>
            <p:cNvSpPr>
              <a:spLocks noChangeAspect="1" noChangeShapeType="1"/>
            </p:cNvSpPr>
            <p:nvPr/>
          </p:nvSpPr>
          <p:spPr bwMode="auto">
            <a:xfrm>
              <a:off x="8638" y="12705"/>
              <a:ext cx="57" cy="1"/>
            </a:xfrm>
            <a:prstGeom prst="line">
              <a:avLst/>
            </a:prstGeom>
            <a:noFill/>
            <a:ln w="19050">
              <a:solidFill>
                <a:srgbClr val="FFFFFF"/>
              </a:solidFill>
              <a:round/>
              <a:headEnd/>
              <a:tailEnd/>
            </a:ln>
          </p:spPr>
          <p:txBody>
            <a:bodyPr lIns="74295" tIns="8890" rIns="74295" bIns="8890"/>
            <a:lstStyle/>
            <a:p>
              <a:endParaRPr lang="nl-BE"/>
            </a:p>
          </p:txBody>
        </p:sp>
        <p:sp>
          <p:nvSpPr>
            <p:cNvPr id="22573" name="Line 152"/>
            <p:cNvSpPr>
              <a:spLocks noChangeAspect="1" noChangeShapeType="1"/>
            </p:cNvSpPr>
            <p:nvPr/>
          </p:nvSpPr>
          <p:spPr bwMode="auto">
            <a:xfrm>
              <a:off x="8638" y="10002"/>
              <a:ext cx="57" cy="1"/>
            </a:xfrm>
            <a:prstGeom prst="line">
              <a:avLst/>
            </a:prstGeom>
            <a:noFill/>
            <a:ln w="19050">
              <a:solidFill>
                <a:srgbClr val="FFFFFF"/>
              </a:solidFill>
              <a:round/>
              <a:headEnd/>
              <a:tailEnd/>
            </a:ln>
          </p:spPr>
          <p:txBody>
            <a:bodyPr lIns="74295" tIns="8890" rIns="74295" bIns="8890"/>
            <a:lstStyle/>
            <a:p>
              <a:endParaRPr lang="nl-BE"/>
            </a:p>
          </p:txBody>
        </p:sp>
      </p:grpSp>
      <p:sp>
        <p:nvSpPr>
          <p:cNvPr id="22532" name="Line 31"/>
          <p:cNvSpPr>
            <a:spLocks noChangeShapeType="1"/>
          </p:cNvSpPr>
          <p:nvPr/>
        </p:nvSpPr>
        <p:spPr bwMode="auto">
          <a:xfrm>
            <a:off x="1659190" y="1556792"/>
            <a:ext cx="3166120" cy="0"/>
          </a:xfrm>
          <a:prstGeom prst="line">
            <a:avLst/>
          </a:prstGeom>
          <a:noFill/>
          <a:ln w="28575">
            <a:solidFill>
              <a:srgbClr val="FF7B47"/>
            </a:solidFill>
            <a:round/>
            <a:headEnd type="arrow"/>
            <a:tailEnd type="none" w="lg" len="lg"/>
          </a:ln>
        </p:spPr>
        <p:txBody>
          <a:bodyPr wrap="none" anchor="ctr"/>
          <a:lstStyle/>
          <a:p>
            <a:endParaRPr lang="nl-BE"/>
          </a:p>
        </p:txBody>
      </p:sp>
      <p:sp>
        <p:nvSpPr>
          <p:cNvPr id="22536" name="Rectangle 36"/>
          <p:cNvSpPr>
            <a:spLocks noChangeArrowheads="1"/>
          </p:cNvSpPr>
          <p:nvPr/>
        </p:nvSpPr>
        <p:spPr bwMode="auto">
          <a:xfrm>
            <a:off x="2523286" y="1218238"/>
            <a:ext cx="909630" cy="338554"/>
          </a:xfrm>
          <a:prstGeom prst="rect">
            <a:avLst/>
          </a:prstGeom>
          <a:noFill/>
          <a:ln w="9525">
            <a:noFill/>
            <a:miter lim="800000"/>
            <a:headEnd/>
            <a:tailEnd/>
          </a:ln>
        </p:spPr>
        <p:txBody>
          <a:bodyPr wrap="square">
            <a:spAutoFit/>
          </a:bodyPr>
          <a:lstStyle/>
          <a:p>
            <a:pPr algn="ctr"/>
            <a:r>
              <a:rPr lang="en-US" sz="1600" dirty="0">
                <a:solidFill>
                  <a:srgbClr val="FF7B47"/>
                </a:solidFill>
                <a:latin typeface="Verdana" pitchFamily="84" charset="0"/>
              </a:rPr>
              <a:t>HI</a:t>
            </a:r>
          </a:p>
        </p:txBody>
      </p:sp>
      <p:sp>
        <p:nvSpPr>
          <p:cNvPr id="22537" name="Rectangle 40"/>
          <p:cNvSpPr>
            <a:spLocks noGrp="1" noChangeArrowheads="1"/>
          </p:cNvSpPr>
          <p:nvPr>
            <p:ph type="subTitle" idx="1"/>
          </p:nvPr>
        </p:nvSpPr>
        <p:spPr>
          <a:xfrm>
            <a:off x="142875" y="4724400"/>
            <a:ext cx="8839200" cy="1981200"/>
          </a:xfrm>
          <a:noFill/>
        </p:spPr>
        <p:txBody>
          <a:bodyPr/>
          <a:lstStyle/>
          <a:p>
            <a:pPr algn="l">
              <a:lnSpc>
                <a:spcPct val="120000"/>
              </a:lnSpc>
            </a:pPr>
            <a:r>
              <a:rPr lang="en-US" sz="1200" b="1" i="1" dirty="0">
                <a:solidFill>
                  <a:srgbClr val="FF0000"/>
                </a:solidFill>
                <a:latin typeface="Verdana" pitchFamily="84" charset="0"/>
              </a:rPr>
              <a:t>Special preparation for the new SDS test at the Winter Course in Lisbon. </a:t>
            </a:r>
            <a:endParaRPr lang="en-US" sz="1200" b="1" dirty="0">
              <a:latin typeface="Verdana" pitchFamily="84" charset="0"/>
            </a:endParaRPr>
          </a:p>
          <a:p>
            <a:pPr algn="l" eaLnBrk="1" hangingPunct="1">
              <a:lnSpc>
                <a:spcPct val="120000"/>
              </a:lnSpc>
            </a:pPr>
            <a:r>
              <a:rPr lang="en-US" sz="1200" b="1" dirty="0">
                <a:latin typeface="Verdana" pitchFamily="84" charset="0"/>
              </a:rPr>
              <a:t>SDS (single – double – single) Paul BALSOM (Leicester City Fitness Coach)</a:t>
            </a:r>
          </a:p>
          <a:p>
            <a:pPr algn="l" eaLnBrk="1" hangingPunct="1">
              <a:lnSpc>
                <a:spcPct val="120000"/>
              </a:lnSpc>
            </a:pPr>
            <a:r>
              <a:rPr lang="en-US" sz="1200" b="1" dirty="0">
                <a:latin typeface="Verdana" pitchFamily="84" charset="0"/>
              </a:rPr>
              <a:t>Set 1: </a:t>
            </a:r>
            <a:r>
              <a:rPr lang="en-US" sz="1200" dirty="0">
                <a:latin typeface="Verdana" pitchFamily="84" charset="0"/>
              </a:rPr>
              <a:t>5 laps of (12 sec single HI run – 5 sec rest – 16 sec double HI run – 5 sec rest – 12 sec single HI run – 12 sec rest)</a:t>
            </a:r>
          </a:p>
          <a:p>
            <a:pPr algn="l" eaLnBrk="1" hangingPunct="1">
              <a:lnSpc>
                <a:spcPct val="120000"/>
              </a:lnSpc>
            </a:pPr>
            <a:r>
              <a:rPr lang="en-US" sz="1200" b="1" dirty="0">
                <a:latin typeface="Verdana" pitchFamily="84" charset="0"/>
              </a:rPr>
              <a:t>Recovery:</a:t>
            </a:r>
            <a:r>
              <a:rPr lang="en-US" sz="1200" dirty="0">
                <a:latin typeface="Verdana" pitchFamily="84" charset="0"/>
              </a:rPr>
              <a:t> 4 min</a:t>
            </a:r>
            <a:endParaRPr lang="en-US" sz="1200" b="1" dirty="0">
              <a:latin typeface="Verdana" pitchFamily="84" charset="0"/>
            </a:endParaRPr>
          </a:p>
          <a:p>
            <a:pPr algn="l" eaLnBrk="1" hangingPunct="1">
              <a:lnSpc>
                <a:spcPct val="120000"/>
              </a:lnSpc>
            </a:pPr>
            <a:r>
              <a:rPr lang="en-US" sz="1200" b="1" dirty="0">
                <a:latin typeface="Verdana" pitchFamily="84" charset="0"/>
              </a:rPr>
              <a:t>Set2 &amp; 3:</a:t>
            </a:r>
            <a:r>
              <a:rPr lang="en-US" sz="1200" dirty="0">
                <a:latin typeface="Verdana" pitchFamily="84" charset="0"/>
              </a:rPr>
              <a:t> repeat the same 5 laps</a:t>
            </a:r>
          </a:p>
          <a:p>
            <a:pPr algn="l" eaLnBrk="1" hangingPunct="1">
              <a:lnSpc>
                <a:spcPct val="120000"/>
              </a:lnSpc>
            </a:pPr>
            <a:r>
              <a:rPr lang="en-US" sz="1200" i="1" dirty="0">
                <a:latin typeface="Verdana" pitchFamily="84" charset="0"/>
              </a:rPr>
              <a:t>Target tempo 18 km/h: Single: 12 sec &amp; Double: 16 sec; Single = 60 m &amp; Double = 72 m</a:t>
            </a:r>
          </a:p>
          <a:p>
            <a:pPr algn="l" eaLnBrk="1" hangingPunct="1">
              <a:lnSpc>
                <a:spcPct val="120000"/>
              </a:lnSpc>
            </a:pPr>
            <a:endParaRPr lang="en-US" sz="1200" dirty="0">
              <a:latin typeface="Verdana" pitchFamily="84" charset="0"/>
            </a:endParaRPr>
          </a:p>
        </p:txBody>
      </p:sp>
      <p:sp>
        <p:nvSpPr>
          <p:cNvPr id="22539" name="Rectangle 42"/>
          <p:cNvSpPr>
            <a:spLocks noChangeArrowheads="1"/>
          </p:cNvSpPr>
          <p:nvPr/>
        </p:nvSpPr>
        <p:spPr bwMode="auto">
          <a:xfrm>
            <a:off x="6705600" y="609600"/>
            <a:ext cx="2286000" cy="4038600"/>
          </a:xfrm>
          <a:prstGeom prst="rect">
            <a:avLst/>
          </a:prstGeom>
          <a:solidFill>
            <a:srgbClr val="006000"/>
          </a:solidFill>
          <a:ln w="9525">
            <a:noFill/>
            <a:miter lim="800000"/>
            <a:headEnd/>
            <a:tailEnd/>
          </a:ln>
        </p:spPr>
        <p:txBody>
          <a:bodyPr/>
          <a:lstStyle/>
          <a:p>
            <a:pPr algn="ct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algn="ct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Set 1 (5)		4,5 min</a:t>
            </a: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Recovery 			4 min</a:t>
            </a: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Set 2 (5)		4,5 min</a:t>
            </a: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Recovery		  4 min</a:t>
            </a: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Set 3 (5)		4,5 min </a:t>
            </a: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Total duration 		± 21,5 min</a:t>
            </a:r>
          </a:p>
          <a:p>
            <a:pP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eaLnBrk="1" hangingPunct="1">
              <a:lnSpc>
                <a:spcPct val="120000"/>
              </a:lnSpc>
              <a:spcBef>
                <a:spcPct val="20000"/>
              </a:spcBef>
              <a:tabLst>
                <a:tab pos="977900" algn="l"/>
                <a:tab pos="1320800" algn="l"/>
                <a:tab pos="1371600" algn="l"/>
                <a:tab pos="1549400" algn="l"/>
              </a:tabLst>
            </a:pPr>
            <a:endParaRPr lang="en-US" sz="1000" dirty="0">
              <a:solidFill>
                <a:srgbClr val="6CCEFF"/>
              </a:solidFill>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6CCEFF"/>
                </a:solidFill>
                <a:latin typeface="Verdana" pitchFamily="84" charset="0"/>
              </a:rPr>
              <a:t>Walking 	W  	225 m</a:t>
            </a:r>
            <a:endParaRPr lang="en-US" sz="1000" dirty="0">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7FFF5B"/>
                </a:solidFill>
                <a:latin typeface="Verdana" pitchFamily="84" charset="0"/>
              </a:rPr>
              <a:t>Jogging 	J</a:t>
            </a:r>
            <a:r>
              <a:rPr lang="en-US" sz="1000" dirty="0">
                <a:latin typeface="Verdana" pitchFamily="84" charset="0"/>
              </a:rPr>
              <a:t>     	 </a:t>
            </a:r>
            <a:r>
              <a:rPr lang="en-US" sz="1000" dirty="0">
                <a:solidFill>
                  <a:srgbClr val="7FFF5B"/>
                </a:solidFill>
                <a:latin typeface="Verdana" pitchFamily="84" charset="0"/>
              </a:rPr>
              <a:t>… m</a:t>
            </a:r>
            <a:endParaRPr lang="en-US" sz="1000" dirty="0">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F689FF"/>
                </a:solidFill>
                <a:latin typeface="Verdana" pitchFamily="84" charset="0"/>
              </a:rPr>
              <a:t>Backwards 	BW		… m</a:t>
            </a:r>
            <a:endParaRPr lang="en-US" sz="1000" dirty="0">
              <a:solidFill>
                <a:srgbClr val="FFEF78"/>
              </a:solidFill>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FFFC61"/>
                </a:solidFill>
                <a:latin typeface="Verdana" pitchFamily="84" charset="0"/>
              </a:rPr>
              <a:t>Sideways 	SW		… m</a:t>
            </a:r>
            <a:endParaRPr lang="en-US" sz="1000" dirty="0">
              <a:solidFill>
                <a:srgbClr val="FF7B47"/>
              </a:solidFill>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FF7B47"/>
                </a:solidFill>
                <a:latin typeface="Verdana" pitchFamily="84" charset="0"/>
              </a:rPr>
              <a:t>High intensity 	HI  	2880 m</a:t>
            </a:r>
          </a:p>
          <a:p>
            <a:pPr eaLnBrk="1" hangingPunct="1">
              <a:lnSpc>
                <a:spcPct val="120000"/>
              </a:lnSpc>
              <a:spcBef>
                <a:spcPct val="20000"/>
              </a:spcBef>
              <a:tabLst>
                <a:tab pos="977900" algn="l"/>
                <a:tab pos="1320800" algn="l"/>
                <a:tab pos="1371600" algn="l"/>
                <a:tab pos="1549400" algn="l"/>
              </a:tabLst>
            </a:pPr>
            <a:r>
              <a:rPr lang="en-US" sz="1000" dirty="0">
                <a:solidFill>
                  <a:srgbClr val="FF4E60"/>
                </a:solidFill>
                <a:latin typeface="Verdana" pitchFamily="84" charset="0"/>
              </a:rPr>
              <a:t>Sprint 	S		… m</a:t>
            </a: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Total distance 		3105 m</a:t>
            </a:r>
          </a:p>
        </p:txBody>
      </p:sp>
      <p:grpSp>
        <p:nvGrpSpPr>
          <p:cNvPr id="3" name="Group 43"/>
          <p:cNvGrpSpPr>
            <a:grpSpLocks/>
          </p:cNvGrpSpPr>
          <p:nvPr/>
        </p:nvGrpSpPr>
        <p:grpSpPr bwMode="auto">
          <a:xfrm>
            <a:off x="6781800" y="4280520"/>
            <a:ext cx="1981200" cy="228600"/>
            <a:chOff x="4320" y="2592"/>
            <a:chExt cx="1248" cy="144"/>
          </a:xfrm>
        </p:grpSpPr>
        <p:sp>
          <p:nvSpPr>
            <p:cNvPr id="22550" name="Line 44"/>
            <p:cNvSpPr>
              <a:spLocks noChangeShapeType="1"/>
            </p:cNvSpPr>
            <p:nvPr/>
          </p:nvSpPr>
          <p:spPr bwMode="auto">
            <a:xfrm>
              <a:off x="4320" y="2736"/>
              <a:ext cx="1248" cy="0"/>
            </a:xfrm>
            <a:prstGeom prst="line">
              <a:avLst/>
            </a:prstGeom>
            <a:noFill/>
            <a:ln w="9525">
              <a:solidFill>
                <a:schemeClr val="bg1"/>
              </a:solidFill>
              <a:round/>
              <a:headEnd/>
              <a:tailEnd/>
            </a:ln>
          </p:spPr>
          <p:txBody>
            <a:bodyPr wrap="none" anchor="ctr"/>
            <a:lstStyle/>
            <a:p>
              <a:endParaRPr lang="nl-BE"/>
            </a:p>
          </p:txBody>
        </p:sp>
        <p:sp>
          <p:nvSpPr>
            <p:cNvPr id="22551" name="Line 45"/>
            <p:cNvSpPr>
              <a:spLocks noChangeShapeType="1"/>
            </p:cNvSpPr>
            <p:nvPr/>
          </p:nvSpPr>
          <p:spPr bwMode="auto">
            <a:xfrm>
              <a:off x="4320" y="2592"/>
              <a:ext cx="1248" cy="0"/>
            </a:xfrm>
            <a:prstGeom prst="line">
              <a:avLst/>
            </a:prstGeom>
            <a:noFill/>
            <a:ln w="9525">
              <a:solidFill>
                <a:schemeClr val="bg1"/>
              </a:solidFill>
              <a:round/>
              <a:headEnd/>
              <a:tailEnd/>
            </a:ln>
          </p:spPr>
          <p:txBody>
            <a:bodyPr wrap="none" anchor="ctr"/>
            <a:lstStyle/>
            <a:p>
              <a:endParaRPr lang="nl-BE"/>
            </a:p>
          </p:txBody>
        </p:sp>
      </p:grpSp>
      <p:grpSp>
        <p:nvGrpSpPr>
          <p:cNvPr id="4" name="Group 46"/>
          <p:cNvGrpSpPr>
            <a:grpSpLocks/>
          </p:cNvGrpSpPr>
          <p:nvPr/>
        </p:nvGrpSpPr>
        <p:grpSpPr bwMode="auto">
          <a:xfrm>
            <a:off x="6781800" y="2336304"/>
            <a:ext cx="1981200" cy="228600"/>
            <a:chOff x="4320" y="2592"/>
            <a:chExt cx="1248" cy="144"/>
          </a:xfrm>
        </p:grpSpPr>
        <p:sp>
          <p:nvSpPr>
            <p:cNvPr id="22548" name="Line 47"/>
            <p:cNvSpPr>
              <a:spLocks noChangeShapeType="1"/>
            </p:cNvSpPr>
            <p:nvPr/>
          </p:nvSpPr>
          <p:spPr bwMode="auto">
            <a:xfrm>
              <a:off x="4320" y="2736"/>
              <a:ext cx="1248" cy="0"/>
            </a:xfrm>
            <a:prstGeom prst="line">
              <a:avLst/>
            </a:prstGeom>
            <a:noFill/>
            <a:ln w="9525">
              <a:solidFill>
                <a:schemeClr val="bg1"/>
              </a:solidFill>
              <a:round/>
              <a:headEnd/>
              <a:tailEnd/>
            </a:ln>
          </p:spPr>
          <p:txBody>
            <a:bodyPr wrap="none" anchor="ctr"/>
            <a:lstStyle/>
            <a:p>
              <a:endParaRPr lang="nl-BE"/>
            </a:p>
          </p:txBody>
        </p:sp>
        <p:sp>
          <p:nvSpPr>
            <p:cNvPr id="22549" name="Line 48"/>
            <p:cNvSpPr>
              <a:spLocks noChangeShapeType="1"/>
            </p:cNvSpPr>
            <p:nvPr/>
          </p:nvSpPr>
          <p:spPr bwMode="auto">
            <a:xfrm>
              <a:off x="4320" y="2592"/>
              <a:ext cx="1248" cy="0"/>
            </a:xfrm>
            <a:prstGeom prst="line">
              <a:avLst/>
            </a:prstGeom>
            <a:noFill/>
            <a:ln w="9525">
              <a:solidFill>
                <a:schemeClr val="bg1"/>
              </a:solidFill>
              <a:round/>
              <a:headEnd/>
              <a:tailEnd/>
            </a:ln>
          </p:spPr>
          <p:txBody>
            <a:bodyPr wrap="none" anchor="ctr"/>
            <a:lstStyle/>
            <a:p>
              <a:endParaRPr lang="nl-BE"/>
            </a:p>
          </p:txBody>
        </p:sp>
      </p:grpSp>
      <p:sp>
        <p:nvSpPr>
          <p:cNvPr id="22542" name="Rectangle 49"/>
          <p:cNvSpPr>
            <a:spLocks noChangeArrowheads="1"/>
          </p:cNvSpPr>
          <p:nvPr/>
        </p:nvSpPr>
        <p:spPr bwMode="auto">
          <a:xfrm>
            <a:off x="6781800" y="609600"/>
            <a:ext cx="2209800" cy="369332"/>
          </a:xfrm>
          <a:prstGeom prst="rect">
            <a:avLst/>
          </a:prstGeom>
          <a:noFill/>
          <a:ln w="9525">
            <a:noFill/>
            <a:miter lim="800000"/>
            <a:headEnd/>
            <a:tailEnd/>
          </a:ln>
        </p:spPr>
        <p:txBody>
          <a:bodyPr>
            <a:spAutoFit/>
          </a:bodyPr>
          <a:lstStyle/>
          <a:p>
            <a:pPr algn="ctr"/>
            <a:r>
              <a:rPr lang="en-US" b="1" dirty="0">
                <a:solidFill>
                  <a:schemeClr val="bg1"/>
                </a:solidFill>
                <a:latin typeface="Verdana" pitchFamily="84" charset="0"/>
              </a:rPr>
              <a:t>3 set of SDS</a:t>
            </a:r>
          </a:p>
        </p:txBody>
      </p:sp>
      <p:sp>
        <p:nvSpPr>
          <p:cNvPr id="53" name="Rectangle 28"/>
          <p:cNvSpPr>
            <a:spLocks noChangeArrowheads="1"/>
          </p:cNvSpPr>
          <p:nvPr/>
        </p:nvSpPr>
        <p:spPr bwMode="auto">
          <a:xfrm>
            <a:off x="4932040" y="980728"/>
            <a:ext cx="648072" cy="288032"/>
          </a:xfrm>
          <a:prstGeom prst="rect">
            <a:avLst/>
          </a:prstGeom>
          <a:noFill/>
          <a:ln w="9525">
            <a:noFill/>
            <a:miter lim="800000"/>
            <a:headEnd/>
            <a:tailEnd/>
          </a:ln>
        </p:spPr>
        <p:txBody>
          <a:bodyPr/>
          <a:lstStyle/>
          <a:p>
            <a:pPr eaLnBrk="1" hangingPunct="1">
              <a:spcBef>
                <a:spcPct val="20000"/>
              </a:spcBef>
            </a:pPr>
            <a:r>
              <a:rPr lang="en-US" sz="1400" dirty="0">
                <a:solidFill>
                  <a:schemeClr val="bg1"/>
                </a:solidFill>
                <a:latin typeface="Verdana" pitchFamily="84" charset="0"/>
              </a:rPr>
              <a:t>Start</a:t>
            </a:r>
          </a:p>
        </p:txBody>
      </p:sp>
      <p:sp>
        <p:nvSpPr>
          <p:cNvPr id="54" name="Oval 53"/>
          <p:cNvSpPr>
            <a:spLocks noChangeArrowheads="1"/>
          </p:cNvSpPr>
          <p:nvPr/>
        </p:nvSpPr>
        <p:spPr bwMode="auto">
          <a:xfrm>
            <a:off x="2627784" y="1340768"/>
            <a:ext cx="114300" cy="106362"/>
          </a:xfrm>
          <a:prstGeom prst="ellipse">
            <a:avLst/>
          </a:prstGeom>
          <a:solidFill>
            <a:srgbClr val="FDFF56"/>
          </a:solidFill>
          <a:ln w="9525">
            <a:noFill/>
            <a:round/>
            <a:headEnd/>
            <a:tailEnd/>
          </a:ln>
        </p:spPr>
        <p:txBody>
          <a:bodyPr wrap="none" anchor="ctr"/>
          <a:lstStyle/>
          <a:p>
            <a:endParaRPr lang="nl-BE" sz="2400"/>
          </a:p>
        </p:txBody>
      </p:sp>
      <p:sp>
        <p:nvSpPr>
          <p:cNvPr id="55" name="Oval 66"/>
          <p:cNvSpPr>
            <a:spLocks noChangeArrowheads="1"/>
          </p:cNvSpPr>
          <p:nvPr/>
        </p:nvSpPr>
        <p:spPr bwMode="auto">
          <a:xfrm>
            <a:off x="1587182" y="1340768"/>
            <a:ext cx="114300" cy="106362"/>
          </a:xfrm>
          <a:prstGeom prst="ellipse">
            <a:avLst/>
          </a:prstGeom>
          <a:solidFill>
            <a:srgbClr val="FDFF56"/>
          </a:solidFill>
          <a:ln w="9525">
            <a:noFill/>
            <a:round/>
            <a:headEnd/>
            <a:tailEnd/>
          </a:ln>
        </p:spPr>
        <p:txBody>
          <a:bodyPr wrap="none" anchor="ctr"/>
          <a:lstStyle/>
          <a:p>
            <a:endParaRPr lang="nl-BE" sz="2400"/>
          </a:p>
        </p:txBody>
      </p:sp>
      <p:sp>
        <p:nvSpPr>
          <p:cNvPr id="62" name="Oval 66"/>
          <p:cNvSpPr>
            <a:spLocks noChangeArrowheads="1"/>
          </p:cNvSpPr>
          <p:nvPr/>
        </p:nvSpPr>
        <p:spPr bwMode="auto">
          <a:xfrm flipH="1" flipV="1">
            <a:off x="4745732" y="1340768"/>
            <a:ext cx="114300" cy="106362"/>
          </a:xfrm>
          <a:prstGeom prst="ellipse">
            <a:avLst/>
          </a:prstGeom>
          <a:solidFill>
            <a:srgbClr val="FDFF56"/>
          </a:solidFill>
          <a:ln w="9525">
            <a:noFill/>
            <a:round/>
            <a:headEnd/>
            <a:tailEnd/>
          </a:ln>
        </p:spPr>
        <p:txBody>
          <a:bodyPr wrap="none" anchor="ctr"/>
          <a:lstStyle/>
          <a:p>
            <a:endParaRPr lang="nl-BE" sz="2400"/>
          </a:p>
        </p:txBody>
      </p:sp>
      <p:sp>
        <p:nvSpPr>
          <p:cNvPr id="65" name="Oval 66"/>
          <p:cNvSpPr>
            <a:spLocks noChangeArrowheads="1"/>
          </p:cNvSpPr>
          <p:nvPr/>
        </p:nvSpPr>
        <p:spPr bwMode="auto">
          <a:xfrm flipH="1" flipV="1">
            <a:off x="3675414" y="1340768"/>
            <a:ext cx="114300" cy="106362"/>
          </a:xfrm>
          <a:prstGeom prst="ellipse">
            <a:avLst/>
          </a:prstGeom>
          <a:solidFill>
            <a:srgbClr val="FDFF56"/>
          </a:solidFill>
          <a:ln w="9525">
            <a:noFill/>
            <a:round/>
            <a:headEnd/>
            <a:tailEnd/>
          </a:ln>
        </p:spPr>
        <p:txBody>
          <a:bodyPr wrap="none" anchor="ctr"/>
          <a:lstStyle/>
          <a:p>
            <a:endParaRPr lang="nl-BE" sz="2400"/>
          </a:p>
        </p:txBody>
      </p:sp>
      <p:sp>
        <p:nvSpPr>
          <p:cNvPr id="72" name="Rectangle 34"/>
          <p:cNvSpPr>
            <a:spLocks noChangeArrowheads="1"/>
          </p:cNvSpPr>
          <p:nvPr/>
        </p:nvSpPr>
        <p:spPr bwMode="auto">
          <a:xfrm>
            <a:off x="5364088" y="620688"/>
            <a:ext cx="1080120" cy="288032"/>
          </a:xfrm>
          <a:prstGeom prst="rect">
            <a:avLst/>
          </a:prstGeom>
          <a:noFill/>
          <a:ln w="9525">
            <a:noFill/>
            <a:miter lim="800000"/>
            <a:headEnd/>
            <a:tailEnd/>
          </a:ln>
        </p:spPr>
        <p:txBody>
          <a:bodyPr/>
          <a:lstStyle/>
          <a:p>
            <a:pPr eaLnBrk="1" hangingPunct="1">
              <a:spcBef>
                <a:spcPct val="20000"/>
              </a:spcBef>
            </a:pPr>
            <a:r>
              <a:rPr lang="en-US" sz="1400" dirty="0">
                <a:solidFill>
                  <a:schemeClr val="bg1"/>
                </a:solidFill>
                <a:latin typeface="Verdana" pitchFamily="84" charset="0"/>
              </a:rPr>
              <a:t>Referees</a:t>
            </a:r>
          </a:p>
        </p:txBody>
      </p:sp>
      <p:sp>
        <p:nvSpPr>
          <p:cNvPr id="69" name="Oval 53"/>
          <p:cNvSpPr>
            <a:spLocks noChangeArrowheads="1"/>
          </p:cNvSpPr>
          <p:nvPr/>
        </p:nvSpPr>
        <p:spPr bwMode="auto">
          <a:xfrm>
            <a:off x="3347864" y="1738462"/>
            <a:ext cx="114300" cy="106362"/>
          </a:xfrm>
          <a:prstGeom prst="ellipse">
            <a:avLst/>
          </a:prstGeom>
          <a:solidFill>
            <a:srgbClr val="FFFC61"/>
          </a:solidFill>
          <a:ln w="9525">
            <a:noFill/>
            <a:round/>
            <a:headEnd/>
            <a:tailEnd/>
          </a:ln>
        </p:spPr>
        <p:txBody>
          <a:bodyPr wrap="none" anchor="ctr"/>
          <a:lstStyle/>
          <a:p>
            <a:endParaRPr lang="nl-BE" sz="2400">
              <a:solidFill>
                <a:srgbClr val="0000FF"/>
              </a:solidFill>
            </a:endParaRPr>
          </a:p>
        </p:txBody>
      </p:sp>
      <p:sp>
        <p:nvSpPr>
          <p:cNvPr id="75" name="Arc 84"/>
          <p:cNvSpPr>
            <a:spLocks/>
          </p:cNvSpPr>
          <p:nvPr/>
        </p:nvSpPr>
        <p:spPr bwMode="auto">
          <a:xfrm flipH="1" flipV="1">
            <a:off x="1227142" y="1556792"/>
            <a:ext cx="360040" cy="216024"/>
          </a:xfrm>
          <a:custGeom>
            <a:avLst/>
            <a:gdLst>
              <a:gd name="T0" fmla="*/ 2147483647 w 30412"/>
              <a:gd name="T1" fmla="*/ 29002055 h 43200"/>
              <a:gd name="T2" fmla="*/ 0 w 30412"/>
              <a:gd name="T3" fmla="*/ 991220530 h 43200"/>
              <a:gd name="T4" fmla="*/ 2147483647 w 30412"/>
              <a:gd name="T5" fmla="*/ 518159587 h 43200"/>
              <a:gd name="T6" fmla="*/ 0 60000 65536"/>
              <a:gd name="T7" fmla="*/ 0 60000 65536"/>
              <a:gd name="T8" fmla="*/ 0 60000 65536"/>
              <a:gd name="T9" fmla="*/ 0 w 30412"/>
              <a:gd name="T10" fmla="*/ 0 h 43200"/>
              <a:gd name="T11" fmla="*/ 30412 w 30412"/>
              <a:gd name="T12" fmla="*/ 43200 h 43200"/>
            </a:gdLst>
            <a:ahLst/>
            <a:cxnLst>
              <a:cxn ang="T6">
                <a:pos x="T0" y="T1"/>
              </a:cxn>
              <a:cxn ang="T7">
                <a:pos x="T2" y="T3"/>
              </a:cxn>
              <a:cxn ang="T8">
                <a:pos x="T4" y="T5"/>
              </a:cxn>
            </a:cxnLst>
            <a:rect l="T9" t="T10" r="T11" b="T12"/>
            <a:pathLst>
              <a:path w="30412" h="43200" fill="none" extrusionOk="0">
                <a:moveTo>
                  <a:pt x="1688" y="1208"/>
                </a:moveTo>
                <a:cubicBezTo>
                  <a:pt x="3978" y="408"/>
                  <a:pt x="6386" y="-1"/>
                  <a:pt x="8812" y="0"/>
                </a:cubicBezTo>
                <a:cubicBezTo>
                  <a:pt x="20741" y="0"/>
                  <a:pt x="30412" y="9670"/>
                  <a:pt x="30412" y="21600"/>
                </a:cubicBezTo>
                <a:cubicBezTo>
                  <a:pt x="30412" y="33529"/>
                  <a:pt x="20741" y="43200"/>
                  <a:pt x="8812" y="43200"/>
                </a:cubicBezTo>
                <a:cubicBezTo>
                  <a:pt x="5775" y="43200"/>
                  <a:pt x="2772" y="42559"/>
                  <a:pt x="-1" y="41320"/>
                </a:cubicBezTo>
              </a:path>
              <a:path w="30412" h="43200" stroke="0" extrusionOk="0">
                <a:moveTo>
                  <a:pt x="1688" y="1208"/>
                </a:moveTo>
                <a:cubicBezTo>
                  <a:pt x="3978" y="408"/>
                  <a:pt x="6386" y="-1"/>
                  <a:pt x="8812" y="0"/>
                </a:cubicBezTo>
                <a:cubicBezTo>
                  <a:pt x="20741" y="0"/>
                  <a:pt x="30412" y="9670"/>
                  <a:pt x="30412" y="21600"/>
                </a:cubicBezTo>
                <a:cubicBezTo>
                  <a:pt x="30412" y="33529"/>
                  <a:pt x="20741" y="43200"/>
                  <a:pt x="8812" y="43200"/>
                </a:cubicBezTo>
                <a:cubicBezTo>
                  <a:pt x="5775" y="43200"/>
                  <a:pt x="2772" y="42559"/>
                  <a:pt x="-1" y="41320"/>
                </a:cubicBezTo>
                <a:lnTo>
                  <a:pt x="8812" y="21600"/>
                </a:lnTo>
                <a:close/>
              </a:path>
            </a:pathLst>
          </a:custGeom>
          <a:noFill/>
          <a:ln w="28575">
            <a:solidFill>
              <a:srgbClr val="6CCEFF"/>
            </a:solidFill>
            <a:round/>
            <a:headEnd type="arrow"/>
            <a:tailEnd type="none" w="lg" len="lg"/>
          </a:ln>
        </p:spPr>
        <p:txBody>
          <a:bodyPr wrap="none" anchor="ctr"/>
          <a:lstStyle/>
          <a:p>
            <a:r>
              <a:rPr lang="nl-BE" sz="2400" dirty="0"/>
              <a:t> </a:t>
            </a:r>
          </a:p>
        </p:txBody>
      </p:sp>
      <p:sp>
        <p:nvSpPr>
          <p:cNvPr id="76" name="Rectangle 69"/>
          <p:cNvSpPr>
            <a:spLocks noChangeArrowheads="1"/>
          </p:cNvSpPr>
          <p:nvPr/>
        </p:nvSpPr>
        <p:spPr bwMode="auto">
          <a:xfrm>
            <a:off x="687188" y="1650286"/>
            <a:ext cx="660758" cy="338554"/>
          </a:xfrm>
          <a:prstGeom prst="rect">
            <a:avLst/>
          </a:prstGeom>
          <a:noFill/>
          <a:ln w="9525">
            <a:noFill/>
            <a:miter lim="800000"/>
            <a:headEnd/>
            <a:tailEnd/>
          </a:ln>
        </p:spPr>
        <p:txBody>
          <a:bodyPr wrap="none">
            <a:spAutoFit/>
          </a:bodyPr>
          <a:lstStyle/>
          <a:p>
            <a:pPr algn="ctr"/>
            <a:r>
              <a:rPr lang="en-US" sz="1600" dirty="0">
                <a:solidFill>
                  <a:srgbClr val="6CCEFF"/>
                </a:solidFill>
                <a:latin typeface="Verdana" pitchFamily="84" charset="0"/>
              </a:rPr>
              <a:t>W 5</a:t>
            </a:r>
            <a:r>
              <a:rPr lang="en-US" dirty="0">
                <a:solidFill>
                  <a:srgbClr val="6CCEFF"/>
                </a:solidFill>
                <a:latin typeface="Verdana" pitchFamily="84" charset="0"/>
              </a:rPr>
              <a:t>”</a:t>
            </a:r>
          </a:p>
        </p:txBody>
      </p:sp>
      <p:sp>
        <p:nvSpPr>
          <p:cNvPr id="77" name="Arc 84"/>
          <p:cNvSpPr>
            <a:spLocks/>
          </p:cNvSpPr>
          <p:nvPr/>
        </p:nvSpPr>
        <p:spPr bwMode="auto">
          <a:xfrm flipV="1">
            <a:off x="1691680" y="1628800"/>
            <a:ext cx="1872208" cy="288032"/>
          </a:xfrm>
          <a:custGeom>
            <a:avLst/>
            <a:gdLst>
              <a:gd name="T0" fmla="*/ 2147483647 w 30412"/>
              <a:gd name="T1" fmla="*/ 29002055 h 43200"/>
              <a:gd name="T2" fmla="*/ 0 w 30412"/>
              <a:gd name="T3" fmla="*/ 991220530 h 43200"/>
              <a:gd name="T4" fmla="*/ 2147483647 w 30412"/>
              <a:gd name="T5" fmla="*/ 518159587 h 43200"/>
              <a:gd name="T6" fmla="*/ 0 60000 65536"/>
              <a:gd name="T7" fmla="*/ 0 60000 65536"/>
              <a:gd name="T8" fmla="*/ 0 60000 65536"/>
              <a:gd name="T9" fmla="*/ 0 w 30412"/>
              <a:gd name="T10" fmla="*/ 0 h 43200"/>
              <a:gd name="T11" fmla="*/ 30412 w 30412"/>
              <a:gd name="T12" fmla="*/ 43200 h 43200"/>
            </a:gdLst>
            <a:ahLst/>
            <a:cxnLst>
              <a:cxn ang="T6">
                <a:pos x="T0" y="T1"/>
              </a:cxn>
              <a:cxn ang="T7">
                <a:pos x="T2" y="T3"/>
              </a:cxn>
              <a:cxn ang="T8">
                <a:pos x="T4" y="T5"/>
              </a:cxn>
            </a:cxnLst>
            <a:rect l="T9" t="T10" r="T11" b="T12"/>
            <a:pathLst>
              <a:path w="30412" h="43200" fill="none" extrusionOk="0">
                <a:moveTo>
                  <a:pt x="1688" y="1208"/>
                </a:moveTo>
                <a:cubicBezTo>
                  <a:pt x="3978" y="408"/>
                  <a:pt x="6386" y="-1"/>
                  <a:pt x="8812" y="0"/>
                </a:cubicBezTo>
                <a:cubicBezTo>
                  <a:pt x="20741" y="0"/>
                  <a:pt x="30412" y="9670"/>
                  <a:pt x="30412" y="21600"/>
                </a:cubicBezTo>
                <a:cubicBezTo>
                  <a:pt x="30412" y="33529"/>
                  <a:pt x="20741" y="43200"/>
                  <a:pt x="8812" y="43200"/>
                </a:cubicBezTo>
                <a:cubicBezTo>
                  <a:pt x="5775" y="43200"/>
                  <a:pt x="2772" y="42559"/>
                  <a:pt x="-1" y="41320"/>
                </a:cubicBezTo>
              </a:path>
              <a:path w="30412" h="43200" stroke="0" extrusionOk="0">
                <a:moveTo>
                  <a:pt x="1688" y="1208"/>
                </a:moveTo>
                <a:cubicBezTo>
                  <a:pt x="3978" y="408"/>
                  <a:pt x="6386" y="-1"/>
                  <a:pt x="8812" y="0"/>
                </a:cubicBezTo>
                <a:cubicBezTo>
                  <a:pt x="20741" y="0"/>
                  <a:pt x="30412" y="9670"/>
                  <a:pt x="30412" y="21600"/>
                </a:cubicBezTo>
                <a:cubicBezTo>
                  <a:pt x="30412" y="33529"/>
                  <a:pt x="20741" y="43200"/>
                  <a:pt x="8812" y="43200"/>
                </a:cubicBezTo>
                <a:cubicBezTo>
                  <a:pt x="5775" y="43200"/>
                  <a:pt x="2772" y="42559"/>
                  <a:pt x="-1" y="41320"/>
                </a:cubicBezTo>
                <a:lnTo>
                  <a:pt x="8812" y="21600"/>
                </a:lnTo>
                <a:close/>
              </a:path>
            </a:pathLst>
          </a:custGeom>
          <a:noFill/>
          <a:ln w="28575">
            <a:solidFill>
              <a:srgbClr val="FF7B47"/>
            </a:solidFill>
            <a:round/>
            <a:headEnd type="arrow"/>
            <a:tailEnd type="none" w="lg" len="lg"/>
          </a:ln>
        </p:spPr>
        <p:txBody>
          <a:bodyPr wrap="none" anchor="ctr"/>
          <a:lstStyle/>
          <a:p>
            <a:r>
              <a:rPr lang="nl-BE" sz="2400" dirty="0"/>
              <a:t> </a:t>
            </a:r>
          </a:p>
        </p:txBody>
      </p:sp>
      <p:sp>
        <p:nvSpPr>
          <p:cNvPr id="78" name="Arc 84"/>
          <p:cNvSpPr>
            <a:spLocks/>
          </p:cNvSpPr>
          <p:nvPr/>
        </p:nvSpPr>
        <p:spPr bwMode="auto">
          <a:xfrm flipH="1" flipV="1">
            <a:off x="1187624" y="1916832"/>
            <a:ext cx="351656" cy="216024"/>
          </a:xfrm>
          <a:custGeom>
            <a:avLst/>
            <a:gdLst>
              <a:gd name="T0" fmla="*/ 2147483647 w 30412"/>
              <a:gd name="T1" fmla="*/ 29002055 h 43200"/>
              <a:gd name="T2" fmla="*/ 0 w 30412"/>
              <a:gd name="T3" fmla="*/ 991220530 h 43200"/>
              <a:gd name="T4" fmla="*/ 2147483647 w 30412"/>
              <a:gd name="T5" fmla="*/ 518159587 h 43200"/>
              <a:gd name="T6" fmla="*/ 0 60000 65536"/>
              <a:gd name="T7" fmla="*/ 0 60000 65536"/>
              <a:gd name="T8" fmla="*/ 0 60000 65536"/>
              <a:gd name="T9" fmla="*/ 0 w 30412"/>
              <a:gd name="T10" fmla="*/ 0 h 43200"/>
              <a:gd name="T11" fmla="*/ 30412 w 30412"/>
              <a:gd name="T12" fmla="*/ 43200 h 43200"/>
            </a:gdLst>
            <a:ahLst/>
            <a:cxnLst>
              <a:cxn ang="T6">
                <a:pos x="T0" y="T1"/>
              </a:cxn>
              <a:cxn ang="T7">
                <a:pos x="T2" y="T3"/>
              </a:cxn>
              <a:cxn ang="T8">
                <a:pos x="T4" y="T5"/>
              </a:cxn>
            </a:cxnLst>
            <a:rect l="T9" t="T10" r="T11" b="T12"/>
            <a:pathLst>
              <a:path w="30412" h="43200" fill="none" extrusionOk="0">
                <a:moveTo>
                  <a:pt x="1688" y="1208"/>
                </a:moveTo>
                <a:cubicBezTo>
                  <a:pt x="3978" y="408"/>
                  <a:pt x="6386" y="-1"/>
                  <a:pt x="8812" y="0"/>
                </a:cubicBezTo>
                <a:cubicBezTo>
                  <a:pt x="20741" y="0"/>
                  <a:pt x="30412" y="9670"/>
                  <a:pt x="30412" y="21600"/>
                </a:cubicBezTo>
                <a:cubicBezTo>
                  <a:pt x="30412" y="33529"/>
                  <a:pt x="20741" y="43200"/>
                  <a:pt x="8812" y="43200"/>
                </a:cubicBezTo>
                <a:cubicBezTo>
                  <a:pt x="5775" y="43200"/>
                  <a:pt x="2772" y="42559"/>
                  <a:pt x="-1" y="41320"/>
                </a:cubicBezTo>
              </a:path>
              <a:path w="30412" h="43200" stroke="0" extrusionOk="0">
                <a:moveTo>
                  <a:pt x="1688" y="1208"/>
                </a:moveTo>
                <a:cubicBezTo>
                  <a:pt x="3978" y="408"/>
                  <a:pt x="6386" y="-1"/>
                  <a:pt x="8812" y="0"/>
                </a:cubicBezTo>
                <a:cubicBezTo>
                  <a:pt x="20741" y="0"/>
                  <a:pt x="30412" y="9670"/>
                  <a:pt x="30412" y="21600"/>
                </a:cubicBezTo>
                <a:cubicBezTo>
                  <a:pt x="30412" y="33529"/>
                  <a:pt x="20741" y="43200"/>
                  <a:pt x="8812" y="43200"/>
                </a:cubicBezTo>
                <a:cubicBezTo>
                  <a:pt x="5775" y="43200"/>
                  <a:pt x="2772" y="42559"/>
                  <a:pt x="-1" y="41320"/>
                </a:cubicBezTo>
                <a:lnTo>
                  <a:pt x="8812" y="21600"/>
                </a:lnTo>
                <a:close/>
              </a:path>
            </a:pathLst>
          </a:custGeom>
          <a:noFill/>
          <a:ln w="28575">
            <a:solidFill>
              <a:srgbClr val="6CCEFF"/>
            </a:solidFill>
            <a:round/>
            <a:headEnd type="arrow"/>
            <a:tailEnd type="none" w="lg" len="lg"/>
          </a:ln>
        </p:spPr>
        <p:txBody>
          <a:bodyPr wrap="none" anchor="ctr"/>
          <a:lstStyle/>
          <a:p>
            <a:r>
              <a:rPr lang="nl-BE" sz="2400" dirty="0"/>
              <a:t> </a:t>
            </a:r>
          </a:p>
        </p:txBody>
      </p:sp>
      <p:sp>
        <p:nvSpPr>
          <p:cNvPr id="79" name="Line 31"/>
          <p:cNvSpPr>
            <a:spLocks noChangeShapeType="1"/>
          </p:cNvSpPr>
          <p:nvPr/>
        </p:nvSpPr>
        <p:spPr bwMode="auto">
          <a:xfrm>
            <a:off x="1659190" y="2132856"/>
            <a:ext cx="3166120" cy="0"/>
          </a:xfrm>
          <a:prstGeom prst="line">
            <a:avLst/>
          </a:prstGeom>
          <a:noFill/>
          <a:ln w="28575">
            <a:solidFill>
              <a:srgbClr val="FF7B47"/>
            </a:solidFill>
            <a:round/>
            <a:headEnd type="none"/>
            <a:tailEnd type="arrow" w="lg" len="lg"/>
          </a:ln>
        </p:spPr>
        <p:txBody>
          <a:bodyPr wrap="none" anchor="ctr"/>
          <a:lstStyle/>
          <a:p>
            <a:endParaRPr lang="nl-BE"/>
          </a:p>
        </p:txBody>
      </p:sp>
      <p:sp>
        <p:nvSpPr>
          <p:cNvPr id="81" name="Text Box 137"/>
          <p:cNvSpPr txBox="1">
            <a:spLocks noChangeArrowheads="1"/>
          </p:cNvSpPr>
          <p:nvPr/>
        </p:nvSpPr>
        <p:spPr bwMode="auto">
          <a:xfrm>
            <a:off x="1946945" y="925860"/>
            <a:ext cx="611427"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spcAft>
                <a:spcPts val="0"/>
              </a:spcAft>
            </a:pPr>
            <a:r>
              <a:rPr lang="en-US" dirty="0">
                <a:solidFill>
                  <a:schemeClr val="bg1"/>
                </a:solidFill>
                <a:latin typeface="Verdana"/>
                <a:ea typeface="Times"/>
                <a:cs typeface="Verdana"/>
              </a:rPr>
              <a:t>20</a:t>
            </a:r>
            <a:r>
              <a:rPr lang="en-US" dirty="0">
                <a:solidFill>
                  <a:schemeClr val="bg1"/>
                </a:solidFill>
                <a:effectLst/>
                <a:latin typeface="Verdana"/>
                <a:ea typeface="Times"/>
                <a:cs typeface="Verdana"/>
              </a:rPr>
              <a:t> m</a:t>
            </a:r>
          </a:p>
        </p:txBody>
      </p:sp>
      <p:cxnSp>
        <p:nvCxnSpPr>
          <p:cNvPr id="82" name="Line 136"/>
          <p:cNvCxnSpPr>
            <a:cxnSpLocks noChangeShapeType="1"/>
          </p:cNvCxnSpPr>
          <p:nvPr/>
        </p:nvCxnSpPr>
        <p:spPr bwMode="auto">
          <a:xfrm>
            <a:off x="2699792" y="1268760"/>
            <a:ext cx="1047630" cy="0"/>
          </a:xfrm>
          <a:prstGeom prst="line">
            <a:avLst/>
          </a:prstGeom>
          <a:noFill/>
          <a:ln w="9525">
            <a:solidFill>
              <a:srgbClr val="000000"/>
            </a:solidFill>
            <a:round/>
            <a:headEnd type="oval" w="med" len="med"/>
            <a:tailEnd type="oval" w="med" len="med"/>
          </a:ln>
          <a:extLst>
            <a:ext uri="{909E8E84-426E-40dd-AFC4-6F175D3DCCD1}">
              <a14:hiddenFill xmlns="" xmlns:a14="http://schemas.microsoft.com/office/drawing/2010/main">
                <a:noFill/>
              </a14:hiddenFill>
            </a:ext>
          </a:extLst>
        </p:spPr>
      </p:cxnSp>
      <p:sp>
        <p:nvSpPr>
          <p:cNvPr id="83" name="Text Box 137"/>
          <p:cNvSpPr txBox="1">
            <a:spLocks noChangeArrowheads="1"/>
          </p:cNvSpPr>
          <p:nvPr/>
        </p:nvSpPr>
        <p:spPr bwMode="auto">
          <a:xfrm>
            <a:off x="3419872" y="908720"/>
            <a:ext cx="833882" cy="338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spcAft>
                <a:spcPts val="0"/>
              </a:spcAft>
            </a:pPr>
            <a:r>
              <a:rPr lang="en-US" dirty="0">
                <a:solidFill>
                  <a:schemeClr val="bg1"/>
                </a:solidFill>
                <a:latin typeface="Verdana"/>
                <a:ea typeface="Times"/>
                <a:cs typeface="Verdana"/>
              </a:rPr>
              <a:t>4</a:t>
            </a:r>
            <a:r>
              <a:rPr lang="en-US" dirty="0">
                <a:solidFill>
                  <a:schemeClr val="bg1"/>
                </a:solidFill>
                <a:effectLst/>
                <a:latin typeface="Verdana"/>
                <a:ea typeface="Times"/>
                <a:cs typeface="Verdana"/>
              </a:rPr>
              <a:t> m</a:t>
            </a:r>
          </a:p>
        </p:txBody>
      </p:sp>
      <p:cxnSp>
        <p:nvCxnSpPr>
          <p:cNvPr id="84" name="Line 136"/>
          <p:cNvCxnSpPr>
            <a:cxnSpLocks noChangeShapeType="1"/>
          </p:cNvCxnSpPr>
          <p:nvPr/>
        </p:nvCxnSpPr>
        <p:spPr bwMode="auto">
          <a:xfrm>
            <a:off x="3419872" y="1196752"/>
            <a:ext cx="288032" cy="0"/>
          </a:xfrm>
          <a:prstGeom prst="line">
            <a:avLst/>
          </a:prstGeom>
          <a:noFill/>
          <a:ln w="9525">
            <a:solidFill>
              <a:srgbClr val="000000"/>
            </a:solidFill>
            <a:round/>
            <a:headEnd type="oval" w="med" len="med"/>
            <a:tailEnd type="oval" w="med" len="med"/>
          </a:ln>
          <a:extLst>
            <a:ext uri="{909E8E84-426E-40dd-AFC4-6F175D3DCCD1}">
              <a14:hiddenFill xmlns="" xmlns:a14="http://schemas.microsoft.com/office/drawing/2010/main">
                <a:noFill/>
              </a14:hiddenFill>
            </a:ext>
          </a:extLst>
        </p:spPr>
      </p:cxnSp>
      <p:cxnSp>
        <p:nvCxnSpPr>
          <p:cNvPr id="85" name="Line 136"/>
          <p:cNvCxnSpPr>
            <a:cxnSpLocks noChangeShapeType="1"/>
          </p:cNvCxnSpPr>
          <p:nvPr/>
        </p:nvCxnSpPr>
        <p:spPr bwMode="auto">
          <a:xfrm>
            <a:off x="1652162" y="1268760"/>
            <a:ext cx="1047630" cy="0"/>
          </a:xfrm>
          <a:prstGeom prst="line">
            <a:avLst/>
          </a:prstGeom>
          <a:noFill/>
          <a:ln w="9525">
            <a:solidFill>
              <a:srgbClr val="000000"/>
            </a:solidFill>
            <a:round/>
            <a:headEnd type="oval" w="med" len="med"/>
            <a:tailEnd type="oval" w="med" len="med"/>
          </a:ln>
          <a:extLst>
            <a:ext uri="{909E8E84-426E-40dd-AFC4-6F175D3DCCD1}">
              <a14:hiddenFill xmlns="" xmlns:a14="http://schemas.microsoft.com/office/drawing/2010/main">
                <a:noFill/>
              </a14:hiddenFill>
            </a:ext>
          </a:extLst>
        </p:spPr>
      </p:cxnSp>
      <p:cxnSp>
        <p:nvCxnSpPr>
          <p:cNvPr id="86" name="Line 136"/>
          <p:cNvCxnSpPr>
            <a:cxnSpLocks noChangeShapeType="1"/>
          </p:cNvCxnSpPr>
          <p:nvPr/>
        </p:nvCxnSpPr>
        <p:spPr bwMode="auto">
          <a:xfrm>
            <a:off x="3740394" y="1268760"/>
            <a:ext cx="1047630" cy="0"/>
          </a:xfrm>
          <a:prstGeom prst="line">
            <a:avLst/>
          </a:prstGeom>
          <a:noFill/>
          <a:ln w="9525">
            <a:solidFill>
              <a:srgbClr val="000000"/>
            </a:solidFill>
            <a:round/>
            <a:headEnd type="oval" w="med" len="med"/>
            <a:tailEnd type="oval" w="med" len="med"/>
          </a:ln>
          <a:extLst>
            <a:ext uri="{909E8E84-426E-40dd-AFC4-6F175D3DCCD1}">
              <a14:hiddenFill xmlns="" xmlns:a14="http://schemas.microsoft.com/office/drawing/2010/main">
                <a:noFill/>
              </a14:hiddenFill>
            </a:ext>
          </a:extLst>
        </p:spPr>
      </p:cxnSp>
      <p:sp>
        <p:nvSpPr>
          <p:cNvPr id="87" name="Rectangle 69"/>
          <p:cNvSpPr>
            <a:spLocks noChangeArrowheads="1"/>
          </p:cNvSpPr>
          <p:nvPr/>
        </p:nvSpPr>
        <p:spPr bwMode="auto">
          <a:xfrm>
            <a:off x="4926140" y="1268760"/>
            <a:ext cx="725980" cy="338554"/>
          </a:xfrm>
          <a:prstGeom prst="rect">
            <a:avLst/>
          </a:prstGeom>
          <a:noFill/>
          <a:ln w="9525">
            <a:noFill/>
            <a:miter lim="800000"/>
            <a:headEnd/>
            <a:tailEnd/>
          </a:ln>
        </p:spPr>
        <p:txBody>
          <a:bodyPr wrap="none">
            <a:spAutoFit/>
          </a:bodyPr>
          <a:lstStyle/>
          <a:p>
            <a:pPr algn="ctr"/>
            <a:r>
              <a:rPr lang="en-US" sz="1600" dirty="0">
                <a:solidFill>
                  <a:srgbClr val="6CCEFF"/>
                </a:solidFill>
                <a:latin typeface="Verdana" pitchFamily="84" charset="0"/>
              </a:rPr>
              <a:t>W </a:t>
            </a:r>
            <a:r>
              <a:rPr lang="en-US" dirty="0">
                <a:solidFill>
                  <a:srgbClr val="6CCEFF"/>
                </a:solidFill>
                <a:latin typeface="Verdana" pitchFamily="84" charset="0"/>
              </a:rPr>
              <a:t>12”</a:t>
            </a:r>
          </a:p>
        </p:txBody>
      </p:sp>
      <p:sp>
        <p:nvSpPr>
          <p:cNvPr id="88" name="Arc 84"/>
          <p:cNvSpPr>
            <a:spLocks/>
          </p:cNvSpPr>
          <p:nvPr/>
        </p:nvSpPr>
        <p:spPr bwMode="auto">
          <a:xfrm>
            <a:off x="5004048" y="1700808"/>
            <a:ext cx="648072" cy="368424"/>
          </a:xfrm>
          <a:custGeom>
            <a:avLst/>
            <a:gdLst>
              <a:gd name="T0" fmla="*/ 2147483647 w 30412"/>
              <a:gd name="T1" fmla="*/ 29002055 h 43200"/>
              <a:gd name="T2" fmla="*/ 0 w 30412"/>
              <a:gd name="T3" fmla="*/ 991220530 h 43200"/>
              <a:gd name="T4" fmla="*/ 2147483647 w 30412"/>
              <a:gd name="T5" fmla="*/ 518159587 h 43200"/>
              <a:gd name="T6" fmla="*/ 0 60000 65536"/>
              <a:gd name="T7" fmla="*/ 0 60000 65536"/>
              <a:gd name="T8" fmla="*/ 0 60000 65536"/>
              <a:gd name="T9" fmla="*/ 0 w 30412"/>
              <a:gd name="T10" fmla="*/ 0 h 43200"/>
              <a:gd name="T11" fmla="*/ 30412 w 30412"/>
              <a:gd name="T12" fmla="*/ 43200 h 43200"/>
            </a:gdLst>
            <a:ahLst/>
            <a:cxnLst>
              <a:cxn ang="T6">
                <a:pos x="T0" y="T1"/>
              </a:cxn>
              <a:cxn ang="T7">
                <a:pos x="T2" y="T3"/>
              </a:cxn>
              <a:cxn ang="T8">
                <a:pos x="T4" y="T5"/>
              </a:cxn>
            </a:cxnLst>
            <a:rect l="T9" t="T10" r="T11" b="T12"/>
            <a:pathLst>
              <a:path w="30412" h="43200" fill="none" extrusionOk="0">
                <a:moveTo>
                  <a:pt x="1688" y="1208"/>
                </a:moveTo>
                <a:cubicBezTo>
                  <a:pt x="3978" y="408"/>
                  <a:pt x="6386" y="-1"/>
                  <a:pt x="8812" y="0"/>
                </a:cubicBezTo>
                <a:cubicBezTo>
                  <a:pt x="20741" y="0"/>
                  <a:pt x="30412" y="9670"/>
                  <a:pt x="30412" y="21600"/>
                </a:cubicBezTo>
                <a:cubicBezTo>
                  <a:pt x="30412" y="33529"/>
                  <a:pt x="20741" y="43200"/>
                  <a:pt x="8812" y="43200"/>
                </a:cubicBezTo>
                <a:cubicBezTo>
                  <a:pt x="5775" y="43200"/>
                  <a:pt x="2772" y="42559"/>
                  <a:pt x="-1" y="41320"/>
                </a:cubicBezTo>
              </a:path>
              <a:path w="30412" h="43200" stroke="0" extrusionOk="0">
                <a:moveTo>
                  <a:pt x="1688" y="1208"/>
                </a:moveTo>
                <a:cubicBezTo>
                  <a:pt x="3978" y="408"/>
                  <a:pt x="6386" y="-1"/>
                  <a:pt x="8812" y="0"/>
                </a:cubicBezTo>
                <a:cubicBezTo>
                  <a:pt x="20741" y="0"/>
                  <a:pt x="30412" y="9670"/>
                  <a:pt x="30412" y="21600"/>
                </a:cubicBezTo>
                <a:cubicBezTo>
                  <a:pt x="30412" y="33529"/>
                  <a:pt x="20741" y="43200"/>
                  <a:pt x="8812" y="43200"/>
                </a:cubicBezTo>
                <a:cubicBezTo>
                  <a:pt x="5775" y="43200"/>
                  <a:pt x="2772" y="42559"/>
                  <a:pt x="-1" y="41320"/>
                </a:cubicBezTo>
                <a:lnTo>
                  <a:pt x="8812" y="21600"/>
                </a:lnTo>
                <a:close/>
              </a:path>
            </a:pathLst>
          </a:custGeom>
          <a:noFill/>
          <a:ln w="28575">
            <a:solidFill>
              <a:srgbClr val="6CCEFF"/>
            </a:solidFill>
            <a:round/>
            <a:headEnd type="arrow"/>
            <a:tailEnd type="none" w="lg" len="lg"/>
          </a:ln>
        </p:spPr>
        <p:txBody>
          <a:bodyPr wrap="none" anchor="ctr"/>
          <a:lstStyle/>
          <a:p>
            <a:r>
              <a:rPr lang="nl-BE" sz="2400" dirty="0"/>
              <a:t> </a:t>
            </a:r>
          </a:p>
        </p:txBody>
      </p:sp>
      <p:sp>
        <p:nvSpPr>
          <p:cNvPr id="89" name="AutoShape 4"/>
          <p:cNvSpPr>
            <a:spLocks noChangeArrowheads="1"/>
          </p:cNvSpPr>
          <p:nvPr/>
        </p:nvSpPr>
        <p:spPr bwMode="auto">
          <a:xfrm>
            <a:off x="4838948" y="1700808"/>
            <a:ext cx="165100" cy="215900"/>
          </a:xfrm>
          <a:prstGeom prst="smileyFace">
            <a:avLst>
              <a:gd name="adj" fmla="val 4653"/>
            </a:avLst>
          </a:prstGeom>
          <a:solidFill>
            <a:srgbClr val="FF99CC"/>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90" name="AutoShape 6"/>
          <p:cNvSpPr>
            <a:spLocks noChangeArrowheads="1"/>
          </p:cNvSpPr>
          <p:nvPr/>
        </p:nvSpPr>
        <p:spPr bwMode="auto">
          <a:xfrm>
            <a:off x="4838948" y="1484784"/>
            <a:ext cx="165100" cy="203200"/>
          </a:xfrm>
          <a:prstGeom prst="smileyFace">
            <a:avLst>
              <a:gd name="adj" fmla="val 4653"/>
            </a:avLst>
          </a:prstGeom>
          <a:solidFill>
            <a:srgbClr val="00FF00"/>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nl-NL"/>
          </a:p>
        </p:txBody>
      </p:sp>
      <p:cxnSp>
        <p:nvCxnSpPr>
          <p:cNvPr id="91" name="Line 136"/>
          <p:cNvCxnSpPr>
            <a:cxnSpLocks noChangeShapeType="1"/>
          </p:cNvCxnSpPr>
          <p:nvPr/>
        </p:nvCxnSpPr>
        <p:spPr bwMode="auto">
          <a:xfrm>
            <a:off x="1619672" y="2276872"/>
            <a:ext cx="1800200" cy="0"/>
          </a:xfrm>
          <a:prstGeom prst="line">
            <a:avLst/>
          </a:prstGeom>
          <a:noFill/>
          <a:ln w="9525">
            <a:solidFill>
              <a:srgbClr val="000000"/>
            </a:solidFill>
            <a:round/>
            <a:headEnd type="oval" w="med" len="med"/>
            <a:tailEnd type="oval" w="med" len="med"/>
          </a:ln>
          <a:extLst>
            <a:ext uri="{909E8E84-426E-40dd-AFC4-6F175D3DCCD1}">
              <a14:hiddenFill xmlns="" xmlns:a14="http://schemas.microsoft.com/office/drawing/2010/main">
                <a:noFill/>
              </a14:hiddenFill>
            </a:ext>
          </a:extLst>
        </p:spPr>
      </p:cxnSp>
      <p:sp>
        <p:nvSpPr>
          <p:cNvPr id="92" name="Text Box 137"/>
          <p:cNvSpPr txBox="1">
            <a:spLocks noChangeArrowheads="1"/>
          </p:cNvSpPr>
          <p:nvPr/>
        </p:nvSpPr>
        <p:spPr bwMode="auto">
          <a:xfrm>
            <a:off x="2123728" y="2276871"/>
            <a:ext cx="920264" cy="4006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spcAft>
                <a:spcPts val="0"/>
              </a:spcAft>
            </a:pPr>
            <a:r>
              <a:rPr lang="en-US" dirty="0">
                <a:solidFill>
                  <a:schemeClr val="bg1"/>
                </a:solidFill>
                <a:latin typeface="Verdana"/>
                <a:ea typeface="Times"/>
                <a:cs typeface="Verdana"/>
              </a:rPr>
              <a:t>36</a:t>
            </a:r>
            <a:r>
              <a:rPr lang="en-US" dirty="0">
                <a:solidFill>
                  <a:schemeClr val="bg1"/>
                </a:solidFill>
                <a:effectLst/>
                <a:latin typeface="Verdana"/>
                <a:ea typeface="Times"/>
                <a:cs typeface="Verdana"/>
              </a:rPr>
              <a:t> m</a:t>
            </a:r>
          </a:p>
        </p:txBody>
      </p:sp>
      <p:sp>
        <p:nvSpPr>
          <p:cNvPr id="66" name="Text Box 41">
            <a:extLst>
              <a:ext uri="{FF2B5EF4-FFF2-40B4-BE49-F238E27FC236}">
                <a16:creationId xmlns:a16="http://schemas.microsoft.com/office/drawing/2014/main" id="{4FE3B973-05C7-0342-93C0-69586E4B58AB}"/>
              </a:ext>
            </a:extLst>
          </p:cNvPr>
          <p:cNvSpPr txBox="1">
            <a:spLocks noChangeArrowheads="1"/>
          </p:cNvSpPr>
          <p:nvPr/>
        </p:nvSpPr>
        <p:spPr bwMode="auto">
          <a:xfrm>
            <a:off x="142875" y="136525"/>
            <a:ext cx="8839200" cy="366713"/>
          </a:xfrm>
          <a:prstGeom prst="rect">
            <a:avLst/>
          </a:prstGeom>
          <a:noFill/>
          <a:ln w="9525">
            <a:noFill/>
            <a:miter lim="800000"/>
            <a:headEnd/>
            <a:tailEnd/>
          </a:ln>
        </p:spPr>
        <p:txBody>
          <a:bodyPr>
            <a:spAutoFit/>
          </a:bodyPr>
          <a:lstStyle/>
          <a:p>
            <a:r>
              <a:rPr lang="en-US" b="1" dirty="0">
                <a:latin typeface="Verdana" pitchFamily="84" charset="0"/>
              </a:rPr>
              <a:t>     </a:t>
            </a:r>
            <a:r>
              <a:rPr lang="en-US" sz="1800" b="1" dirty="0">
                <a:latin typeface="Verdana" pitchFamily="84" charset="0"/>
              </a:rPr>
              <a:t>Thursday: </a:t>
            </a:r>
            <a:r>
              <a:rPr lang="en-US" b="1" dirty="0">
                <a:latin typeface="Verdana" pitchFamily="84" charset="0"/>
              </a:rPr>
              <a:t>(</a:t>
            </a:r>
            <a:r>
              <a:rPr lang="en-US" sz="1800" b="1" dirty="0">
                <a:latin typeface="Verdana" pitchFamily="84" charset="0"/>
              </a:rPr>
              <a:t>UEFA) High Intensity </a:t>
            </a:r>
            <a:r>
              <a:rPr lang="en-US" altLang="ja-JP" sz="1800" b="1" dirty="0">
                <a:latin typeface="Verdana" pitchFamily="84" charset="0"/>
              </a:rPr>
              <a:t>exercise – SDS</a:t>
            </a:r>
            <a:endParaRPr lang="en-US" sz="1800" b="1" dirty="0">
              <a:latin typeface="Verdana" pitchFamily="84" charset="0"/>
            </a:endParaRPr>
          </a:p>
        </p:txBody>
      </p:sp>
    </p:spTree>
    <p:extLst>
      <p:ext uri="{BB962C8B-B14F-4D97-AF65-F5344CB8AC3E}">
        <p14:creationId xmlns:p14="http://schemas.microsoft.com/office/powerpoint/2010/main" val="40144757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1"/>
          <p:cNvSpPr txBox="1">
            <a:spLocks noChangeArrowheads="1"/>
          </p:cNvSpPr>
          <p:nvPr/>
        </p:nvSpPr>
        <p:spPr bwMode="auto">
          <a:xfrm>
            <a:off x="142875" y="136525"/>
            <a:ext cx="8839200" cy="366713"/>
          </a:xfrm>
          <a:prstGeom prst="rect">
            <a:avLst/>
          </a:prstGeom>
          <a:noFill/>
          <a:ln w="9525">
            <a:noFill/>
            <a:miter lim="800000"/>
            <a:headEnd/>
            <a:tailEnd/>
          </a:ln>
        </p:spPr>
        <p:txBody>
          <a:bodyPr>
            <a:spAutoFit/>
          </a:bodyPr>
          <a:lstStyle/>
          <a:p>
            <a:r>
              <a:rPr lang="en-US" b="1" dirty="0">
                <a:latin typeface="Verdana" pitchFamily="84" charset="0"/>
              </a:rPr>
              <a:t>	</a:t>
            </a:r>
            <a:r>
              <a:rPr lang="en-US" sz="1800" b="1" dirty="0">
                <a:latin typeface="Verdana" pitchFamily="84" charset="0"/>
              </a:rPr>
              <a:t>Thursday: Strength exercises</a:t>
            </a:r>
            <a:r>
              <a:rPr lang="en-US" altLang="ja-JP" sz="1800" b="1" dirty="0">
                <a:latin typeface="Verdana" pitchFamily="84" charset="0"/>
              </a:rPr>
              <a:t> </a:t>
            </a:r>
            <a:endParaRPr lang="en-US" sz="1800" b="1" dirty="0">
              <a:latin typeface="Verdana" pitchFamily="84" charset="0"/>
            </a:endParaRPr>
          </a:p>
        </p:txBody>
      </p:sp>
      <p:pic>
        <p:nvPicPr>
          <p:cNvPr id="3" name="Picture 2" descr="A screenshot of a social media post&#13;&#10;&#13;&#10;Description automatically generated">
            <a:extLst>
              <a:ext uri="{FF2B5EF4-FFF2-40B4-BE49-F238E27FC236}">
                <a16:creationId xmlns:a16="http://schemas.microsoft.com/office/drawing/2014/main" id="{8D51253D-9302-B34C-8C8E-90D74F07E6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9416" y="503238"/>
            <a:ext cx="3871776" cy="6354762"/>
          </a:xfrm>
          <a:prstGeom prst="rect">
            <a:avLst/>
          </a:prstGeom>
        </p:spPr>
      </p:pic>
    </p:spTree>
    <p:extLst>
      <p:ext uri="{BB962C8B-B14F-4D97-AF65-F5344CB8AC3E}">
        <p14:creationId xmlns:p14="http://schemas.microsoft.com/office/powerpoint/2010/main" val="35769404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00"/>
          <p:cNvSpPr>
            <a:spLocks noChangeAspect="1" noChangeArrowheads="1"/>
          </p:cNvSpPr>
          <p:nvPr/>
        </p:nvSpPr>
        <p:spPr bwMode="auto">
          <a:xfrm>
            <a:off x="179512" y="620688"/>
            <a:ext cx="6492875" cy="4038600"/>
          </a:xfrm>
          <a:prstGeom prst="rect">
            <a:avLst/>
          </a:prstGeom>
          <a:solidFill>
            <a:srgbClr val="006000"/>
          </a:solidFill>
          <a:ln w="28575" algn="ctr">
            <a:noFill/>
            <a:miter lim="800000"/>
            <a:headEnd/>
            <a:tailEnd/>
          </a:ln>
        </p:spPr>
        <p:txBody>
          <a:bodyPr lIns="74295" tIns="8890" rIns="74295" bIns="8890"/>
          <a:lstStyle/>
          <a:p>
            <a:endParaRPr lang="ja-JP" sz="4800" dirty="0">
              <a:solidFill>
                <a:srgbClr val="FF0000"/>
              </a:solidFill>
              <a:latin typeface="Times New Roman" pitchFamily="84" charset="0"/>
            </a:endParaRPr>
          </a:p>
        </p:txBody>
      </p:sp>
      <p:grpSp>
        <p:nvGrpSpPr>
          <p:cNvPr id="2" name="Group 130"/>
          <p:cNvGrpSpPr>
            <a:grpSpLocks noChangeAspect="1"/>
          </p:cNvGrpSpPr>
          <p:nvPr/>
        </p:nvGrpSpPr>
        <p:grpSpPr bwMode="auto">
          <a:xfrm>
            <a:off x="395288" y="922338"/>
            <a:ext cx="6024562" cy="3459162"/>
            <a:chOff x="2543" y="9426"/>
            <a:chExt cx="6236" cy="3855"/>
          </a:xfrm>
        </p:grpSpPr>
        <p:sp>
          <p:nvSpPr>
            <p:cNvPr id="55333" name="Line 131"/>
            <p:cNvSpPr>
              <a:spLocks noChangeAspect="1" noChangeShapeType="1"/>
            </p:cNvSpPr>
            <p:nvPr/>
          </p:nvSpPr>
          <p:spPr bwMode="auto">
            <a:xfrm>
              <a:off x="5660" y="9426"/>
              <a:ext cx="1" cy="3855"/>
            </a:xfrm>
            <a:prstGeom prst="line">
              <a:avLst/>
            </a:prstGeom>
            <a:noFill/>
            <a:ln w="19050">
              <a:solidFill>
                <a:srgbClr val="FFFFFF"/>
              </a:solidFill>
              <a:round/>
              <a:headEnd/>
              <a:tailEnd/>
            </a:ln>
          </p:spPr>
          <p:txBody>
            <a:bodyPr lIns="74295" tIns="8890" rIns="74295" bIns="8890"/>
            <a:lstStyle/>
            <a:p>
              <a:endParaRPr lang="nl-BE"/>
            </a:p>
          </p:txBody>
        </p:sp>
        <p:sp>
          <p:nvSpPr>
            <p:cNvPr id="55334" name="Oval 132"/>
            <p:cNvSpPr>
              <a:spLocks noChangeAspect="1" noChangeArrowheads="1"/>
            </p:cNvSpPr>
            <p:nvPr/>
          </p:nvSpPr>
          <p:spPr bwMode="auto">
            <a:xfrm>
              <a:off x="5632" y="11325"/>
              <a:ext cx="57" cy="57"/>
            </a:xfrm>
            <a:prstGeom prst="ellipse">
              <a:avLst/>
            </a:prstGeom>
            <a:solidFill>
              <a:srgbClr val="FFFFFF"/>
            </a:solid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55335" name="Oval 133"/>
            <p:cNvSpPr>
              <a:spLocks noChangeAspect="1" noChangeArrowheads="1"/>
            </p:cNvSpPr>
            <p:nvPr/>
          </p:nvSpPr>
          <p:spPr bwMode="auto">
            <a:xfrm>
              <a:off x="5142" y="10835"/>
              <a:ext cx="1037" cy="1037"/>
            </a:xfrm>
            <a:prstGeom prst="ellipse">
              <a:avLst/>
            </a:pr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55336" name="Rectangle 134"/>
            <p:cNvSpPr>
              <a:spLocks noChangeAspect="1" noChangeArrowheads="1"/>
            </p:cNvSpPr>
            <p:nvPr/>
          </p:nvSpPr>
          <p:spPr bwMode="auto">
            <a:xfrm>
              <a:off x="2684" y="9426"/>
              <a:ext cx="5953" cy="3855"/>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55337" name="Rectangle 135"/>
            <p:cNvSpPr>
              <a:spLocks noChangeAspect="1" noChangeArrowheads="1"/>
            </p:cNvSpPr>
            <p:nvPr/>
          </p:nvSpPr>
          <p:spPr bwMode="auto">
            <a:xfrm>
              <a:off x="2543" y="11147"/>
              <a:ext cx="142" cy="414"/>
            </a:xfrm>
            <a:prstGeom prst="rect">
              <a:avLst/>
            </a:prstGeom>
            <a:solidFill>
              <a:srgbClr val="808080"/>
            </a:solid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55338" name="Rectangle 136"/>
            <p:cNvSpPr>
              <a:spLocks noChangeAspect="1" noChangeArrowheads="1"/>
            </p:cNvSpPr>
            <p:nvPr/>
          </p:nvSpPr>
          <p:spPr bwMode="auto">
            <a:xfrm>
              <a:off x="8637" y="11147"/>
              <a:ext cx="142" cy="414"/>
            </a:xfrm>
            <a:prstGeom prst="rect">
              <a:avLst/>
            </a:prstGeom>
            <a:solidFill>
              <a:srgbClr val="808080"/>
            </a:solid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55339" name="Rectangle 137"/>
            <p:cNvSpPr>
              <a:spLocks noChangeAspect="1" noChangeArrowheads="1"/>
            </p:cNvSpPr>
            <p:nvPr/>
          </p:nvSpPr>
          <p:spPr bwMode="auto">
            <a:xfrm>
              <a:off x="2684" y="10835"/>
              <a:ext cx="312" cy="1037"/>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55340" name="Rectangle 138"/>
            <p:cNvSpPr>
              <a:spLocks noChangeAspect="1" noChangeArrowheads="1"/>
            </p:cNvSpPr>
            <p:nvPr/>
          </p:nvSpPr>
          <p:spPr bwMode="auto">
            <a:xfrm>
              <a:off x="8325" y="10835"/>
              <a:ext cx="312" cy="1037"/>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55341" name="Oval 139"/>
            <p:cNvSpPr>
              <a:spLocks noChangeAspect="1" noChangeArrowheads="1"/>
            </p:cNvSpPr>
            <p:nvPr/>
          </p:nvSpPr>
          <p:spPr bwMode="auto">
            <a:xfrm>
              <a:off x="3279" y="11325"/>
              <a:ext cx="57" cy="57"/>
            </a:xfrm>
            <a:prstGeom prst="ellipse">
              <a:avLst/>
            </a:prstGeom>
            <a:solidFill>
              <a:srgbClr val="FFFFFF"/>
            </a:solid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55342" name="Arc 140"/>
            <p:cNvSpPr>
              <a:spLocks noChangeAspect="1"/>
            </p:cNvSpPr>
            <p:nvPr/>
          </p:nvSpPr>
          <p:spPr bwMode="auto">
            <a:xfrm>
              <a:off x="3307" y="10937"/>
              <a:ext cx="519" cy="833"/>
            </a:xfrm>
            <a:custGeom>
              <a:avLst/>
              <a:gdLst>
                <a:gd name="T0" fmla="*/ 0 w 21600"/>
                <a:gd name="T1" fmla="*/ 0 h 34673"/>
                <a:gd name="T2" fmla="*/ 0 w 21600"/>
                <a:gd name="T3" fmla="*/ 0 h 34673"/>
                <a:gd name="T4" fmla="*/ 0 w 21600"/>
                <a:gd name="T5" fmla="*/ 0 h 34673"/>
                <a:gd name="T6" fmla="*/ 0 60000 65536"/>
                <a:gd name="T7" fmla="*/ 0 60000 65536"/>
                <a:gd name="T8" fmla="*/ 0 60000 65536"/>
                <a:gd name="T9" fmla="*/ 0 w 21600"/>
                <a:gd name="T10" fmla="*/ 0 h 34673"/>
                <a:gd name="T11" fmla="*/ 21600 w 21600"/>
                <a:gd name="T12" fmla="*/ 34673 h 34673"/>
              </a:gdLst>
              <a:ahLst/>
              <a:cxnLst>
                <a:cxn ang="T6">
                  <a:pos x="T0" y="T1"/>
                </a:cxn>
                <a:cxn ang="T7">
                  <a:pos x="T2" y="T3"/>
                </a:cxn>
                <a:cxn ang="T8">
                  <a:pos x="T4" y="T5"/>
                </a:cxn>
              </a:cxnLst>
              <a:rect l="T9" t="T10" r="T11" b="T12"/>
              <a:pathLst>
                <a:path w="21600" h="34673" fill="none" extrusionOk="0">
                  <a:moveTo>
                    <a:pt x="12858" y="-1"/>
                  </a:moveTo>
                  <a:cubicBezTo>
                    <a:pt x="18356" y="4073"/>
                    <a:pt x="21600" y="10512"/>
                    <a:pt x="21600" y="17356"/>
                  </a:cubicBezTo>
                  <a:cubicBezTo>
                    <a:pt x="21600" y="24176"/>
                    <a:pt x="18378" y="30596"/>
                    <a:pt x="12910" y="34672"/>
                  </a:cubicBezTo>
                </a:path>
                <a:path w="21600" h="34673" stroke="0" extrusionOk="0">
                  <a:moveTo>
                    <a:pt x="12858" y="-1"/>
                  </a:moveTo>
                  <a:cubicBezTo>
                    <a:pt x="18356" y="4073"/>
                    <a:pt x="21600" y="10512"/>
                    <a:pt x="21600" y="17356"/>
                  </a:cubicBezTo>
                  <a:cubicBezTo>
                    <a:pt x="21600" y="24176"/>
                    <a:pt x="18378" y="30596"/>
                    <a:pt x="12910" y="34672"/>
                  </a:cubicBezTo>
                  <a:lnTo>
                    <a:pt x="0" y="17356"/>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55343" name="Rectangle 141"/>
            <p:cNvSpPr>
              <a:spLocks noChangeAspect="1" noChangeArrowheads="1"/>
            </p:cNvSpPr>
            <p:nvPr/>
          </p:nvSpPr>
          <p:spPr bwMode="auto">
            <a:xfrm>
              <a:off x="2684" y="10211"/>
              <a:ext cx="935" cy="2285"/>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55344" name="Oval 142"/>
            <p:cNvSpPr>
              <a:spLocks noChangeAspect="1" noChangeArrowheads="1"/>
            </p:cNvSpPr>
            <p:nvPr/>
          </p:nvSpPr>
          <p:spPr bwMode="auto">
            <a:xfrm flipH="1">
              <a:off x="7985" y="11325"/>
              <a:ext cx="57" cy="57"/>
            </a:xfrm>
            <a:prstGeom prst="ellipse">
              <a:avLst/>
            </a:prstGeom>
            <a:solidFill>
              <a:srgbClr val="FFFFFF"/>
            </a:solid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55345" name="Arc 143"/>
            <p:cNvSpPr>
              <a:spLocks noChangeAspect="1"/>
            </p:cNvSpPr>
            <p:nvPr/>
          </p:nvSpPr>
          <p:spPr bwMode="auto">
            <a:xfrm flipH="1">
              <a:off x="7495" y="10937"/>
              <a:ext cx="519" cy="833"/>
            </a:xfrm>
            <a:custGeom>
              <a:avLst/>
              <a:gdLst>
                <a:gd name="T0" fmla="*/ 0 w 21600"/>
                <a:gd name="T1" fmla="*/ 0 h 34673"/>
                <a:gd name="T2" fmla="*/ 0 w 21600"/>
                <a:gd name="T3" fmla="*/ 0 h 34673"/>
                <a:gd name="T4" fmla="*/ 0 w 21600"/>
                <a:gd name="T5" fmla="*/ 0 h 34673"/>
                <a:gd name="T6" fmla="*/ 0 60000 65536"/>
                <a:gd name="T7" fmla="*/ 0 60000 65536"/>
                <a:gd name="T8" fmla="*/ 0 60000 65536"/>
                <a:gd name="T9" fmla="*/ 0 w 21600"/>
                <a:gd name="T10" fmla="*/ 0 h 34673"/>
                <a:gd name="T11" fmla="*/ 21600 w 21600"/>
                <a:gd name="T12" fmla="*/ 34673 h 34673"/>
              </a:gdLst>
              <a:ahLst/>
              <a:cxnLst>
                <a:cxn ang="T6">
                  <a:pos x="T0" y="T1"/>
                </a:cxn>
                <a:cxn ang="T7">
                  <a:pos x="T2" y="T3"/>
                </a:cxn>
                <a:cxn ang="T8">
                  <a:pos x="T4" y="T5"/>
                </a:cxn>
              </a:cxnLst>
              <a:rect l="T9" t="T10" r="T11" b="T12"/>
              <a:pathLst>
                <a:path w="21600" h="34673" fill="none" extrusionOk="0">
                  <a:moveTo>
                    <a:pt x="12858" y="-1"/>
                  </a:moveTo>
                  <a:cubicBezTo>
                    <a:pt x="18356" y="4073"/>
                    <a:pt x="21600" y="10512"/>
                    <a:pt x="21600" y="17356"/>
                  </a:cubicBezTo>
                  <a:cubicBezTo>
                    <a:pt x="21600" y="24176"/>
                    <a:pt x="18378" y="30596"/>
                    <a:pt x="12910" y="34672"/>
                  </a:cubicBezTo>
                </a:path>
                <a:path w="21600" h="34673" stroke="0" extrusionOk="0">
                  <a:moveTo>
                    <a:pt x="12858" y="-1"/>
                  </a:moveTo>
                  <a:cubicBezTo>
                    <a:pt x="18356" y="4073"/>
                    <a:pt x="21600" y="10512"/>
                    <a:pt x="21600" y="17356"/>
                  </a:cubicBezTo>
                  <a:cubicBezTo>
                    <a:pt x="21600" y="24176"/>
                    <a:pt x="18378" y="30596"/>
                    <a:pt x="12910" y="34672"/>
                  </a:cubicBezTo>
                  <a:lnTo>
                    <a:pt x="0" y="17356"/>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55346" name="Rectangle 144"/>
            <p:cNvSpPr>
              <a:spLocks noChangeAspect="1" noChangeArrowheads="1"/>
            </p:cNvSpPr>
            <p:nvPr/>
          </p:nvSpPr>
          <p:spPr bwMode="auto">
            <a:xfrm flipH="1">
              <a:off x="7702" y="10211"/>
              <a:ext cx="935" cy="2285"/>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55347" name="Arc 145"/>
            <p:cNvSpPr>
              <a:spLocks noChangeAspect="1"/>
            </p:cNvSpPr>
            <p:nvPr/>
          </p:nvSpPr>
          <p:spPr bwMode="auto">
            <a:xfrm flipH="1" flipV="1">
              <a:off x="8580" y="9426"/>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rot="10800000" lIns="74295" tIns="8890" rIns="74295" bIns="8890"/>
            <a:lstStyle/>
            <a:p>
              <a:endParaRPr lang="ja-JP" sz="2400">
                <a:solidFill>
                  <a:srgbClr val="FF0000"/>
                </a:solidFill>
                <a:latin typeface="Times New Roman" pitchFamily="84" charset="0"/>
              </a:endParaRPr>
            </a:p>
          </p:txBody>
        </p:sp>
        <p:sp>
          <p:nvSpPr>
            <p:cNvPr id="55348" name="Arc 146"/>
            <p:cNvSpPr>
              <a:spLocks noChangeAspect="1"/>
            </p:cNvSpPr>
            <p:nvPr/>
          </p:nvSpPr>
          <p:spPr bwMode="auto">
            <a:xfrm flipH="1">
              <a:off x="8580" y="13224"/>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55349" name="Arc 147"/>
            <p:cNvSpPr>
              <a:spLocks noChangeAspect="1"/>
            </p:cNvSpPr>
            <p:nvPr/>
          </p:nvSpPr>
          <p:spPr bwMode="auto">
            <a:xfrm flipV="1">
              <a:off x="2684" y="9426"/>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rot="10800000" lIns="74295" tIns="8890" rIns="74295" bIns="8890"/>
            <a:lstStyle/>
            <a:p>
              <a:endParaRPr lang="ja-JP" sz="2400">
                <a:solidFill>
                  <a:srgbClr val="FF0000"/>
                </a:solidFill>
                <a:latin typeface="Times New Roman" pitchFamily="84" charset="0"/>
              </a:endParaRPr>
            </a:p>
          </p:txBody>
        </p:sp>
        <p:sp>
          <p:nvSpPr>
            <p:cNvPr id="55350" name="Arc 148"/>
            <p:cNvSpPr>
              <a:spLocks noChangeAspect="1"/>
            </p:cNvSpPr>
            <p:nvPr/>
          </p:nvSpPr>
          <p:spPr bwMode="auto">
            <a:xfrm>
              <a:off x="2684" y="13224"/>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55351" name="Line 149"/>
            <p:cNvSpPr>
              <a:spLocks noChangeAspect="1" noChangeShapeType="1"/>
            </p:cNvSpPr>
            <p:nvPr/>
          </p:nvSpPr>
          <p:spPr bwMode="auto">
            <a:xfrm flipH="1">
              <a:off x="2626" y="12705"/>
              <a:ext cx="57" cy="1"/>
            </a:xfrm>
            <a:prstGeom prst="line">
              <a:avLst/>
            </a:prstGeom>
            <a:noFill/>
            <a:ln w="19050">
              <a:solidFill>
                <a:srgbClr val="FFFFFF"/>
              </a:solidFill>
              <a:round/>
              <a:headEnd/>
              <a:tailEnd/>
            </a:ln>
          </p:spPr>
          <p:txBody>
            <a:bodyPr lIns="74295" tIns="8890" rIns="74295" bIns="8890"/>
            <a:lstStyle/>
            <a:p>
              <a:endParaRPr lang="nl-BE"/>
            </a:p>
          </p:txBody>
        </p:sp>
        <p:sp>
          <p:nvSpPr>
            <p:cNvPr id="55352" name="Line 150"/>
            <p:cNvSpPr>
              <a:spLocks noChangeAspect="1" noChangeShapeType="1"/>
            </p:cNvSpPr>
            <p:nvPr/>
          </p:nvSpPr>
          <p:spPr bwMode="auto">
            <a:xfrm flipH="1">
              <a:off x="2626" y="10002"/>
              <a:ext cx="57" cy="1"/>
            </a:xfrm>
            <a:prstGeom prst="line">
              <a:avLst/>
            </a:prstGeom>
            <a:noFill/>
            <a:ln w="19050">
              <a:solidFill>
                <a:srgbClr val="FFFFFF"/>
              </a:solidFill>
              <a:round/>
              <a:headEnd/>
              <a:tailEnd/>
            </a:ln>
          </p:spPr>
          <p:txBody>
            <a:bodyPr lIns="74295" tIns="8890" rIns="74295" bIns="8890"/>
            <a:lstStyle/>
            <a:p>
              <a:endParaRPr lang="nl-BE"/>
            </a:p>
          </p:txBody>
        </p:sp>
        <p:sp>
          <p:nvSpPr>
            <p:cNvPr id="55353" name="Line 151"/>
            <p:cNvSpPr>
              <a:spLocks noChangeAspect="1" noChangeShapeType="1"/>
            </p:cNvSpPr>
            <p:nvPr/>
          </p:nvSpPr>
          <p:spPr bwMode="auto">
            <a:xfrm>
              <a:off x="8638" y="12705"/>
              <a:ext cx="57" cy="1"/>
            </a:xfrm>
            <a:prstGeom prst="line">
              <a:avLst/>
            </a:prstGeom>
            <a:noFill/>
            <a:ln w="19050">
              <a:solidFill>
                <a:srgbClr val="FFFFFF"/>
              </a:solidFill>
              <a:round/>
              <a:headEnd/>
              <a:tailEnd/>
            </a:ln>
          </p:spPr>
          <p:txBody>
            <a:bodyPr lIns="74295" tIns="8890" rIns="74295" bIns="8890"/>
            <a:lstStyle/>
            <a:p>
              <a:endParaRPr lang="nl-BE"/>
            </a:p>
          </p:txBody>
        </p:sp>
        <p:sp>
          <p:nvSpPr>
            <p:cNvPr id="55354" name="Line 152"/>
            <p:cNvSpPr>
              <a:spLocks noChangeAspect="1" noChangeShapeType="1"/>
            </p:cNvSpPr>
            <p:nvPr/>
          </p:nvSpPr>
          <p:spPr bwMode="auto">
            <a:xfrm>
              <a:off x="8638" y="10002"/>
              <a:ext cx="57" cy="1"/>
            </a:xfrm>
            <a:prstGeom prst="line">
              <a:avLst/>
            </a:prstGeom>
            <a:noFill/>
            <a:ln w="19050">
              <a:solidFill>
                <a:srgbClr val="FFFFFF"/>
              </a:solidFill>
              <a:round/>
              <a:headEnd/>
              <a:tailEnd/>
            </a:ln>
          </p:spPr>
          <p:txBody>
            <a:bodyPr lIns="74295" tIns="8890" rIns="74295" bIns="8890"/>
            <a:lstStyle/>
            <a:p>
              <a:endParaRPr lang="nl-BE"/>
            </a:p>
          </p:txBody>
        </p:sp>
      </p:grpSp>
      <p:sp>
        <p:nvSpPr>
          <p:cNvPr id="48131" name="Rectangle 30"/>
          <p:cNvSpPr>
            <a:spLocks noGrp="1" noChangeArrowheads="1"/>
          </p:cNvSpPr>
          <p:nvPr>
            <p:ph type="subTitle" idx="1"/>
          </p:nvPr>
        </p:nvSpPr>
        <p:spPr>
          <a:xfrm>
            <a:off x="152400" y="4724400"/>
            <a:ext cx="8839200" cy="2016968"/>
          </a:xfrm>
          <a:noFill/>
        </p:spPr>
        <p:txBody>
          <a:bodyPr>
            <a:noAutofit/>
          </a:bodyPr>
          <a:lstStyle/>
          <a:p>
            <a:pPr algn="l" eaLnBrk="1" hangingPunct="1">
              <a:lnSpc>
                <a:spcPct val="120000"/>
              </a:lnSpc>
            </a:pPr>
            <a:r>
              <a:rPr lang="en-US" sz="1200" b="1" dirty="0">
                <a:latin typeface="Verdana" pitchFamily="84" charset="0"/>
              </a:rPr>
              <a:t>The speed exercise consist of 4 different sets:</a:t>
            </a:r>
            <a:endParaRPr lang="en-US" sz="1200" dirty="0">
              <a:latin typeface="Verdana"/>
              <a:cs typeface="Verdana"/>
            </a:endParaRPr>
          </a:p>
          <a:p>
            <a:pPr algn="l" eaLnBrk="1" hangingPunct="1">
              <a:lnSpc>
                <a:spcPct val="120000"/>
              </a:lnSpc>
            </a:pPr>
            <a:r>
              <a:rPr lang="en-US" sz="1200" dirty="0">
                <a:latin typeface="Verdana"/>
                <a:cs typeface="Verdana"/>
              </a:rPr>
              <a:t>1 set of 3 sprints 15 m front. </a:t>
            </a:r>
            <a:r>
              <a:rPr lang="nl-BE" sz="1200" dirty="0">
                <a:latin typeface="Verdana"/>
                <a:cs typeface="Verdana"/>
              </a:rPr>
              <a:t>; </a:t>
            </a:r>
            <a:r>
              <a:rPr lang="en-US" sz="1200" dirty="0">
                <a:latin typeface="Verdana"/>
                <a:cs typeface="Verdana"/>
              </a:rPr>
              <a:t>rest 45” and 2’</a:t>
            </a:r>
          </a:p>
          <a:p>
            <a:pPr algn="l" eaLnBrk="1" hangingPunct="1">
              <a:lnSpc>
                <a:spcPct val="120000"/>
              </a:lnSpc>
            </a:pPr>
            <a:r>
              <a:rPr lang="en-US" sz="1200" dirty="0">
                <a:latin typeface="Verdana"/>
                <a:cs typeface="Verdana"/>
              </a:rPr>
              <a:t>1 set of 3 sprints 5m back + 10m front. </a:t>
            </a:r>
            <a:r>
              <a:rPr lang="nl-BE" sz="1200" dirty="0">
                <a:latin typeface="Verdana"/>
                <a:cs typeface="Verdana"/>
              </a:rPr>
              <a:t>; </a:t>
            </a:r>
            <a:r>
              <a:rPr lang="en-US" sz="1200" dirty="0">
                <a:latin typeface="Verdana"/>
                <a:cs typeface="Verdana"/>
              </a:rPr>
              <a:t>rest 45” and 2’</a:t>
            </a:r>
          </a:p>
          <a:p>
            <a:pPr algn="l" eaLnBrk="1" hangingPunct="1">
              <a:lnSpc>
                <a:spcPct val="120000"/>
              </a:lnSpc>
            </a:pPr>
            <a:r>
              <a:rPr lang="en-US" sz="1200" dirty="0">
                <a:latin typeface="Verdana"/>
                <a:cs typeface="Verdana"/>
              </a:rPr>
              <a:t>1 set of 4 sprints 2 SW left + 2 SW right (5m sideways +10m front ) </a:t>
            </a:r>
            <a:r>
              <a:rPr lang="nl-BE" sz="1200" dirty="0">
                <a:latin typeface="Verdana"/>
                <a:cs typeface="Verdana"/>
              </a:rPr>
              <a:t>; </a:t>
            </a:r>
            <a:r>
              <a:rPr lang="en-US" sz="1200" dirty="0">
                <a:latin typeface="Verdana"/>
                <a:cs typeface="Verdana"/>
              </a:rPr>
              <a:t>rest 45” and 2’</a:t>
            </a:r>
            <a:endParaRPr lang="nl-BE" sz="1200" dirty="0">
              <a:latin typeface="Verdana"/>
              <a:cs typeface="Verdana"/>
            </a:endParaRPr>
          </a:p>
          <a:p>
            <a:pPr algn="l" eaLnBrk="1" hangingPunct="1">
              <a:lnSpc>
                <a:spcPct val="120000"/>
              </a:lnSpc>
            </a:pPr>
            <a:r>
              <a:rPr lang="nl-BE" sz="1200" dirty="0">
                <a:latin typeface="Verdana"/>
                <a:cs typeface="Verdana"/>
              </a:rPr>
              <a:t>1 set </a:t>
            </a:r>
            <a:r>
              <a:rPr lang="en-US" sz="1200" dirty="0">
                <a:latin typeface="Verdana"/>
                <a:cs typeface="Verdana"/>
              </a:rPr>
              <a:t>of 6 to 8  x 60 m – progressive accelerations (not to fast), control your body and running style</a:t>
            </a:r>
            <a:r>
              <a:rPr lang="nl-BE" sz="1200" dirty="0">
                <a:latin typeface="Verdana"/>
                <a:cs typeface="Verdana"/>
              </a:rPr>
              <a:t> ; </a:t>
            </a:r>
            <a:r>
              <a:rPr lang="en-US" sz="1200" dirty="0">
                <a:latin typeface="Verdana"/>
                <a:cs typeface="Verdana"/>
              </a:rPr>
              <a:t>rest 60”</a:t>
            </a:r>
            <a:endParaRPr lang="nl-BE" sz="1200" dirty="0">
              <a:latin typeface="Verdana"/>
              <a:cs typeface="Verdana"/>
            </a:endParaRPr>
          </a:p>
          <a:p>
            <a:pPr algn="l" eaLnBrk="1" hangingPunct="1">
              <a:lnSpc>
                <a:spcPct val="120000"/>
              </a:lnSpc>
            </a:pPr>
            <a:endParaRPr lang="nl-BE" sz="1000" dirty="0">
              <a:latin typeface="Verdana"/>
              <a:cs typeface="Verdana"/>
            </a:endParaRPr>
          </a:p>
          <a:p>
            <a:pPr algn="l" eaLnBrk="1" hangingPunct="1">
              <a:lnSpc>
                <a:spcPct val="120000"/>
              </a:lnSpc>
              <a:defRPr/>
            </a:pPr>
            <a:r>
              <a:rPr lang="en-US" sz="1000" dirty="0">
                <a:latin typeface="Verdana" pitchFamily="84" charset="0"/>
              </a:rPr>
              <a:t>Note: Perform each sprint at 100%! Increase the power of the first 3-4 sprint steps.</a:t>
            </a:r>
          </a:p>
          <a:p>
            <a:pPr algn="l" eaLnBrk="1" hangingPunct="1">
              <a:lnSpc>
                <a:spcPct val="120000"/>
              </a:lnSpc>
              <a:defRPr/>
            </a:pPr>
            <a:r>
              <a:rPr lang="en-US" sz="1000" dirty="0">
                <a:latin typeface="Verdana" pitchFamily="84" charset="0"/>
              </a:rPr>
              <a:t>The personal coach can ad a signal, for example a visual signal as in the game.</a:t>
            </a:r>
          </a:p>
          <a:p>
            <a:pPr algn="l" eaLnBrk="1" hangingPunct="1">
              <a:lnSpc>
                <a:spcPct val="120000"/>
              </a:lnSpc>
            </a:pPr>
            <a:endParaRPr lang="nl-BE" sz="1200" dirty="0">
              <a:latin typeface="Verdana"/>
              <a:cs typeface="Verdana"/>
            </a:endParaRPr>
          </a:p>
          <a:p>
            <a:pPr algn="l" eaLnBrk="1" hangingPunct="1">
              <a:lnSpc>
                <a:spcPct val="120000"/>
              </a:lnSpc>
            </a:pPr>
            <a:endParaRPr lang="en-US" sz="1000" dirty="0">
              <a:latin typeface="Verdana"/>
              <a:cs typeface="Verdana"/>
            </a:endParaRPr>
          </a:p>
          <a:p>
            <a:pPr algn="l" eaLnBrk="1" hangingPunct="1">
              <a:lnSpc>
                <a:spcPct val="120000"/>
              </a:lnSpc>
              <a:defRPr/>
            </a:pPr>
            <a:endParaRPr lang="en-US" sz="1000" dirty="0">
              <a:latin typeface="Verdana"/>
              <a:cs typeface="Verdana"/>
            </a:endParaRPr>
          </a:p>
        </p:txBody>
      </p:sp>
      <p:sp>
        <p:nvSpPr>
          <p:cNvPr id="48132" name="Text Box 31"/>
          <p:cNvSpPr txBox="1">
            <a:spLocks noChangeArrowheads="1"/>
          </p:cNvSpPr>
          <p:nvPr/>
        </p:nvSpPr>
        <p:spPr bwMode="auto">
          <a:xfrm>
            <a:off x="152400" y="136525"/>
            <a:ext cx="8839200" cy="366713"/>
          </a:xfrm>
          <a:prstGeom prst="rect">
            <a:avLst/>
          </a:prstGeom>
          <a:noFill/>
          <a:ln w="9525">
            <a:noFill/>
            <a:miter lim="800000"/>
            <a:headEnd/>
            <a:tailEnd/>
          </a:ln>
        </p:spPr>
        <p:txBody>
          <a:bodyPr>
            <a:spAutoFit/>
          </a:bodyPr>
          <a:lstStyle/>
          <a:p>
            <a:pPr>
              <a:defRPr/>
            </a:pPr>
            <a:r>
              <a:rPr lang="en-US" sz="1800" b="1" dirty="0">
                <a:latin typeface="Verdana" pitchFamily="84" charset="0"/>
              </a:rPr>
              <a:t>	Friday: Speed exercise </a:t>
            </a:r>
          </a:p>
        </p:txBody>
      </p:sp>
      <p:sp>
        <p:nvSpPr>
          <p:cNvPr id="55302" name="Rectangle 32"/>
          <p:cNvSpPr>
            <a:spLocks noChangeArrowheads="1"/>
          </p:cNvSpPr>
          <p:nvPr/>
        </p:nvSpPr>
        <p:spPr bwMode="auto">
          <a:xfrm>
            <a:off x="6705600" y="609600"/>
            <a:ext cx="2286000" cy="4038600"/>
          </a:xfrm>
          <a:prstGeom prst="rect">
            <a:avLst/>
          </a:prstGeom>
          <a:solidFill>
            <a:srgbClr val="006000"/>
          </a:solidFill>
          <a:ln w="9525">
            <a:noFill/>
            <a:miter lim="800000"/>
            <a:headEnd/>
            <a:tailEnd/>
          </a:ln>
        </p:spPr>
        <p:txBody>
          <a:bodyPr/>
          <a:lstStyle/>
          <a:p>
            <a:pPr algn="ctr" eaLnBrk="1" hangingPunct="1">
              <a:lnSpc>
                <a:spcPct val="120000"/>
              </a:lnSpc>
              <a:spcBef>
                <a:spcPct val="20000"/>
              </a:spcBef>
              <a:tabLst>
                <a:tab pos="977900" algn="l"/>
                <a:tab pos="1320800" algn="l"/>
                <a:tab pos="1435100" algn="l"/>
                <a:tab pos="1549400" algn="l"/>
              </a:tabLst>
            </a:pPr>
            <a:endParaRPr lang="en-US" sz="1000" dirty="0">
              <a:solidFill>
                <a:schemeClr val="bg1"/>
              </a:solidFill>
              <a:latin typeface="Verdana" pitchFamily="84" charset="0"/>
            </a:endParaRPr>
          </a:p>
          <a:p>
            <a:pPr algn="ctr" eaLnBrk="1" hangingPunct="1">
              <a:lnSpc>
                <a:spcPct val="120000"/>
              </a:lnSpc>
              <a:spcBef>
                <a:spcPct val="20000"/>
              </a:spcBef>
              <a:tabLst>
                <a:tab pos="977900" algn="l"/>
                <a:tab pos="1320800" algn="l"/>
                <a:tab pos="1435100" algn="l"/>
                <a:tab pos="1549400" algn="l"/>
              </a:tabLst>
            </a:pPr>
            <a:endParaRPr lang="en-US" sz="1000" dirty="0">
              <a:solidFill>
                <a:schemeClr val="bg1"/>
              </a:solidFill>
              <a:latin typeface="Verdana" pitchFamily="84" charset="0"/>
            </a:endParaRPr>
          </a:p>
          <a:p>
            <a:pPr eaLnBrk="1" hangingPunct="1">
              <a:lnSpc>
                <a:spcPct val="120000"/>
              </a:lnSpc>
              <a:spcBef>
                <a:spcPct val="20000"/>
              </a:spcBef>
              <a:tabLst>
                <a:tab pos="977900" algn="l"/>
                <a:tab pos="1320800" algn="l"/>
                <a:tab pos="1435100" algn="l"/>
                <a:tab pos="1549400" algn="l"/>
              </a:tabLst>
            </a:pPr>
            <a:r>
              <a:rPr lang="en-US" sz="1000" dirty="0">
                <a:solidFill>
                  <a:schemeClr val="bg1"/>
                </a:solidFill>
                <a:latin typeface="Verdana" pitchFamily="84" charset="0"/>
              </a:rPr>
              <a:t>One lap			1 min</a:t>
            </a:r>
          </a:p>
          <a:p>
            <a:pPr eaLnBrk="1" hangingPunct="1">
              <a:lnSpc>
                <a:spcPct val="120000"/>
              </a:lnSpc>
              <a:spcBef>
                <a:spcPct val="20000"/>
              </a:spcBef>
              <a:tabLst>
                <a:tab pos="977900" algn="l"/>
                <a:tab pos="1320800" algn="l"/>
                <a:tab pos="1435100" algn="l"/>
                <a:tab pos="1549400" algn="l"/>
              </a:tabLst>
            </a:pPr>
            <a:r>
              <a:rPr lang="en-US" sz="1000" dirty="0">
                <a:solidFill>
                  <a:schemeClr val="bg1"/>
                </a:solidFill>
                <a:latin typeface="Verdana" pitchFamily="84" charset="0"/>
              </a:rPr>
              <a:t>Set 1 (3 laps)			3 min</a:t>
            </a:r>
          </a:p>
          <a:p>
            <a:pPr eaLnBrk="1" hangingPunct="1">
              <a:lnSpc>
                <a:spcPct val="120000"/>
              </a:lnSpc>
              <a:spcBef>
                <a:spcPct val="20000"/>
              </a:spcBef>
              <a:tabLst>
                <a:tab pos="977900" algn="l"/>
                <a:tab pos="1320800" algn="l"/>
                <a:tab pos="1435100" algn="l"/>
                <a:tab pos="1549400" algn="l"/>
              </a:tabLst>
            </a:pPr>
            <a:r>
              <a:rPr lang="en-US" sz="1000" dirty="0">
                <a:solidFill>
                  <a:schemeClr val="bg1"/>
                </a:solidFill>
                <a:latin typeface="Verdana" pitchFamily="84" charset="0"/>
              </a:rPr>
              <a:t>Recovery 			2 min</a:t>
            </a:r>
          </a:p>
          <a:p>
            <a:pPr eaLnBrk="1" hangingPunct="1">
              <a:lnSpc>
                <a:spcPct val="120000"/>
              </a:lnSpc>
              <a:spcBef>
                <a:spcPct val="20000"/>
              </a:spcBef>
              <a:tabLst>
                <a:tab pos="977900" algn="l"/>
                <a:tab pos="1320800" algn="l"/>
                <a:tab pos="1435100" algn="l"/>
                <a:tab pos="1549400" algn="l"/>
              </a:tabLst>
            </a:pPr>
            <a:r>
              <a:rPr lang="en-US" sz="1000" dirty="0">
                <a:solidFill>
                  <a:schemeClr val="bg1"/>
                </a:solidFill>
                <a:latin typeface="Verdana" pitchFamily="84" charset="0"/>
              </a:rPr>
              <a:t>Set 2 (3 laps)			3 min</a:t>
            </a:r>
          </a:p>
          <a:p>
            <a:pPr eaLnBrk="1" hangingPunct="1">
              <a:lnSpc>
                <a:spcPct val="120000"/>
              </a:lnSpc>
              <a:spcBef>
                <a:spcPct val="20000"/>
              </a:spcBef>
              <a:tabLst>
                <a:tab pos="977900" algn="l"/>
                <a:tab pos="1320800" algn="l"/>
                <a:tab pos="1435100" algn="l"/>
                <a:tab pos="1549400" algn="l"/>
              </a:tabLst>
            </a:pPr>
            <a:r>
              <a:rPr lang="en-US" sz="1000" dirty="0">
                <a:solidFill>
                  <a:schemeClr val="bg1"/>
                </a:solidFill>
                <a:latin typeface="Verdana" pitchFamily="84" charset="0"/>
              </a:rPr>
              <a:t>Recovery 			2 min</a:t>
            </a:r>
          </a:p>
          <a:p>
            <a:pPr eaLnBrk="1" hangingPunct="1">
              <a:lnSpc>
                <a:spcPct val="120000"/>
              </a:lnSpc>
              <a:spcBef>
                <a:spcPct val="20000"/>
              </a:spcBef>
              <a:tabLst>
                <a:tab pos="977900" algn="l"/>
                <a:tab pos="1320800" algn="l"/>
                <a:tab pos="1435100" algn="l"/>
                <a:tab pos="1549400" algn="l"/>
              </a:tabLst>
            </a:pPr>
            <a:r>
              <a:rPr lang="en-US" sz="1000" dirty="0">
                <a:solidFill>
                  <a:schemeClr val="bg1"/>
                </a:solidFill>
                <a:latin typeface="Verdana" pitchFamily="84" charset="0"/>
              </a:rPr>
              <a:t>Set 3 (4 laps)			4 min</a:t>
            </a:r>
          </a:p>
          <a:p>
            <a:pPr eaLnBrk="1" hangingPunct="1">
              <a:lnSpc>
                <a:spcPct val="120000"/>
              </a:lnSpc>
              <a:spcBef>
                <a:spcPct val="20000"/>
              </a:spcBef>
              <a:tabLst>
                <a:tab pos="977900" algn="l"/>
                <a:tab pos="1320800" algn="l"/>
                <a:tab pos="1435100" algn="l"/>
                <a:tab pos="1549400" algn="l"/>
              </a:tabLst>
            </a:pPr>
            <a:r>
              <a:rPr lang="en-US" sz="1000" dirty="0">
                <a:solidFill>
                  <a:schemeClr val="bg1"/>
                </a:solidFill>
                <a:latin typeface="Verdana" pitchFamily="84" charset="0"/>
              </a:rPr>
              <a:t>Recovery 			2 min</a:t>
            </a:r>
          </a:p>
          <a:p>
            <a:pPr eaLnBrk="1" hangingPunct="1">
              <a:lnSpc>
                <a:spcPct val="120000"/>
              </a:lnSpc>
              <a:spcBef>
                <a:spcPct val="20000"/>
              </a:spcBef>
              <a:tabLst>
                <a:tab pos="977900" algn="l"/>
                <a:tab pos="1320800" algn="l"/>
                <a:tab pos="1435100" algn="l"/>
                <a:tab pos="1549400" algn="l"/>
              </a:tabLst>
            </a:pPr>
            <a:r>
              <a:rPr lang="en-US" sz="1000" dirty="0">
                <a:solidFill>
                  <a:schemeClr val="bg1"/>
                </a:solidFill>
                <a:latin typeface="Verdana" pitchFamily="84" charset="0"/>
              </a:rPr>
              <a:t>Set 4 (8 laps)			10 min</a:t>
            </a:r>
          </a:p>
          <a:p>
            <a:pPr eaLnBrk="1" hangingPunct="1">
              <a:lnSpc>
                <a:spcPct val="120000"/>
              </a:lnSpc>
              <a:spcBef>
                <a:spcPct val="20000"/>
              </a:spcBef>
              <a:tabLst>
                <a:tab pos="977900" algn="l"/>
                <a:tab pos="1320800" algn="l"/>
                <a:tab pos="1435100" algn="l"/>
                <a:tab pos="1549400" algn="l"/>
              </a:tabLst>
            </a:pPr>
            <a:r>
              <a:rPr lang="en-US" sz="1000" dirty="0">
                <a:solidFill>
                  <a:schemeClr val="bg1"/>
                </a:solidFill>
                <a:latin typeface="Verdana" pitchFamily="84" charset="0"/>
              </a:rPr>
              <a:t>Total duration 	        +- 26 min</a:t>
            </a:r>
            <a:endParaRPr lang="en-US" sz="1000" dirty="0">
              <a:solidFill>
                <a:srgbClr val="6CCEFF"/>
              </a:solidFill>
              <a:latin typeface="Verdana" pitchFamily="84" charset="0"/>
            </a:endParaRPr>
          </a:p>
          <a:p>
            <a:pPr eaLnBrk="1" hangingPunct="1">
              <a:lnSpc>
                <a:spcPct val="120000"/>
              </a:lnSpc>
              <a:spcBef>
                <a:spcPct val="20000"/>
              </a:spcBef>
              <a:tabLst>
                <a:tab pos="977900" algn="l"/>
                <a:tab pos="1320800" algn="l"/>
                <a:tab pos="1435100" algn="l"/>
                <a:tab pos="1549400" algn="l"/>
              </a:tabLst>
            </a:pPr>
            <a:r>
              <a:rPr lang="en-US" sz="1000" dirty="0">
                <a:solidFill>
                  <a:srgbClr val="6CCEFF"/>
                </a:solidFill>
                <a:latin typeface="Verdana" pitchFamily="84" charset="0"/>
              </a:rPr>
              <a:t>Walking 	W  		630 m</a:t>
            </a:r>
            <a:endParaRPr lang="en-US" sz="1000" dirty="0">
              <a:latin typeface="Verdana" pitchFamily="84" charset="0"/>
            </a:endParaRPr>
          </a:p>
          <a:p>
            <a:pPr eaLnBrk="1" hangingPunct="1">
              <a:lnSpc>
                <a:spcPct val="120000"/>
              </a:lnSpc>
              <a:spcBef>
                <a:spcPct val="20000"/>
              </a:spcBef>
              <a:tabLst>
                <a:tab pos="977900" algn="l"/>
                <a:tab pos="1320800" algn="l"/>
                <a:tab pos="1435100" algn="l"/>
                <a:tab pos="1549400" algn="l"/>
              </a:tabLst>
            </a:pPr>
            <a:r>
              <a:rPr lang="en-US" sz="1000" dirty="0">
                <a:solidFill>
                  <a:srgbClr val="7FFF5B"/>
                </a:solidFill>
                <a:latin typeface="Verdana" pitchFamily="84" charset="0"/>
              </a:rPr>
              <a:t>Jogging 	J</a:t>
            </a:r>
            <a:r>
              <a:rPr lang="en-US" sz="1000" dirty="0">
                <a:latin typeface="Verdana" pitchFamily="84" charset="0"/>
              </a:rPr>
              <a:t>     	</a:t>
            </a:r>
            <a:r>
              <a:rPr lang="en-US" sz="1000" dirty="0">
                <a:solidFill>
                  <a:srgbClr val="7FFF5B"/>
                </a:solidFill>
                <a:latin typeface="Verdana" pitchFamily="84" charset="0"/>
              </a:rPr>
              <a:t>	---</a:t>
            </a:r>
            <a:endParaRPr lang="en-US" sz="1000" dirty="0">
              <a:latin typeface="Verdana" pitchFamily="84" charset="0"/>
            </a:endParaRPr>
          </a:p>
          <a:p>
            <a:pPr eaLnBrk="1" hangingPunct="1">
              <a:lnSpc>
                <a:spcPct val="120000"/>
              </a:lnSpc>
              <a:spcBef>
                <a:spcPct val="20000"/>
              </a:spcBef>
              <a:tabLst>
                <a:tab pos="977900" algn="l"/>
                <a:tab pos="1320800" algn="l"/>
                <a:tab pos="1435100" algn="l"/>
                <a:tab pos="1549400" algn="l"/>
              </a:tabLst>
            </a:pPr>
            <a:r>
              <a:rPr lang="en-US" sz="1000" dirty="0">
                <a:solidFill>
                  <a:srgbClr val="F689FF"/>
                </a:solidFill>
                <a:latin typeface="Verdana" pitchFamily="84" charset="0"/>
              </a:rPr>
              <a:t>Backwards 	BW		15 m</a:t>
            </a:r>
            <a:endParaRPr lang="en-US" sz="1000" dirty="0">
              <a:solidFill>
                <a:srgbClr val="FFEF78"/>
              </a:solidFill>
              <a:latin typeface="Verdana" pitchFamily="84" charset="0"/>
            </a:endParaRPr>
          </a:p>
          <a:p>
            <a:pPr eaLnBrk="1" hangingPunct="1">
              <a:lnSpc>
                <a:spcPct val="120000"/>
              </a:lnSpc>
              <a:spcBef>
                <a:spcPct val="20000"/>
              </a:spcBef>
              <a:tabLst>
                <a:tab pos="977900" algn="l"/>
                <a:tab pos="1320800" algn="l"/>
                <a:tab pos="1435100" algn="l"/>
                <a:tab pos="1549400" algn="l"/>
              </a:tabLst>
            </a:pPr>
            <a:r>
              <a:rPr lang="en-US" sz="1000" dirty="0">
                <a:solidFill>
                  <a:srgbClr val="FFFC61"/>
                </a:solidFill>
                <a:latin typeface="Verdana" pitchFamily="84" charset="0"/>
              </a:rPr>
              <a:t>Sideways 	SW		20 m</a:t>
            </a:r>
            <a:endParaRPr lang="en-US" sz="1000" dirty="0">
              <a:solidFill>
                <a:srgbClr val="FF7B47"/>
              </a:solidFill>
              <a:latin typeface="Verdana" pitchFamily="84" charset="0"/>
            </a:endParaRPr>
          </a:p>
          <a:p>
            <a:pPr eaLnBrk="1" hangingPunct="1">
              <a:lnSpc>
                <a:spcPct val="120000"/>
              </a:lnSpc>
              <a:spcBef>
                <a:spcPct val="20000"/>
              </a:spcBef>
              <a:tabLst>
                <a:tab pos="977900" algn="l"/>
                <a:tab pos="1320800" algn="l"/>
                <a:tab pos="1435100" algn="l"/>
                <a:tab pos="1549400" algn="l"/>
              </a:tabLst>
            </a:pPr>
            <a:r>
              <a:rPr lang="en-US" sz="1000" dirty="0">
                <a:solidFill>
                  <a:srgbClr val="FF7B47"/>
                </a:solidFill>
                <a:latin typeface="Verdana" pitchFamily="84" charset="0"/>
              </a:rPr>
              <a:t>High intensity 	HI  		480 m</a:t>
            </a:r>
          </a:p>
          <a:p>
            <a:pPr eaLnBrk="1" hangingPunct="1">
              <a:lnSpc>
                <a:spcPct val="120000"/>
              </a:lnSpc>
              <a:spcBef>
                <a:spcPct val="20000"/>
              </a:spcBef>
              <a:tabLst>
                <a:tab pos="977900" algn="l"/>
                <a:tab pos="1320800" algn="l"/>
                <a:tab pos="1435100" algn="l"/>
                <a:tab pos="1549400" algn="l"/>
              </a:tabLst>
            </a:pPr>
            <a:r>
              <a:rPr lang="en-US" sz="1000" dirty="0">
                <a:solidFill>
                  <a:srgbClr val="FF4E60"/>
                </a:solidFill>
                <a:latin typeface="Verdana" pitchFamily="84" charset="0"/>
              </a:rPr>
              <a:t>Sprint 	S		115 m</a:t>
            </a:r>
          </a:p>
          <a:p>
            <a:pPr eaLnBrk="1" hangingPunct="1">
              <a:lnSpc>
                <a:spcPct val="120000"/>
              </a:lnSpc>
              <a:spcBef>
                <a:spcPct val="20000"/>
              </a:spcBef>
              <a:tabLst>
                <a:tab pos="977900" algn="l"/>
                <a:tab pos="1320800" algn="l"/>
                <a:tab pos="1435100" algn="l"/>
                <a:tab pos="1549400" algn="l"/>
              </a:tabLst>
            </a:pPr>
            <a:r>
              <a:rPr lang="en-US" sz="1000" dirty="0">
                <a:solidFill>
                  <a:schemeClr val="bg1"/>
                </a:solidFill>
                <a:latin typeface="Verdana" pitchFamily="84" charset="0"/>
              </a:rPr>
              <a:t>Total distance 	      +- 1.260 m</a:t>
            </a:r>
          </a:p>
        </p:txBody>
      </p:sp>
      <p:grpSp>
        <p:nvGrpSpPr>
          <p:cNvPr id="3" name="Group 33"/>
          <p:cNvGrpSpPr>
            <a:grpSpLocks/>
          </p:cNvGrpSpPr>
          <p:nvPr/>
        </p:nvGrpSpPr>
        <p:grpSpPr bwMode="auto">
          <a:xfrm>
            <a:off x="6781800" y="4293096"/>
            <a:ext cx="1981200" cy="228600"/>
            <a:chOff x="4320" y="2592"/>
            <a:chExt cx="1248" cy="144"/>
          </a:xfrm>
        </p:grpSpPr>
        <p:sp>
          <p:nvSpPr>
            <p:cNvPr id="55331" name="Line 34"/>
            <p:cNvSpPr>
              <a:spLocks noChangeShapeType="1"/>
            </p:cNvSpPr>
            <p:nvPr/>
          </p:nvSpPr>
          <p:spPr bwMode="auto">
            <a:xfrm>
              <a:off x="4320" y="2736"/>
              <a:ext cx="1248" cy="0"/>
            </a:xfrm>
            <a:prstGeom prst="line">
              <a:avLst/>
            </a:prstGeom>
            <a:noFill/>
            <a:ln w="9525">
              <a:solidFill>
                <a:schemeClr val="bg1"/>
              </a:solidFill>
              <a:round/>
              <a:headEnd/>
              <a:tailEnd/>
            </a:ln>
          </p:spPr>
          <p:txBody>
            <a:bodyPr wrap="none" anchor="ctr"/>
            <a:lstStyle/>
            <a:p>
              <a:endParaRPr lang="nl-BE"/>
            </a:p>
          </p:txBody>
        </p:sp>
        <p:sp>
          <p:nvSpPr>
            <p:cNvPr id="55332" name="Line 35"/>
            <p:cNvSpPr>
              <a:spLocks noChangeShapeType="1"/>
            </p:cNvSpPr>
            <p:nvPr/>
          </p:nvSpPr>
          <p:spPr bwMode="auto">
            <a:xfrm>
              <a:off x="4320" y="2592"/>
              <a:ext cx="1248" cy="0"/>
            </a:xfrm>
            <a:prstGeom prst="line">
              <a:avLst/>
            </a:prstGeom>
            <a:noFill/>
            <a:ln w="9525">
              <a:solidFill>
                <a:schemeClr val="bg1"/>
              </a:solidFill>
              <a:round/>
              <a:headEnd/>
              <a:tailEnd/>
            </a:ln>
          </p:spPr>
          <p:txBody>
            <a:bodyPr wrap="none" anchor="ctr"/>
            <a:lstStyle/>
            <a:p>
              <a:endParaRPr lang="nl-BE"/>
            </a:p>
          </p:txBody>
        </p:sp>
      </p:grpSp>
      <p:sp>
        <p:nvSpPr>
          <p:cNvPr id="55305" name="Rectangle 39"/>
          <p:cNvSpPr>
            <a:spLocks noChangeArrowheads="1"/>
          </p:cNvSpPr>
          <p:nvPr/>
        </p:nvSpPr>
        <p:spPr bwMode="auto">
          <a:xfrm>
            <a:off x="6781800" y="609600"/>
            <a:ext cx="2209800" cy="307975"/>
          </a:xfrm>
          <a:prstGeom prst="rect">
            <a:avLst/>
          </a:prstGeom>
          <a:noFill/>
          <a:ln w="9525">
            <a:noFill/>
            <a:miter lim="800000"/>
            <a:headEnd/>
            <a:tailEnd/>
          </a:ln>
        </p:spPr>
        <p:txBody>
          <a:bodyPr>
            <a:spAutoFit/>
          </a:bodyPr>
          <a:lstStyle/>
          <a:p>
            <a:pPr algn="ctr"/>
            <a:r>
              <a:rPr lang="en-US" sz="1400" b="1" dirty="0">
                <a:solidFill>
                  <a:schemeClr val="bg1"/>
                </a:solidFill>
                <a:latin typeface="Verdana" pitchFamily="84" charset="0"/>
              </a:rPr>
              <a:t>4 sets of x laps</a:t>
            </a:r>
          </a:p>
        </p:txBody>
      </p:sp>
      <p:sp>
        <p:nvSpPr>
          <p:cNvPr id="38" name="Line 31"/>
          <p:cNvSpPr>
            <a:spLocks noChangeShapeType="1"/>
          </p:cNvSpPr>
          <p:nvPr/>
        </p:nvSpPr>
        <p:spPr bwMode="auto">
          <a:xfrm>
            <a:off x="611560" y="4149080"/>
            <a:ext cx="360040" cy="0"/>
          </a:xfrm>
          <a:prstGeom prst="line">
            <a:avLst/>
          </a:prstGeom>
          <a:noFill/>
          <a:ln w="28575">
            <a:solidFill>
              <a:srgbClr val="FF7B47"/>
            </a:solidFill>
            <a:round/>
            <a:headEnd/>
            <a:tailEnd type="stealth" w="lg" len="lg"/>
          </a:ln>
        </p:spPr>
        <p:txBody>
          <a:bodyPr wrap="none" anchor="ctr"/>
          <a:lstStyle/>
          <a:p>
            <a:endParaRPr lang="nl-BE"/>
          </a:p>
        </p:txBody>
      </p:sp>
      <p:sp>
        <p:nvSpPr>
          <p:cNvPr id="39" name="Rectangle 36"/>
          <p:cNvSpPr>
            <a:spLocks noChangeArrowheads="1"/>
          </p:cNvSpPr>
          <p:nvPr/>
        </p:nvSpPr>
        <p:spPr bwMode="auto">
          <a:xfrm>
            <a:off x="467544" y="3789040"/>
            <a:ext cx="576064" cy="338554"/>
          </a:xfrm>
          <a:prstGeom prst="rect">
            <a:avLst/>
          </a:prstGeom>
          <a:noFill/>
          <a:ln w="9525">
            <a:noFill/>
            <a:miter lim="800000"/>
            <a:headEnd/>
            <a:tailEnd/>
          </a:ln>
        </p:spPr>
        <p:txBody>
          <a:bodyPr wrap="square">
            <a:spAutoFit/>
          </a:bodyPr>
          <a:lstStyle/>
          <a:p>
            <a:pPr algn="ctr"/>
            <a:r>
              <a:rPr lang="en-US" sz="1600" dirty="0">
                <a:solidFill>
                  <a:srgbClr val="FF7B47"/>
                </a:solidFill>
                <a:latin typeface="Verdana" pitchFamily="84" charset="0"/>
              </a:rPr>
              <a:t>HI</a:t>
            </a:r>
          </a:p>
        </p:txBody>
      </p:sp>
      <p:cxnSp>
        <p:nvCxnSpPr>
          <p:cNvPr id="40" name="Rechte verbindingslijn met pijl 39"/>
          <p:cNvCxnSpPr/>
          <p:nvPr/>
        </p:nvCxnSpPr>
        <p:spPr bwMode="auto">
          <a:xfrm>
            <a:off x="611560" y="3284984"/>
            <a:ext cx="360040" cy="0"/>
          </a:xfrm>
          <a:prstGeom prst="straightConnector1">
            <a:avLst/>
          </a:prstGeom>
          <a:solidFill>
            <a:schemeClr val="accent1"/>
          </a:solidFill>
          <a:ln w="28575" cap="flat" cmpd="sng" algn="ctr">
            <a:solidFill>
              <a:srgbClr val="6CCEFF"/>
            </a:solidFill>
            <a:prstDash val="solid"/>
            <a:round/>
            <a:headEnd type="none" w="med" len="med"/>
            <a:tailEnd type="stealth" w="lg" len="lg"/>
          </a:ln>
          <a:effectLst/>
        </p:spPr>
      </p:cxnSp>
      <p:cxnSp>
        <p:nvCxnSpPr>
          <p:cNvPr id="41" name="Rechte verbindingslijn met pijl 40"/>
          <p:cNvCxnSpPr/>
          <p:nvPr/>
        </p:nvCxnSpPr>
        <p:spPr bwMode="auto">
          <a:xfrm>
            <a:off x="611560" y="3789040"/>
            <a:ext cx="360040" cy="0"/>
          </a:xfrm>
          <a:prstGeom prst="straightConnector1">
            <a:avLst/>
          </a:prstGeom>
          <a:solidFill>
            <a:schemeClr val="accent1"/>
          </a:solidFill>
          <a:ln w="28575" cap="flat" cmpd="sng" algn="ctr">
            <a:solidFill>
              <a:srgbClr val="7FFF5B"/>
            </a:solidFill>
            <a:prstDash val="solid"/>
            <a:round/>
            <a:headEnd type="none" w="med" len="med"/>
            <a:tailEnd type="stealth" w="lg" len="lg"/>
          </a:ln>
          <a:effectLst/>
        </p:spPr>
      </p:cxnSp>
      <p:sp>
        <p:nvSpPr>
          <p:cNvPr id="42" name="Rectangle 35"/>
          <p:cNvSpPr>
            <a:spLocks noChangeArrowheads="1"/>
          </p:cNvSpPr>
          <p:nvPr/>
        </p:nvSpPr>
        <p:spPr bwMode="auto">
          <a:xfrm>
            <a:off x="539552" y="2924944"/>
            <a:ext cx="388248" cy="338554"/>
          </a:xfrm>
          <a:prstGeom prst="rect">
            <a:avLst/>
          </a:prstGeom>
          <a:noFill/>
          <a:ln w="9525">
            <a:noFill/>
            <a:miter lim="800000"/>
            <a:headEnd/>
            <a:tailEnd/>
          </a:ln>
        </p:spPr>
        <p:txBody>
          <a:bodyPr wrap="square">
            <a:spAutoFit/>
          </a:bodyPr>
          <a:lstStyle/>
          <a:p>
            <a:pPr algn="ctr"/>
            <a:r>
              <a:rPr lang="en-US" sz="1600" dirty="0">
                <a:solidFill>
                  <a:srgbClr val="6CCEFF"/>
                </a:solidFill>
                <a:latin typeface="Verdana" pitchFamily="84" charset="0"/>
              </a:rPr>
              <a:t>W</a:t>
            </a:r>
          </a:p>
        </p:txBody>
      </p:sp>
      <p:sp>
        <p:nvSpPr>
          <p:cNvPr id="43" name="Rectangle 202"/>
          <p:cNvSpPr>
            <a:spLocks noChangeArrowheads="1"/>
          </p:cNvSpPr>
          <p:nvPr/>
        </p:nvSpPr>
        <p:spPr bwMode="auto">
          <a:xfrm>
            <a:off x="611560" y="3356992"/>
            <a:ext cx="276225" cy="336550"/>
          </a:xfrm>
          <a:prstGeom prst="rect">
            <a:avLst/>
          </a:prstGeom>
          <a:noFill/>
          <a:ln w="9525">
            <a:noFill/>
            <a:miter lim="800000"/>
            <a:headEnd/>
            <a:tailEnd/>
          </a:ln>
        </p:spPr>
        <p:txBody>
          <a:bodyPr wrap="square">
            <a:spAutoFit/>
          </a:bodyPr>
          <a:lstStyle/>
          <a:p>
            <a:r>
              <a:rPr lang="en-US" sz="1600" dirty="0">
                <a:solidFill>
                  <a:srgbClr val="7FFF5B"/>
                </a:solidFill>
                <a:latin typeface="Verdana" pitchFamily="84" charset="0"/>
              </a:rPr>
              <a:t>J</a:t>
            </a:r>
          </a:p>
        </p:txBody>
      </p:sp>
      <p:sp>
        <p:nvSpPr>
          <p:cNvPr id="48" name="Rectangle 65"/>
          <p:cNvSpPr>
            <a:spLocks noChangeArrowheads="1"/>
          </p:cNvSpPr>
          <p:nvPr/>
        </p:nvSpPr>
        <p:spPr bwMode="auto">
          <a:xfrm>
            <a:off x="611560" y="2492896"/>
            <a:ext cx="323850" cy="336550"/>
          </a:xfrm>
          <a:prstGeom prst="rect">
            <a:avLst/>
          </a:prstGeom>
          <a:noFill/>
          <a:ln w="9525">
            <a:noFill/>
            <a:miter lim="800000"/>
            <a:headEnd/>
            <a:tailEnd/>
          </a:ln>
        </p:spPr>
        <p:txBody>
          <a:bodyPr wrap="none">
            <a:spAutoFit/>
          </a:bodyPr>
          <a:lstStyle/>
          <a:p>
            <a:r>
              <a:rPr lang="en-US" sz="1600" dirty="0">
                <a:solidFill>
                  <a:srgbClr val="FF4E60"/>
                </a:solidFill>
                <a:latin typeface="Verdana" pitchFamily="84" charset="0"/>
              </a:rPr>
              <a:t>S</a:t>
            </a:r>
          </a:p>
        </p:txBody>
      </p:sp>
      <p:sp>
        <p:nvSpPr>
          <p:cNvPr id="50" name="Rectangle 62"/>
          <p:cNvSpPr>
            <a:spLocks noChangeArrowheads="1"/>
          </p:cNvSpPr>
          <p:nvPr/>
        </p:nvSpPr>
        <p:spPr bwMode="auto">
          <a:xfrm>
            <a:off x="539552" y="1628800"/>
            <a:ext cx="523875" cy="336550"/>
          </a:xfrm>
          <a:prstGeom prst="rect">
            <a:avLst/>
          </a:prstGeom>
          <a:noFill/>
          <a:ln w="9525">
            <a:noFill/>
            <a:miter lim="800000"/>
            <a:headEnd/>
            <a:tailEnd/>
          </a:ln>
        </p:spPr>
        <p:txBody>
          <a:bodyPr wrap="none">
            <a:spAutoFit/>
          </a:bodyPr>
          <a:lstStyle/>
          <a:p>
            <a:r>
              <a:rPr lang="en-US" sz="1600" dirty="0">
                <a:solidFill>
                  <a:srgbClr val="FFEF78"/>
                </a:solidFill>
                <a:latin typeface="Verdana" pitchFamily="84" charset="0"/>
              </a:rPr>
              <a:t>SW</a:t>
            </a:r>
            <a:endParaRPr lang="en-US" dirty="0">
              <a:solidFill>
                <a:srgbClr val="FFEF78"/>
              </a:solidFill>
              <a:latin typeface="Verdana" pitchFamily="84" charset="0"/>
            </a:endParaRPr>
          </a:p>
        </p:txBody>
      </p:sp>
      <p:sp>
        <p:nvSpPr>
          <p:cNvPr id="57" name="Rectangle 74"/>
          <p:cNvSpPr>
            <a:spLocks noChangeArrowheads="1"/>
          </p:cNvSpPr>
          <p:nvPr/>
        </p:nvSpPr>
        <p:spPr bwMode="auto">
          <a:xfrm>
            <a:off x="519733" y="2132856"/>
            <a:ext cx="523875" cy="336550"/>
          </a:xfrm>
          <a:prstGeom prst="rect">
            <a:avLst/>
          </a:prstGeom>
          <a:noFill/>
          <a:ln w="9525">
            <a:noFill/>
            <a:miter lim="800000"/>
            <a:headEnd/>
            <a:tailEnd/>
          </a:ln>
        </p:spPr>
        <p:txBody>
          <a:bodyPr wrap="none">
            <a:spAutoFit/>
          </a:bodyPr>
          <a:lstStyle/>
          <a:p>
            <a:r>
              <a:rPr lang="en-US" sz="1600" dirty="0">
                <a:solidFill>
                  <a:srgbClr val="F689FF"/>
                </a:solidFill>
                <a:latin typeface="Verdana" pitchFamily="84" charset="0"/>
              </a:rPr>
              <a:t>BW</a:t>
            </a:r>
          </a:p>
        </p:txBody>
      </p:sp>
      <p:sp>
        <p:nvSpPr>
          <p:cNvPr id="83" name="Line 43"/>
          <p:cNvSpPr>
            <a:spLocks noChangeShapeType="1"/>
          </p:cNvSpPr>
          <p:nvPr/>
        </p:nvSpPr>
        <p:spPr bwMode="auto">
          <a:xfrm rot="5400000" flipH="1" flipV="1">
            <a:off x="791580" y="1880828"/>
            <a:ext cx="0" cy="360040"/>
          </a:xfrm>
          <a:prstGeom prst="line">
            <a:avLst/>
          </a:prstGeom>
          <a:noFill/>
          <a:ln w="28575">
            <a:solidFill>
              <a:srgbClr val="FFEF78"/>
            </a:solidFill>
            <a:round/>
            <a:headEnd/>
            <a:tailEnd type="stealth" w="lg" len="lg"/>
          </a:ln>
        </p:spPr>
        <p:txBody>
          <a:bodyPr wrap="none" anchor="ctr"/>
          <a:lstStyle/>
          <a:p>
            <a:endParaRPr lang="nl-BE"/>
          </a:p>
        </p:txBody>
      </p:sp>
      <p:sp>
        <p:nvSpPr>
          <p:cNvPr id="84" name="Line 68"/>
          <p:cNvSpPr>
            <a:spLocks noChangeShapeType="1"/>
          </p:cNvSpPr>
          <p:nvPr/>
        </p:nvSpPr>
        <p:spPr bwMode="auto">
          <a:xfrm rot="5400000" flipV="1">
            <a:off x="791580" y="2312876"/>
            <a:ext cx="0" cy="360040"/>
          </a:xfrm>
          <a:prstGeom prst="line">
            <a:avLst/>
          </a:prstGeom>
          <a:noFill/>
          <a:ln w="28575">
            <a:solidFill>
              <a:srgbClr val="F689FF"/>
            </a:solidFill>
            <a:round/>
            <a:headEnd/>
            <a:tailEnd type="stealth" w="lg" len="lg"/>
          </a:ln>
        </p:spPr>
        <p:txBody>
          <a:bodyPr wrap="none" anchor="ctr"/>
          <a:lstStyle/>
          <a:p>
            <a:endParaRPr lang="nl-BE"/>
          </a:p>
        </p:txBody>
      </p:sp>
      <p:sp>
        <p:nvSpPr>
          <p:cNvPr id="85" name="Line 33"/>
          <p:cNvSpPr>
            <a:spLocks noChangeShapeType="1"/>
          </p:cNvSpPr>
          <p:nvPr/>
        </p:nvSpPr>
        <p:spPr bwMode="auto">
          <a:xfrm>
            <a:off x="611560" y="2852936"/>
            <a:ext cx="360040" cy="0"/>
          </a:xfrm>
          <a:prstGeom prst="line">
            <a:avLst/>
          </a:prstGeom>
          <a:noFill/>
          <a:ln w="28575">
            <a:solidFill>
              <a:srgbClr val="FF4E60"/>
            </a:solidFill>
            <a:round/>
            <a:headEnd/>
            <a:tailEnd type="stealth" w="lg" len="lg"/>
          </a:ln>
        </p:spPr>
        <p:txBody>
          <a:bodyPr wrap="none" anchor="ctr"/>
          <a:lstStyle/>
          <a:p>
            <a:endParaRPr lang="nl-BE"/>
          </a:p>
        </p:txBody>
      </p:sp>
      <p:cxnSp>
        <p:nvCxnSpPr>
          <p:cNvPr id="116" name="Rechte verbindingslijn met pijl 115"/>
          <p:cNvCxnSpPr/>
          <p:nvPr/>
        </p:nvCxnSpPr>
        <p:spPr bwMode="auto">
          <a:xfrm>
            <a:off x="539552" y="1412776"/>
            <a:ext cx="432048" cy="0"/>
          </a:xfrm>
          <a:prstGeom prst="straightConnector1">
            <a:avLst/>
          </a:prstGeom>
          <a:solidFill>
            <a:schemeClr val="accent1"/>
          </a:solidFill>
          <a:ln w="9525" cap="flat" cmpd="sng" algn="ctr">
            <a:solidFill>
              <a:srgbClr val="000000"/>
            </a:solidFill>
            <a:prstDash val="dash"/>
            <a:round/>
            <a:headEnd type="none" w="med" len="med"/>
            <a:tailEnd type="none"/>
          </a:ln>
          <a:effectLst/>
        </p:spPr>
      </p:cxnSp>
      <p:sp>
        <p:nvSpPr>
          <p:cNvPr id="117" name="Rectangle 65"/>
          <p:cNvSpPr>
            <a:spLocks noChangeArrowheads="1"/>
          </p:cNvSpPr>
          <p:nvPr/>
        </p:nvSpPr>
        <p:spPr bwMode="auto">
          <a:xfrm>
            <a:off x="539552" y="1052736"/>
            <a:ext cx="720080" cy="338554"/>
          </a:xfrm>
          <a:prstGeom prst="rect">
            <a:avLst/>
          </a:prstGeom>
          <a:noFill/>
          <a:ln w="9525">
            <a:noFill/>
            <a:miter lim="800000"/>
            <a:headEnd/>
            <a:tailEnd/>
          </a:ln>
        </p:spPr>
        <p:txBody>
          <a:bodyPr wrap="square">
            <a:spAutoFit/>
          </a:bodyPr>
          <a:lstStyle/>
          <a:p>
            <a:r>
              <a:rPr lang="en-US" sz="1600" dirty="0">
                <a:solidFill>
                  <a:srgbClr val="000000"/>
                </a:solidFill>
                <a:latin typeface="Verdana" pitchFamily="84" charset="0"/>
              </a:rPr>
              <a:t>Coo</a:t>
            </a:r>
          </a:p>
        </p:txBody>
      </p:sp>
      <p:cxnSp>
        <p:nvCxnSpPr>
          <p:cNvPr id="129" name="Rechte verbindingslijn met pijl 128"/>
          <p:cNvCxnSpPr/>
          <p:nvPr/>
        </p:nvCxnSpPr>
        <p:spPr bwMode="auto">
          <a:xfrm>
            <a:off x="539552" y="1484784"/>
            <a:ext cx="432048" cy="0"/>
          </a:xfrm>
          <a:prstGeom prst="straightConnector1">
            <a:avLst/>
          </a:prstGeom>
          <a:solidFill>
            <a:schemeClr val="accent1"/>
          </a:solidFill>
          <a:ln w="9525" cap="flat" cmpd="sng" algn="ctr">
            <a:solidFill>
              <a:srgbClr val="000000"/>
            </a:solidFill>
            <a:prstDash val="dash"/>
            <a:round/>
            <a:headEnd type="none" w="med" len="med"/>
            <a:tailEnd type="none"/>
          </a:ln>
          <a:effectLst/>
        </p:spPr>
      </p:cxnSp>
      <p:cxnSp>
        <p:nvCxnSpPr>
          <p:cNvPr id="130" name="Rechte verbindingslijn met pijl 129"/>
          <p:cNvCxnSpPr/>
          <p:nvPr/>
        </p:nvCxnSpPr>
        <p:spPr bwMode="auto">
          <a:xfrm>
            <a:off x="539552" y="1556792"/>
            <a:ext cx="432048" cy="0"/>
          </a:xfrm>
          <a:prstGeom prst="straightConnector1">
            <a:avLst/>
          </a:prstGeom>
          <a:solidFill>
            <a:schemeClr val="accent1"/>
          </a:solidFill>
          <a:ln w="9525" cap="flat" cmpd="sng" algn="ctr">
            <a:solidFill>
              <a:srgbClr val="000000"/>
            </a:solidFill>
            <a:prstDash val="dash"/>
            <a:round/>
            <a:headEnd type="none" w="med" len="med"/>
            <a:tailEnd type="none"/>
          </a:ln>
          <a:effectLst/>
        </p:spPr>
      </p:cxnSp>
      <p:sp>
        <p:nvSpPr>
          <p:cNvPr id="52" name="Line 33"/>
          <p:cNvSpPr>
            <a:spLocks noChangeShapeType="1"/>
          </p:cNvSpPr>
          <p:nvPr/>
        </p:nvSpPr>
        <p:spPr bwMode="auto">
          <a:xfrm>
            <a:off x="1475656" y="1700808"/>
            <a:ext cx="1152128" cy="0"/>
          </a:xfrm>
          <a:prstGeom prst="line">
            <a:avLst/>
          </a:prstGeom>
          <a:noFill/>
          <a:ln w="28575">
            <a:solidFill>
              <a:srgbClr val="FF4E60"/>
            </a:solidFill>
            <a:round/>
            <a:headEnd/>
            <a:tailEnd type="stealth" w="lg" len="lg"/>
          </a:ln>
        </p:spPr>
        <p:txBody>
          <a:bodyPr wrap="none" anchor="ctr"/>
          <a:lstStyle/>
          <a:p>
            <a:endParaRPr lang="nl-BE"/>
          </a:p>
        </p:txBody>
      </p:sp>
      <p:sp>
        <p:nvSpPr>
          <p:cNvPr id="53" name="Line 33"/>
          <p:cNvSpPr>
            <a:spLocks noChangeShapeType="1"/>
          </p:cNvSpPr>
          <p:nvPr/>
        </p:nvSpPr>
        <p:spPr bwMode="auto">
          <a:xfrm>
            <a:off x="1835696" y="2060848"/>
            <a:ext cx="792088" cy="0"/>
          </a:xfrm>
          <a:prstGeom prst="line">
            <a:avLst/>
          </a:prstGeom>
          <a:noFill/>
          <a:ln w="28575">
            <a:solidFill>
              <a:srgbClr val="FF4E60"/>
            </a:solidFill>
            <a:round/>
            <a:headEnd/>
            <a:tailEnd type="stealth" w="lg" len="lg"/>
          </a:ln>
        </p:spPr>
        <p:txBody>
          <a:bodyPr wrap="none" anchor="ctr"/>
          <a:lstStyle/>
          <a:p>
            <a:endParaRPr lang="nl-BE"/>
          </a:p>
        </p:txBody>
      </p:sp>
      <p:sp>
        <p:nvSpPr>
          <p:cNvPr id="54" name="Line 68"/>
          <p:cNvSpPr>
            <a:spLocks noChangeShapeType="1"/>
          </p:cNvSpPr>
          <p:nvPr/>
        </p:nvSpPr>
        <p:spPr bwMode="auto">
          <a:xfrm rot="5400000" flipV="1">
            <a:off x="1655676" y="1880828"/>
            <a:ext cx="0" cy="360040"/>
          </a:xfrm>
          <a:prstGeom prst="line">
            <a:avLst/>
          </a:prstGeom>
          <a:noFill/>
          <a:ln w="28575">
            <a:solidFill>
              <a:srgbClr val="F689FF"/>
            </a:solidFill>
            <a:round/>
            <a:headEnd/>
            <a:tailEnd type="stealth" w="lg" len="lg"/>
          </a:ln>
        </p:spPr>
        <p:txBody>
          <a:bodyPr wrap="none" anchor="ctr"/>
          <a:lstStyle/>
          <a:p>
            <a:endParaRPr lang="nl-BE"/>
          </a:p>
        </p:txBody>
      </p:sp>
      <p:sp>
        <p:nvSpPr>
          <p:cNvPr id="55" name="Line 43"/>
          <p:cNvSpPr>
            <a:spLocks noChangeShapeType="1"/>
          </p:cNvSpPr>
          <p:nvPr/>
        </p:nvSpPr>
        <p:spPr bwMode="auto">
          <a:xfrm rot="5400000" flipH="1" flipV="1">
            <a:off x="1655676" y="2168860"/>
            <a:ext cx="0" cy="360040"/>
          </a:xfrm>
          <a:prstGeom prst="line">
            <a:avLst/>
          </a:prstGeom>
          <a:noFill/>
          <a:ln w="28575">
            <a:solidFill>
              <a:srgbClr val="FFEF78"/>
            </a:solidFill>
            <a:round/>
            <a:headEnd/>
            <a:tailEnd type="stealth" w="lg" len="lg"/>
          </a:ln>
        </p:spPr>
        <p:txBody>
          <a:bodyPr wrap="none" anchor="ctr"/>
          <a:lstStyle/>
          <a:p>
            <a:endParaRPr lang="nl-BE"/>
          </a:p>
        </p:txBody>
      </p:sp>
      <p:sp>
        <p:nvSpPr>
          <p:cNvPr id="56" name="Line 33"/>
          <p:cNvSpPr>
            <a:spLocks noChangeShapeType="1"/>
          </p:cNvSpPr>
          <p:nvPr/>
        </p:nvSpPr>
        <p:spPr bwMode="auto">
          <a:xfrm>
            <a:off x="1835696" y="2348880"/>
            <a:ext cx="792088" cy="0"/>
          </a:xfrm>
          <a:prstGeom prst="line">
            <a:avLst/>
          </a:prstGeom>
          <a:noFill/>
          <a:ln w="28575">
            <a:solidFill>
              <a:srgbClr val="FF4E60"/>
            </a:solidFill>
            <a:round/>
            <a:headEnd/>
            <a:tailEnd type="stealth" w="lg" len="lg"/>
          </a:ln>
        </p:spPr>
        <p:txBody>
          <a:bodyPr wrap="none" anchor="ctr"/>
          <a:lstStyle/>
          <a:p>
            <a:endParaRPr lang="nl-BE"/>
          </a:p>
        </p:txBody>
      </p:sp>
      <p:sp>
        <p:nvSpPr>
          <p:cNvPr id="58" name="AutoShape 199"/>
          <p:cNvSpPr>
            <a:spLocks noChangeArrowheads="1"/>
          </p:cNvSpPr>
          <p:nvPr/>
        </p:nvSpPr>
        <p:spPr bwMode="auto">
          <a:xfrm>
            <a:off x="1200448" y="1556792"/>
            <a:ext cx="203200" cy="228600"/>
          </a:xfrm>
          <a:prstGeom prst="smileyFace">
            <a:avLst>
              <a:gd name="adj" fmla="val 4653"/>
            </a:avLst>
          </a:prstGeom>
          <a:solidFill>
            <a:srgbClr val="F689FF"/>
          </a:solidFill>
          <a:ln w="12700">
            <a:solidFill>
              <a:srgbClr val="000000"/>
            </a:solidFill>
            <a:round/>
            <a:headEnd/>
            <a:tailEnd/>
          </a:ln>
        </p:spPr>
        <p:txBody>
          <a:bodyPr rot="0" vert="horz" wrap="square" lIns="91440" tIns="45720" rIns="91440" bIns="45720" anchor="t" anchorCtr="0" upright="1">
            <a:noAutofit/>
          </a:bodyPr>
          <a:lstStyle/>
          <a:p>
            <a:endParaRPr lang="nl-NL"/>
          </a:p>
        </p:txBody>
      </p:sp>
      <p:sp>
        <p:nvSpPr>
          <p:cNvPr id="59" name="AutoShape 199"/>
          <p:cNvSpPr>
            <a:spLocks noChangeArrowheads="1"/>
          </p:cNvSpPr>
          <p:nvPr/>
        </p:nvSpPr>
        <p:spPr bwMode="auto">
          <a:xfrm>
            <a:off x="1200448" y="2204864"/>
            <a:ext cx="203200" cy="228600"/>
          </a:xfrm>
          <a:prstGeom prst="smileyFace">
            <a:avLst>
              <a:gd name="adj" fmla="val 4653"/>
            </a:avLst>
          </a:prstGeom>
          <a:solidFill>
            <a:srgbClr val="F689FF"/>
          </a:solidFill>
          <a:ln w="12700">
            <a:solidFill>
              <a:srgbClr val="000000"/>
            </a:solidFill>
            <a:round/>
            <a:headEnd/>
            <a:tailEnd/>
          </a:ln>
        </p:spPr>
        <p:txBody>
          <a:bodyPr rot="0" vert="horz" wrap="square" lIns="91440" tIns="45720" rIns="91440" bIns="45720" anchor="t" anchorCtr="0" upright="1">
            <a:noAutofit/>
          </a:bodyPr>
          <a:lstStyle/>
          <a:p>
            <a:endParaRPr lang="nl-NL"/>
          </a:p>
        </p:txBody>
      </p:sp>
      <p:sp>
        <p:nvSpPr>
          <p:cNvPr id="60" name="AutoShape 199"/>
          <p:cNvSpPr>
            <a:spLocks noChangeArrowheads="1"/>
          </p:cNvSpPr>
          <p:nvPr/>
        </p:nvSpPr>
        <p:spPr bwMode="auto">
          <a:xfrm>
            <a:off x="1200448" y="1904256"/>
            <a:ext cx="203200" cy="228600"/>
          </a:xfrm>
          <a:prstGeom prst="smileyFace">
            <a:avLst>
              <a:gd name="adj" fmla="val 4653"/>
            </a:avLst>
          </a:prstGeom>
          <a:solidFill>
            <a:srgbClr val="00CCFF"/>
          </a:solidFill>
          <a:ln w="12700">
            <a:solidFill>
              <a:srgbClr val="000000"/>
            </a:solidFill>
            <a:round/>
            <a:headEnd/>
            <a:tailEnd/>
          </a:ln>
        </p:spPr>
        <p:txBody>
          <a:bodyPr rot="0" vert="horz" wrap="square" lIns="91440" tIns="45720" rIns="91440" bIns="45720" anchor="t" anchorCtr="0" upright="1">
            <a:noAutofit/>
          </a:bodyPr>
          <a:lstStyle/>
          <a:p>
            <a:endParaRPr lang="nl-NL"/>
          </a:p>
        </p:txBody>
      </p:sp>
      <p:sp>
        <p:nvSpPr>
          <p:cNvPr id="61" name="Rectangle 65"/>
          <p:cNvSpPr>
            <a:spLocks noChangeArrowheads="1"/>
          </p:cNvSpPr>
          <p:nvPr/>
        </p:nvSpPr>
        <p:spPr bwMode="auto">
          <a:xfrm>
            <a:off x="1835696" y="1423809"/>
            <a:ext cx="720080" cy="276999"/>
          </a:xfrm>
          <a:prstGeom prst="rect">
            <a:avLst/>
          </a:prstGeom>
          <a:noFill/>
          <a:ln w="9525">
            <a:noFill/>
            <a:miter lim="800000"/>
            <a:headEnd/>
            <a:tailEnd/>
          </a:ln>
        </p:spPr>
        <p:txBody>
          <a:bodyPr wrap="square">
            <a:spAutoFit/>
          </a:bodyPr>
          <a:lstStyle/>
          <a:p>
            <a:r>
              <a:rPr lang="en-US" dirty="0">
                <a:solidFill>
                  <a:srgbClr val="000000"/>
                </a:solidFill>
                <a:latin typeface="Verdana" pitchFamily="84" charset="0"/>
              </a:rPr>
              <a:t>15m</a:t>
            </a:r>
          </a:p>
        </p:txBody>
      </p:sp>
      <p:sp>
        <p:nvSpPr>
          <p:cNvPr id="62" name="Rectangle 65"/>
          <p:cNvSpPr>
            <a:spLocks noChangeArrowheads="1"/>
          </p:cNvSpPr>
          <p:nvPr/>
        </p:nvSpPr>
        <p:spPr bwMode="auto">
          <a:xfrm>
            <a:off x="1403648" y="1783849"/>
            <a:ext cx="720080" cy="276999"/>
          </a:xfrm>
          <a:prstGeom prst="rect">
            <a:avLst/>
          </a:prstGeom>
          <a:noFill/>
          <a:ln w="9525">
            <a:noFill/>
            <a:miter lim="800000"/>
            <a:headEnd/>
            <a:tailEnd/>
          </a:ln>
        </p:spPr>
        <p:txBody>
          <a:bodyPr wrap="square">
            <a:spAutoFit/>
          </a:bodyPr>
          <a:lstStyle/>
          <a:p>
            <a:r>
              <a:rPr lang="en-US" dirty="0">
                <a:solidFill>
                  <a:srgbClr val="000000"/>
                </a:solidFill>
                <a:latin typeface="Verdana" pitchFamily="84" charset="0"/>
              </a:rPr>
              <a:t>5m</a:t>
            </a:r>
          </a:p>
        </p:txBody>
      </p:sp>
      <p:sp>
        <p:nvSpPr>
          <p:cNvPr id="63" name="Rectangle 65"/>
          <p:cNvSpPr>
            <a:spLocks noChangeArrowheads="1"/>
          </p:cNvSpPr>
          <p:nvPr/>
        </p:nvSpPr>
        <p:spPr bwMode="auto">
          <a:xfrm>
            <a:off x="1988096" y="1783849"/>
            <a:ext cx="720080" cy="276999"/>
          </a:xfrm>
          <a:prstGeom prst="rect">
            <a:avLst/>
          </a:prstGeom>
          <a:noFill/>
          <a:ln w="9525">
            <a:noFill/>
            <a:miter lim="800000"/>
            <a:headEnd/>
            <a:tailEnd/>
          </a:ln>
        </p:spPr>
        <p:txBody>
          <a:bodyPr wrap="square">
            <a:spAutoFit/>
          </a:bodyPr>
          <a:lstStyle/>
          <a:p>
            <a:r>
              <a:rPr lang="en-US" dirty="0">
                <a:solidFill>
                  <a:srgbClr val="000000"/>
                </a:solidFill>
                <a:latin typeface="Verdana" pitchFamily="84" charset="0"/>
              </a:rPr>
              <a:t>10m</a:t>
            </a:r>
          </a:p>
        </p:txBody>
      </p:sp>
      <p:sp>
        <p:nvSpPr>
          <p:cNvPr id="64" name="Line 33"/>
          <p:cNvSpPr>
            <a:spLocks noChangeShapeType="1"/>
          </p:cNvSpPr>
          <p:nvPr/>
        </p:nvSpPr>
        <p:spPr bwMode="auto">
          <a:xfrm>
            <a:off x="1475656" y="2780928"/>
            <a:ext cx="3240360" cy="0"/>
          </a:xfrm>
          <a:prstGeom prst="line">
            <a:avLst/>
          </a:prstGeom>
          <a:noFill/>
          <a:ln w="28575">
            <a:solidFill>
              <a:srgbClr val="FF7B47"/>
            </a:solidFill>
            <a:prstDash val="dashDot"/>
            <a:round/>
            <a:headEnd/>
            <a:tailEnd type="stealth" w="lg" len="lg"/>
          </a:ln>
        </p:spPr>
        <p:txBody>
          <a:bodyPr wrap="none" anchor="ctr"/>
          <a:lstStyle/>
          <a:p>
            <a:endParaRPr lang="nl-BE"/>
          </a:p>
        </p:txBody>
      </p:sp>
      <p:sp>
        <p:nvSpPr>
          <p:cNvPr id="65" name="AutoShape 199"/>
          <p:cNvSpPr>
            <a:spLocks noChangeArrowheads="1"/>
          </p:cNvSpPr>
          <p:nvPr/>
        </p:nvSpPr>
        <p:spPr bwMode="auto">
          <a:xfrm>
            <a:off x="1200448" y="2624336"/>
            <a:ext cx="203200" cy="228600"/>
          </a:xfrm>
          <a:prstGeom prst="smileyFace">
            <a:avLst>
              <a:gd name="adj" fmla="val 4653"/>
            </a:avLst>
          </a:prstGeom>
          <a:solidFill>
            <a:srgbClr val="00CCFF"/>
          </a:solidFill>
          <a:ln w="12700">
            <a:solidFill>
              <a:srgbClr val="000000"/>
            </a:solidFill>
            <a:round/>
            <a:headEnd/>
            <a:tailEnd/>
          </a:ln>
        </p:spPr>
        <p:txBody>
          <a:bodyPr rot="0" vert="horz" wrap="square" lIns="91440" tIns="45720" rIns="91440" bIns="45720" anchor="t" anchorCtr="0" upright="1">
            <a:noAutofit/>
          </a:bodyPr>
          <a:lstStyle/>
          <a:p>
            <a:endParaRPr lang="nl-NL"/>
          </a:p>
        </p:txBody>
      </p:sp>
      <p:sp>
        <p:nvSpPr>
          <p:cNvPr id="68" name="Rectangle 65"/>
          <p:cNvSpPr>
            <a:spLocks noChangeArrowheads="1"/>
          </p:cNvSpPr>
          <p:nvPr/>
        </p:nvSpPr>
        <p:spPr bwMode="auto">
          <a:xfrm>
            <a:off x="2051720" y="2431921"/>
            <a:ext cx="720080" cy="276999"/>
          </a:xfrm>
          <a:prstGeom prst="rect">
            <a:avLst/>
          </a:prstGeom>
          <a:noFill/>
          <a:ln w="9525">
            <a:noFill/>
            <a:miter lim="800000"/>
            <a:headEnd/>
            <a:tailEnd/>
          </a:ln>
        </p:spPr>
        <p:txBody>
          <a:bodyPr wrap="square">
            <a:spAutoFit/>
          </a:bodyPr>
          <a:lstStyle/>
          <a:p>
            <a:r>
              <a:rPr lang="en-US" dirty="0">
                <a:solidFill>
                  <a:srgbClr val="000000"/>
                </a:solidFill>
                <a:latin typeface="Verdana" pitchFamily="84" charset="0"/>
              </a:rPr>
              <a:t>60m</a:t>
            </a:r>
          </a:p>
        </p:txBody>
      </p:sp>
      <p:grpSp>
        <p:nvGrpSpPr>
          <p:cNvPr id="67" name="Group 33"/>
          <p:cNvGrpSpPr>
            <a:grpSpLocks/>
          </p:cNvGrpSpPr>
          <p:nvPr/>
        </p:nvGrpSpPr>
        <p:grpSpPr bwMode="auto">
          <a:xfrm>
            <a:off x="6804248" y="2780928"/>
            <a:ext cx="1981200" cy="228600"/>
            <a:chOff x="4320" y="2592"/>
            <a:chExt cx="1248" cy="144"/>
          </a:xfrm>
        </p:grpSpPr>
        <p:sp>
          <p:nvSpPr>
            <p:cNvPr id="69" name="Line 34"/>
            <p:cNvSpPr>
              <a:spLocks noChangeShapeType="1"/>
            </p:cNvSpPr>
            <p:nvPr/>
          </p:nvSpPr>
          <p:spPr bwMode="auto">
            <a:xfrm>
              <a:off x="4320" y="2736"/>
              <a:ext cx="1248" cy="0"/>
            </a:xfrm>
            <a:prstGeom prst="line">
              <a:avLst/>
            </a:prstGeom>
            <a:noFill/>
            <a:ln w="9525">
              <a:solidFill>
                <a:schemeClr val="bg1"/>
              </a:solidFill>
              <a:round/>
              <a:headEnd/>
              <a:tailEnd/>
            </a:ln>
          </p:spPr>
          <p:txBody>
            <a:bodyPr wrap="none" anchor="ctr"/>
            <a:lstStyle/>
            <a:p>
              <a:endParaRPr lang="nl-BE"/>
            </a:p>
          </p:txBody>
        </p:sp>
        <p:sp>
          <p:nvSpPr>
            <p:cNvPr id="70" name="Line 35"/>
            <p:cNvSpPr>
              <a:spLocks noChangeShapeType="1"/>
            </p:cNvSpPr>
            <p:nvPr/>
          </p:nvSpPr>
          <p:spPr bwMode="auto">
            <a:xfrm>
              <a:off x="4320" y="2592"/>
              <a:ext cx="1248" cy="0"/>
            </a:xfrm>
            <a:prstGeom prst="line">
              <a:avLst/>
            </a:prstGeom>
            <a:noFill/>
            <a:ln w="9525">
              <a:solidFill>
                <a:schemeClr val="bg1"/>
              </a:solidFill>
              <a:round/>
              <a:headEnd/>
              <a:tailEnd/>
            </a:ln>
          </p:spPr>
          <p:txBody>
            <a:bodyPr wrap="none" anchor="ctr"/>
            <a:lstStyle/>
            <a:p>
              <a:endParaRPr lang="nl-BE"/>
            </a:p>
          </p:txBody>
        </p:sp>
      </p:grpSp>
    </p:spTree>
    <p:extLst>
      <p:ext uri="{BB962C8B-B14F-4D97-AF65-F5344CB8AC3E}">
        <p14:creationId xmlns:p14="http://schemas.microsoft.com/office/powerpoint/2010/main" val="1390547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ooter Placeholder 13"/>
          <p:cNvSpPr>
            <a:spLocks noGrp="1"/>
          </p:cNvSpPr>
          <p:nvPr>
            <p:ph type="ftr" sz="quarter" idx="14"/>
          </p:nvPr>
        </p:nvSpPr>
        <p:spPr>
          <a:xfrm>
            <a:off x="576263" y="6573838"/>
            <a:ext cx="7883525" cy="179387"/>
          </a:xfrm>
        </p:spPr>
        <p:txBody>
          <a:bodyPr/>
          <a:lstStyle/>
          <a:p>
            <a:r>
              <a:rPr lang="en-GB" dirty="0"/>
              <a:t>FIFA Women Referees Fitness Programme</a:t>
            </a:r>
          </a:p>
        </p:txBody>
      </p:sp>
      <p:sp>
        <p:nvSpPr>
          <p:cNvPr id="3" name="Slide Number Placeholder 2"/>
          <p:cNvSpPr>
            <a:spLocks noGrp="1"/>
          </p:cNvSpPr>
          <p:nvPr>
            <p:ph type="sldNum" sz="quarter" idx="15"/>
          </p:nvPr>
        </p:nvSpPr>
        <p:spPr/>
        <p:txBody>
          <a:bodyPr/>
          <a:lstStyle/>
          <a:p>
            <a:fld id="{BCC574E5-598D-4C19-A93D-1F2ADF65AC13}" type="slidenum">
              <a:rPr lang="en-GB" smtClean="0"/>
              <a:pPr/>
              <a:t>6</a:t>
            </a:fld>
            <a:endParaRPr lang="en-GB"/>
          </a:p>
        </p:txBody>
      </p:sp>
      <p:sp>
        <p:nvSpPr>
          <p:cNvPr id="12" name="Rectangle 4"/>
          <p:cNvSpPr txBox="1">
            <a:spLocks noChangeArrowheads="1"/>
          </p:cNvSpPr>
          <p:nvPr/>
        </p:nvSpPr>
        <p:spPr>
          <a:xfrm>
            <a:off x="6012160" y="2358596"/>
            <a:ext cx="3131840" cy="3878715"/>
          </a:xfrm>
          <a:prstGeom prst="rect">
            <a:avLst/>
          </a:prstGeom>
        </p:spPr>
        <p:txBody>
          <a:bodyPr vert="horz" lIns="0" tIns="0" rIns="0" bIns="0" rtlCol="0" anchor="ctr" anchorCtr="0">
            <a:noAutofit/>
          </a:bodyPr>
          <a:lstStyle>
            <a:lvl1pPr algn="l" defTabSz="914400" rtl="0" eaLnBrk="1" latinLnBrk="0" hangingPunct="1">
              <a:lnSpc>
                <a:spcPts val="3200"/>
              </a:lnSpc>
              <a:spcBef>
                <a:spcPct val="0"/>
              </a:spcBef>
              <a:buNone/>
              <a:defRPr sz="3200" b="1" kern="1200" baseline="0">
                <a:solidFill>
                  <a:schemeClr val="bg1"/>
                </a:solidFill>
                <a:latin typeface="+mj-lt"/>
                <a:ea typeface="+mj-ea"/>
                <a:cs typeface="+mj-cs"/>
              </a:defRPr>
            </a:lvl1pPr>
          </a:lstStyle>
          <a:p>
            <a:br>
              <a:rPr lang="en-GB" sz="2400" dirty="0"/>
            </a:br>
            <a:br>
              <a:rPr lang="en-GB" sz="2400" dirty="0"/>
            </a:br>
            <a:r>
              <a:rPr lang="en-GB" sz="3400" i="1" dirty="0"/>
              <a:t>Week 1</a:t>
            </a:r>
            <a:br>
              <a:rPr lang="en-GB" sz="2400" dirty="0"/>
            </a:br>
            <a:br>
              <a:rPr lang="en-GB" sz="2400" dirty="0"/>
            </a:br>
            <a:r>
              <a:rPr lang="en-GB" sz="2400" i="1" dirty="0"/>
              <a:t>Fitness team</a:t>
            </a:r>
            <a:br>
              <a:rPr lang="en-GB" sz="2400" dirty="0"/>
            </a:br>
            <a:br>
              <a:rPr lang="en-GB" sz="2400" dirty="0"/>
            </a:br>
            <a:br>
              <a:rPr lang="en-GB" sz="2400" dirty="0"/>
            </a:br>
            <a:endParaRPr lang="en-GB" sz="2400" dirty="0"/>
          </a:p>
        </p:txBody>
      </p:sp>
      <p:pic>
        <p:nvPicPr>
          <p:cNvPr id="13" name="Picture Placeholder 12" descr="A person posing for the camera&#13;&#10;&#13;&#10;Description automatically generated">
            <a:extLst>
              <a:ext uri="{FF2B5EF4-FFF2-40B4-BE49-F238E27FC236}">
                <a16:creationId xmlns:a16="http://schemas.microsoft.com/office/drawing/2014/main" id="{DBDAECCF-CD42-D840-94ED-316E1584ED1D}"/>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162" r="2162"/>
          <a:stretch>
            <a:fillRect/>
          </a:stretch>
        </p:blipFill>
        <p:spPr/>
      </p:pic>
    </p:spTree>
    <p:extLst>
      <p:ext uri="{BB962C8B-B14F-4D97-AF65-F5344CB8AC3E}">
        <p14:creationId xmlns:p14="http://schemas.microsoft.com/office/powerpoint/2010/main" val="2403653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1"/>
          <p:cNvSpPr txBox="1">
            <a:spLocks noChangeArrowheads="1"/>
          </p:cNvSpPr>
          <p:nvPr/>
        </p:nvSpPr>
        <p:spPr bwMode="auto">
          <a:xfrm>
            <a:off x="179512" y="136525"/>
            <a:ext cx="8712968" cy="366713"/>
          </a:xfrm>
          <a:prstGeom prst="rect">
            <a:avLst/>
          </a:prstGeom>
          <a:noFill/>
          <a:ln w="9525">
            <a:noFill/>
            <a:miter lim="800000"/>
            <a:headEnd/>
            <a:tailEnd/>
          </a:ln>
        </p:spPr>
        <p:txBody>
          <a:bodyPr wrap="square">
            <a:spAutoFit/>
          </a:bodyPr>
          <a:lstStyle/>
          <a:p>
            <a:pPr algn="ctr"/>
            <a:r>
              <a:rPr lang="en-US" sz="1800" b="1" dirty="0">
                <a:latin typeface="Verdana" pitchFamily="84" charset="0"/>
              </a:rPr>
              <a:t>Saturday: Game</a:t>
            </a:r>
          </a:p>
        </p:txBody>
      </p:sp>
      <p:pic>
        <p:nvPicPr>
          <p:cNvPr id="7" name="Content Placeholder 6" descr="A group of people posing for the camera&#13;&#10;&#13;&#10;Description automatically generated">
            <a:extLst>
              <a:ext uri="{FF2B5EF4-FFF2-40B4-BE49-F238E27FC236}">
                <a16:creationId xmlns:a16="http://schemas.microsoft.com/office/drawing/2014/main" id="{D42DEDE3-F10E-E149-9973-B5833ABC34D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5616" y="1339850"/>
            <a:ext cx="6696743" cy="5257800"/>
          </a:xfrm>
        </p:spPr>
      </p:pic>
    </p:spTree>
    <p:extLst>
      <p:ext uri="{BB962C8B-B14F-4D97-AF65-F5344CB8AC3E}">
        <p14:creationId xmlns:p14="http://schemas.microsoft.com/office/powerpoint/2010/main" val="3690183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8" name="Text Box 41"/>
          <p:cNvSpPr txBox="1">
            <a:spLocks noChangeArrowheads="1"/>
          </p:cNvSpPr>
          <p:nvPr/>
        </p:nvSpPr>
        <p:spPr bwMode="auto">
          <a:xfrm>
            <a:off x="142875" y="136525"/>
            <a:ext cx="8839200" cy="366713"/>
          </a:xfrm>
          <a:prstGeom prst="rect">
            <a:avLst/>
          </a:prstGeom>
          <a:noFill/>
          <a:ln w="9525">
            <a:noFill/>
            <a:miter lim="800000"/>
            <a:headEnd/>
            <a:tailEnd/>
          </a:ln>
        </p:spPr>
        <p:txBody>
          <a:bodyPr>
            <a:spAutoFit/>
          </a:bodyPr>
          <a:lstStyle/>
          <a:p>
            <a:r>
              <a:rPr lang="en-US" sz="1800" b="1" dirty="0">
                <a:latin typeface="Verdana" pitchFamily="84" charset="0"/>
              </a:rPr>
              <a:t>     Sunday: Active Recovery - Light Intensity </a:t>
            </a:r>
            <a:r>
              <a:rPr lang="en-US" altLang="ja-JP" sz="1800" b="1" dirty="0">
                <a:latin typeface="Verdana" pitchFamily="84" charset="0"/>
              </a:rPr>
              <a:t>exercise </a:t>
            </a:r>
            <a:endParaRPr lang="en-US" sz="1800" b="1" dirty="0">
              <a:latin typeface="Verdana" pitchFamily="84" charset="0"/>
            </a:endParaRPr>
          </a:p>
        </p:txBody>
      </p:sp>
      <p:sp>
        <p:nvSpPr>
          <p:cNvPr id="22537" name="Rectangle 40"/>
          <p:cNvSpPr>
            <a:spLocks noGrp="1" noChangeArrowheads="1"/>
          </p:cNvSpPr>
          <p:nvPr>
            <p:ph type="subTitle" idx="1"/>
          </p:nvPr>
        </p:nvSpPr>
        <p:spPr>
          <a:xfrm>
            <a:off x="142875" y="4724400"/>
            <a:ext cx="8839200" cy="2133600"/>
          </a:xfrm>
          <a:noFill/>
        </p:spPr>
        <p:txBody>
          <a:bodyPr/>
          <a:lstStyle/>
          <a:p>
            <a:pPr algn="l" eaLnBrk="1" hangingPunct="1">
              <a:lnSpc>
                <a:spcPct val="120000"/>
              </a:lnSpc>
            </a:pPr>
            <a:r>
              <a:rPr lang="en-GB" sz="1200" b="1" dirty="0">
                <a:latin typeface="Verdana"/>
                <a:cs typeface="Verdana"/>
              </a:rPr>
              <a:t>Active recovery (AR)</a:t>
            </a:r>
            <a:endParaRPr lang="en-US" sz="1200" dirty="0">
              <a:latin typeface="Verdana"/>
              <a:cs typeface="Verdana"/>
            </a:endParaRPr>
          </a:p>
          <a:p>
            <a:pPr marL="171450" lvl="0" indent="-171450" algn="l">
              <a:buFontTx/>
              <a:buChar char="•"/>
            </a:pPr>
            <a:r>
              <a:rPr lang="en-GB" sz="1200" dirty="0">
                <a:latin typeface="Verdana"/>
                <a:cs typeface="Verdana"/>
              </a:rPr>
              <a:t>10’ warm up (walking &amp; jogging on a treadmill between 09 &amp; 12 km/</a:t>
            </a:r>
            <a:r>
              <a:rPr lang="en-GB" sz="1200" dirty="0" err="1">
                <a:latin typeface="Verdana"/>
                <a:cs typeface="Verdana"/>
              </a:rPr>
              <a:t>hr</a:t>
            </a:r>
            <a:r>
              <a:rPr lang="en-GB" sz="1200" dirty="0">
                <a:latin typeface="Verdana"/>
                <a:cs typeface="Verdana"/>
              </a:rPr>
              <a:t>, followed by mobilisation exercises)</a:t>
            </a:r>
          </a:p>
          <a:p>
            <a:pPr marL="171450" lvl="0" indent="-171450" algn="l">
              <a:buFontTx/>
              <a:buChar char="•"/>
            </a:pPr>
            <a:r>
              <a:rPr lang="en-GB" sz="1200" dirty="0">
                <a:latin typeface="Verdana"/>
                <a:cs typeface="Verdana"/>
              </a:rPr>
              <a:t>30’ non-weight bearing exercises (70-75% </a:t>
            </a:r>
            <a:r>
              <a:rPr lang="en-GB" sz="1200" dirty="0" err="1">
                <a:latin typeface="Verdana"/>
                <a:cs typeface="Verdana"/>
              </a:rPr>
              <a:t>HRmax</a:t>
            </a:r>
            <a:r>
              <a:rPr lang="en-GB" sz="1200" dirty="0">
                <a:latin typeface="Verdana"/>
                <a:cs typeface="Verdana"/>
              </a:rPr>
              <a:t>), such as:</a:t>
            </a:r>
            <a:r>
              <a:rPr lang="en-US" sz="1200" dirty="0">
                <a:latin typeface="Verdana"/>
                <a:cs typeface="Verdana"/>
              </a:rPr>
              <a:t> </a:t>
            </a:r>
            <a:r>
              <a:rPr lang="en-GB" sz="1200" dirty="0">
                <a:latin typeface="Verdana"/>
                <a:cs typeface="Verdana"/>
              </a:rPr>
              <a:t>15’ cycling (80-90 cycles/min)</a:t>
            </a:r>
            <a:r>
              <a:rPr lang="en-US" sz="1200" dirty="0">
                <a:latin typeface="Verdana"/>
                <a:cs typeface="Verdana"/>
              </a:rPr>
              <a:t>; </a:t>
            </a:r>
            <a:r>
              <a:rPr lang="en-GB" sz="1200" dirty="0">
                <a:latin typeface="Verdana"/>
                <a:cs typeface="Verdana"/>
              </a:rPr>
              <a:t>5’ rowing (33-38 cycles/min)</a:t>
            </a:r>
            <a:r>
              <a:rPr lang="en-US" sz="1200" dirty="0">
                <a:latin typeface="Verdana"/>
                <a:cs typeface="Verdana"/>
              </a:rPr>
              <a:t>; </a:t>
            </a:r>
            <a:r>
              <a:rPr lang="en-GB" sz="1200" dirty="0">
                <a:latin typeface="Verdana"/>
                <a:cs typeface="Verdana"/>
              </a:rPr>
              <a:t>10’ gliding / stepping (65-75 cycles/min)</a:t>
            </a:r>
          </a:p>
          <a:p>
            <a:pPr marL="171450" lvl="0" indent="-171450" algn="l">
              <a:buFontTx/>
              <a:buChar char="•"/>
            </a:pPr>
            <a:r>
              <a:rPr lang="en-GB" sz="1200" dirty="0">
                <a:latin typeface="Verdana"/>
                <a:cs typeface="Verdana"/>
              </a:rPr>
              <a:t>10’ CORE exercises </a:t>
            </a:r>
            <a:r>
              <a:rPr lang="en-GB" sz="1200" i="1" dirty="0">
                <a:latin typeface="Verdana"/>
                <a:cs typeface="Verdana"/>
              </a:rPr>
              <a:t>(should be done on a daily bases)</a:t>
            </a:r>
            <a:endParaRPr lang="en-US" sz="1200" dirty="0">
              <a:latin typeface="Verdana"/>
              <a:cs typeface="Verdana"/>
            </a:endParaRPr>
          </a:p>
          <a:p>
            <a:pPr marL="171450" lvl="0" indent="-171450" algn="l">
              <a:buFontTx/>
              <a:buChar char="•"/>
            </a:pPr>
            <a:r>
              <a:rPr lang="en-GB" sz="1200" dirty="0">
                <a:latin typeface="Verdana"/>
                <a:cs typeface="Verdana"/>
              </a:rPr>
              <a:t>10’ extensive stretching, followed by</a:t>
            </a:r>
            <a:r>
              <a:rPr lang="en-US" sz="1200" dirty="0">
                <a:latin typeface="Verdana"/>
                <a:cs typeface="Verdana"/>
              </a:rPr>
              <a:t> </a:t>
            </a:r>
            <a:r>
              <a:rPr lang="en-GB" sz="1200" dirty="0">
                <a:latin typeface="Verdana"/>
                <a:cs typeface="Verdana"/>
              </a:rPr>
              <a:t>Sauna, Jacuzzi, massage, …</a:t>
            </a:r>
          </a:p>
          <a:p>
            <a:pPr marL="171450" lvl="0" indent="-171450" algn="l">
              <a:buFontTx/>
              <a:buChar char="•"/>
            </a:pPr>
            <a:endParaRPr lang="en-US" sz="1200" dirty="0">
              <a:latin typeface="Verdana"/>
              <a:cs typeface="Verdana"/>
            </a:endParaRPr>
          </a:p>
          <a:p>
            <a:pPr lvl="0" algn="l"/>
            <a:r>
              <a:rPr lang="en-GB" sz="1200" dirty="0">
                <a:latin typeface="Verdana"/>
                <a:cs typeface="Verdana"/>
              </a:rPr>
              <a:t>Total duration:  +/-60 min</a:t>
            </a:r>
            <a:r>
              <a:rPr lang="en-GB" sz="1200" dirty="0"/>
              <a:t> </a:t>
            </a:r>
            <a:endParaRPr lang="en-US" sz="1200" dirty="0">
              <a:latin typeface="Verdana" pitchFamily="84" charset="0"/>
            </a:endParaRPr>
          </a:p>
          <a:p>
            <a:pPr algn="l" eaLnBrk="1" hangingPunct="1">
              <a:spcBef>
                <a:spcPct val="30000"/>
              </a:spcBef>
              <a:defRPr/>
            </a:pPr>
            <a:r>
              <a:rPr lang="en-GB" sz="800" dirty="0">
                <a:latin typeface="Verdana" panose="020B0604030504040204" pitchFamily="34" charset="0"/>
                <a:ea typeface="Verdana" panose="020B0604030504040204" pitchFamily="34" charset="0"/>
                <a:cs typeface="Verdana" panose="020B0604030504040204" pitchFamily="34" charset="0"/>
              </a:rPr>
              <a:t>During these LI-sessions or Active recovery, the energy system is aerobically and the impact on the joints should be low. This kind of training should help you to recover better after an intense training or game. The tempo should be an ‘comfortable jog/run’.</a:t>
            </a:r>
          </a:p>
          <a:p>
            <a:pPr algn="l" eaLnBrk="1" hangingPunct="1">
              <a:lnSpc>
                <a:spcPct val="120000"/>
              </a:lnSpc>
            </a:pPr>
            <a:endParaRPr lang="en-US" sz="1200" dirty="0">
              <a:latin typeface="Verdana" pitchFamily="84" charset="0"/>
            </a:endParaRPr>
          </a:p>
          <a:p>
            <a:pPr algn="l" eaLnBrk="1" hangingPunct="1">
              <a:lnSpc>
                <a:spcPct val="120000"/>
              </a:lnSpc>
            </a:pPr>
            <a:r>
              <a:rPr lang="en-US" sz="1200" dirty="0">
                <a:latin typeface="Verdana" pitchFamily="84" charset="0"/>
              </a:rPr>
              <a:t>.</a:t>
            </a:r>
          </a:p>
        </p:txBody>
      </p:sp>
      <p:grpSp>
        <p:nvGrpSpPr>
          <p:cNvPr id="3" name="Group 43"/>
          <p:cNvGrpSpPr>
            <a:grpSpLocks/>
          </p:cNvGrpSpPr>
          <p:nvPr/>
        </p:nvGrpSpPr>
        <p:grpSpPr bwMode="auto">
          <a:xfrm>
            <a:off x="6781800" y="4057650"/>
            <a:ext cx="1981200" cy="228600"/>
            <a:chOff x="4320" y="2592"/>
            <a:chExt cx="1248" cy="144"/>
          </a:xfrm>
        </p:grpSpPr>
        <p:sp>
          <p:nvSpPr>
            <p:cNvPr id="22550" name="Line 44"/>
            <p:cNvSpPr>
              <a:spLocks noChangeShapeType="1"/>
            </p:cNvSpPr>
            <p:nvPr/>
          </p:nvSpPr>
          <p:spPr bwMode="auto">
            <a:xfrm>
              <a:off x="4320" y="2736"/>
              <a:ext cx="1248" cy="0"/>
            </a:xfrm>
            <a:prstGeom prst="line">
              <a:avLst/>
            </a:prstGeom>
            <a:noFill/>
            <a:ln w="9525">
              <a:solidFill>
                <a:schemeClr val="bg1"/>
              </a:solidFill>
              <a:round/>
              <a:headEnd/>
              <a:tailEnd/>
            </a:ln>
          </p:spPr>
          <p:txBody>
            <a:bodyPr wrap="none" anchor="ctr"/>
            <a:lstStyle/>
            <a:p>
              <a:endParaRPr lang="nl-BE"/>
            </a:p>
          </p:txBody>
        </p:sp>
        <p:sp>
          <p:nvSpPr>
            <p:cNvPr id="22551" name="Line 45"/>
            <p:cNvSpPr>
              <a:spLocks noChangeShapeType="1"/>
            </p:cNvSpPr>
            <p:nvPr/>
          </p:nvSpPr>
          <p:spPr bwMode="auto">
            <a:xfrm>
              <a:off x="4320" y="2592"/>
              <a:ext cx="1248" cy="0"/>
            </a:xfrm>
            <a:prstGeom prst="line">
              <a:avLst/>
            </a:prstGeom>
            <a:noFill/>
            <a:ln w="9525">
              <a:solidFill>
                <a:schemeClr val="bg1"/>
              </a:solidFill>
              <a:round/>
              <a:headEnd/>
              <a:tailEnd/>
            </a:ln>
          </p:spPr>
          <p:txBody>
            <a:bodyPr wrap="none" anchor="ctr"/>
            <a:lstStyle/>
            <a:p>
              <a:endParaRPr lang="nl-BE"/>
            </a:p>
          </p:txBody>
        </p:sp>
      </p:grpSp>
      <p:grpSp>
        <p:nvGrpSpPr>
          <p:cNvPr id="4" name="Group 46"/>
          <p:cNvGrpSpPr>
            <a:grpSpLocks/>
          </p:cNvGrpSpPr>
          <p:nvPr/>
        </p:nvGrpSpPr>
        <p:grpSpPr bwMode="auto">
          <a:xfrm>
            <a:off x="6781800" y="2138363"/>
            <a:ext cx="1981200" cy="228600"/>
            <a:chOff x="4320" y="2592"/>
            <a:chExt cx="1248" cy="144"/>
          </a:xfrm>
        </p:grpSpPr>
        <p:sp>
          <p:nvSpPr>
            <p:cNvPr id="22548" name="Line 47"/>
            <p:cNvSpPr>
              <a:spLocks noChangeShapeType="1"/>
            </p:cNvSpPr>
            <p:nvPr/>
          </p:nvSpPr>
          <p:spPr bwMode="auto">
            <a:xfrm>
              <a:off x="4320" y="2736"/>
              <a:ext cx="1248" cy="0"/>
            </a:xfrm>
            <a:prstGeom prst="line">
              <a:avLst/>
            </a:prstGeom>
            <a:noFill/>
            <a:ln w="9525">
              <a:solidFill>
                <a:schemeClr val="bg1"/>
              </a:solidFill>
              <a:round/>
              <a:headEnd/>
              <a:tailEnd/>
            </a:ln>
          </p:spPr>
          <p:txBody>
            <a:bodyPr wrap="none" anchor="ctr"/>
            <a:lstStyle/>
            <a:p>
              <a:endParaRPr lang="nl-BE"/>
            </a:p>
          </p:txBody>
        </p:sp>
        <p:sp>
          <p:nvSpPr>
            <p:cNvPr id="22549" name="Line 48"/>
            <p:cNvSpPr>
              <a:spLocks noChangeShapeType="1"/>
            </p:cNvSpPr>
            <p:nvPr/>
          </p:nvSpPr>
          <p:spPr bwMode="auto">
            <a:xfrm>
              <a:off x="4320" y="2592"/>
              <a:ext cx="1248" cy="0"/>
            </a:xfrm>
            <a:prstGeom prst="line">
              <a:avLst/>
            </a:prstGeom>
            <a:noFill/>
            <a:ln w="9525">
              <a:solidFill>
                <a:schemeClr val="bg1"/>
              </a:solidFill>
              <a:round/>
              <a:headEnd/>
              <a:tailEnd/>
            </a:ln>
          </p:spPr>
          <p:txBody>
            <a:bodyPr wrap="none" anchor="ctr"/>
            <a:lstStyle/>
            <a:p>
              <a:endParaRPr lang="nl-BE"/>
            </a:p>
          </p:txBody>
        </p:sp>
      </p:grpSp>
      <p:sp>
        <p:nvSpPr>
          <p:cNvPr id="22542" name="Rectangle 49"/>
          <p:cNvSpPr>
            <a:spLocks noChangeArrowheads="1"/>
          </p:cNvSpPr>
          <p:nvPr/>
        </p:nvSpPr>
        <p:spPr bwMode="auto">
          <a:xfrm>
            <a:off x="6781800" y="609600"/>
            <a:ext cx="2209800" cy="274638"/>
          </a:xfrm>
          <a:prstGeom prst="rect">
            <a:avLst/>
          </a:prstGeom>
          <a:noFill/>
          <a:ln w="9525">
            <a:noFill/>
            <a:miter lim="800000"/>
            <a:headEnd/>
            <a:tailEnd/>
          </a:ln>
        </p:spPr>
        <p:txBody>
          <a:bodyPr>
            <a:spAutoFit/>
          </a:bodyPr>
          <a:lstStyle/>
          <a:p>
            <a:pPr algn="ctr"/>
            <a:r>
              <a:rPr lang="en-US" b="1" dirty="0">
                <a:solidFill>
                  <a:schemeClr val="bg1"/>
                </a:solidFill>
                <a:latin typeface="Verdana" pitchFamily="84" charset="0"/>
              </a:rPr>
              <a:t>1 set of 30 min</a:t>
            </a:r>
          </a:p>
        </p:txBody>
      </p:sp>
      <p:pic>
        <p:nvPicPr>
          <p:cNvPr id="5" name="Afbeelding 4" descr="Screen Shot 2017-12-31 at 17.52.3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9832" y="620688"/>
            <a:ext cx="2379790" cy="1616968"/>
          </a:xfrm>
          <a:prstGeom prst="rect">
            <a:avLst/>
          </a:prstGeom>
        </p:spPr>
      </p:pic>
      <p:pic>
        <p:nvPicPr>
          <p:cNvPr id="6" name="Afbeelding 5" descr="Screen Shot 2017-12-31 at 17.53.1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9832" y="2276873"/>
            <a:ext cx="2381138" cy="1440159"/>
          </a:xfrm>
          <a:prstGeom prst="rect">
            <a:avLst/>
          </a:prstGeom>
        </p:spPr>
      </p:pic>
      <p:pic>
        <p:nvPicPr>
          <p:cNvPr id="8" name="Afbeelding 7" descr="Screen Shot 2017-12-31 at 17.57.49.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2240" y="1844824"/>
            <a:ext cx="2088232" cy="2902074"/>
          </a:xfrm>
          <a:prstGeom prst="rect">
            <a:avLst/>
          </a:prstGeom>
        </p:spPr>
      </p:pic>
      <p:pic>
        <p:nvPicPr>
          <p:cNvPr id="9" name="Afbeelding 8" descr="Screen Shot 2017-12-31 at 18.02.17.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528" y="620688"/>
            <a:ext cx="2589999" cy="3384376"/>
          </a:xfrm>
          <a:prstGeom prst="rect">
            <a:avLst/>
          </a:prstGeom>
        </p:spPr>
      </p:pic>
      <p:pic>
        <p:nvPicPr>
          <p:cNvPr id="7" name="Afbeelding 6" descr="Screen Shot 2017-12-31 at 17.56.26.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80112" y="620688"/>
            <a:ext cx="1824360" cy="1565248"/>
          </a:xfrm>
          <a:prstGeom prst="rect">
            <a:avLst/>
          </a:prstGeom>
        </p:spPr>
      </p:pic>
    </p:spTree>
    <p:extLst>
      <p:ext uri="{BB962C8B-B14F-4D97-AF65-F5344CB8AC3E}">
        <p14:creationId xmlns:p14="http://schemas.microsoft.com/office/powerpoint/2010/main" val="30802446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BCC574E5-598D-4C19-A93D-1F2ADF65AC13}" type="slidenum">
              <a:rPr lang="en-GB" smtClean="0"/>
              <a:pPr/>
              <a:t>62</a:t>
            </a:fld>
            <a:endParaRPr lang="en-GB"/>
          </a:p>
        </p:txBody>
      </p:sp>
      <p:sp>
        <p:nvSpPr>
          <p:cNvPr id="7" name="Footer Placeholder 13"/>
          <p:cNvSpPr>
            <a:spLocks noGrp="1"/>
          </p:cNvSpPr>
          <p:nvPr>
            <p:ph type="ftr" sz="quarter" idx="14"/>
          </p:nvPr>
        </p:nvSpPr>
        <p:spPr>
          <a:xfrm>
            <a:off x="576263" y="6573838"/>
            <a:ext cx="7883525" cy="179387"/>
          </a:xfrm>
        </p:spPr>
        <p:txBody>
          <a:bodyPr/>
          <a:lstStyle/>
          <a:p>
            <a:r>
              <a:rPr lang="en-GB" dirty="0"/>
              <a:t>FIFA Women Referees Fitness Programme</a:t>
            </a:r>
          </a:p>
        </p:txBody>
      </p:sp>
      <p:sp>
        <p:nvSpPr>
          <p:cNvPr id="8" name="Rectangle 4"/>
          <p:cNvSpPr txBox="1">
            <a:spLocks noChangeArrowheads="1"/>
          </p:cNvSpPr>
          <p:nvPr/>
        </p:nvSpPr>
        <p:spPr>
          <a:xfrm>
            <a:off x="6012160" y="2358596"/>
            <a:ext cx="3131840" cy="3878715"/>
          </a:xfrm>
          <a:prstGeom prst="rect">
            <a:avLst/>
          </a:prstGeom>
        </p:spPr>
        <p:txBody>
          <a:bodyPr vert="horz" lIns="0" tIns="0" rIns="0" bIns="0" rtlCol="0" anchor="ctr" anchorCtr="0">
            <a:noAutofit/>
          </a:bodyPr>
          <a:lstStyle>
            <a:lvl1pPr algn="l" defTabSz="914400" rtl="0" eaLnBrk="1" latinLnBrk="0" hangingPunct="1">
              <a:lnSpc>
                <a:spcPts val="3200"/>
              </a:lnSpc>
              <a:spcBef>
                <a:spcPct val="0"/>
              </a:spcBef>
              <a:buNone/>
              <a:defRPr sz="3200" b="1" kern="1200" baseline="0">
                <a:solidFill>
                  <a:schemeClr val="bg1"/>
                </a:solidFill>
                <a:latin typeface="+mj-lt"/>
                <a:ea typeface="+mj-ea"/>
                <a:cs typeface="+mj-cs"/>
              </a:defRPr>
            </a:lvl1pPr>
          </a:lstStyle>
          <a:p>
            <a:br>
              <a:rPr lang="en-GB" sz="2400" dirty="0"/>
            </a:br>
            <a:br>
              <a:rPr lang="en-GB" sz="2400" dirty="0"/>
            </a:br>
            <a:r>
              <a:rPr lang="en-GB" sz="3400" i="1" dirty="0"/>
              <a:t>Week 5</a:t>
            </a:r>
            <a:br>
              <a:rPr lang="en-GB" sz="2400" dirty="0"/>
            </a:br>
            <a:br>
              <a:rPr lang="en-GB" sz="2400" dirty="0"/>
            </a:br>
            <a:r>
              <a:rPr lang="en-GB" sz="2400" i="1" dirty="0"/>
              <a:t>Fitness team</a:t>
            </a:r>
            <a:br>
              <a:rPr lang="en-GB" sz="2400" dirty="0"/>
            </a:br>
            <a:br>
              <a:rPr lang="en-GB" sz="2400" dirty="0"/>
            </a:br>
            <a:br>
              <a:rPr lang="en-GB" sz="2400" dirty="0"/>
            </a:br>
            <a:endParaRPr lang="en-GB" sz="2400" dirty="0"/>
          </a:p>
        </p:txBody>
      </p:sp>
      <p:pic>
        <p:nvPicPr>
          <p:cNvPr id="6" name="Picture Placeholder 5" descr="A person playing a game of frisbee in a park&#13;&#10;&#13;&#10;Description automatically generated">
            <a:extLst>
              <a:ext uri="{FF2B5EF4-FFF2-40B4-BE49-F238E27FC236}">
                <a16:creationId xmlns:a16="http://schemas.microsoft.com/office/drawing/2014/main" id="{A1622865-9E0A-1C46-A615-E65FE4056716}"/>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8024" b="8024"/>
          <a:stretch>
            <a:fillRect/>
          </a:stretch>
        </p:blipFill>
        <p:spPr/>
      </p:pic>
    </p:spTree>
    <p:extLst>
      <p:ext uri="{BB962C8B-B14F-4D97-AF65-F5344CB8AC3E}">
        <p14:creationId xmlns:p14="http://schemas.microsoft.com/office/powerpoint/2010/main" val="4464873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kumimoji="1" lang="en-GB" altLang="ja-JP" dirty="0">
                <a:latin typeface="Arial" pitchFamily="34" charset="0"/>
                <a:ea typeface="ＭＳ Ｐゴシック" pitchFamily="34" charset="-128"/>
                <a:cs typeface="Arial" pitchFamily="34" charset="0"/>
              </a:rPr>
              <a:t>Week 5</a:t>
            </a:r>
          </a:p>
        </p:txBody>
      </p:sp>
      <p:sp>
        <p:nvSpPr>
          <p:cNvPr id="4099" name="Content Placeholder 2"/>
          <p:cNvSpPr>
            <a:spLocks noGrp="1"/>
          </p:cNvSpPr>
          <p:nvPr>
            <p:ph idx="1"/>
          </p:nvPr>
        </p:nvSpPr>
        <p:spPr/>
        <p:txBody>
          <a:bodyPr/>
          <a:lstStyle/>
          <a:p>
            <a:pPr marL="0" indent="0">
              <a:buNone/>
            </a:pPr>
            <a:r>
              <a:rPr lang="en-GB" dirty="0">
                <a:latin typeface="Verdana"/>
                <a:cs typeface="Verdana"/>
              </a:rPr>
              <a:t>Normal week with game on Saturday.</a:t>
            </a:r>
          </a:p>
          <a:p>
            <a:pPr marL="0" indent="0">
              <a:buNone/>
            </a:pPr>
            <a:endParaRPr kumimoji="1" lang="en-GB" altLang="ja-JP" dirty="0">
              <a:latin typeface="Verdana"/>
              <a:ea typeface="ＭＳ Ｐゴシック" pitchFamily="34" charset="-128"/>
              <a:cs typeface="Verdana"/>
            </a:endParaRPr>
          </a:p>
          <a:p>
            <a:pPr>
              <a:buFontTx/>
              <a:buChar char="•"/>
            </a:pPr>
            <a:r>
              <a:rPr kumimoji="1" lang="en-GB" altLang="ja-JP" sz="1600" dirty="0">
                <a:latin typeface="Verdana"/>
                <a:ea typeface="ＭＳ Ｐゴシック" pitchFamily="34" charset="-128"/>
                <a:cs typeface="Verdana"/>
              </a:rPr>
              <a:t>Monday		CORE</a:t>
            </a:r>
          </a:p>
          <a:p>
            <a:pPr lvl="1" indent="-457200">
              <a:buFontTx/>
              <a:buChar char="•"/>
            </a:pPr>
            <a:r>
              <a:rPr kumimoji="1" lang="en-GB" altLang="ja-JP" sz="1400" dirty="0">
                <a:latin typeface="Verdana"/>
                <a:ea typeface="ＭＳ Ｐゴシック" pitchFamily="34" charset="-128"/>
                <a:cs typeface="Verdana"/>
              </a:rPr>
              <a:t>Extra CORE &amp; basic strength exercises		total time: 50 min</a:t>
            </a:r>
          </a:p>
          <a:p>
            <a:pPr>
              <a:buFontTx/>
              <a:buChar char="•"/>
            </a:pPr>
            <a:r>
              <a:rPr kumimoji="1" lang="en-GB" altLang="ja-JP" sz="1600" dirty="0">
                <a:latin typeface="Verdana"/>
                <a:ea typeface="ＭＳ Ｐゴシック" pitchFamily="34" charset="-128"/>
                <a:cs typeface="Verdana"/>
              </a:rPr>
              <a:t>Tuesday		S / </a:t>
            </a:r>
            <a:r>
              <a:rPr kumimoji="1" lang="en-GB" altLang="ja-JP" sz="1600" dirty="0" err="1">
                <a:latin typeface="Verdana"/>
                <a:ea typeface="ＭＳ Ｐゴシック" pitchFamily="34" charset="-128"/>
                <a:cs typeface="Verdana"/>
              </a:rPr>
              <a:t>Agi&amp;Coo</a:t>
            </a:r>
            <a:r>
              <a:rPr kumimoji="1" lang="en-GB" altLang="ja-JP" sz="1600" dirty="0">
                <a:latin typeface="Verdana"/>
                <a:ea typeface="ＭＳ Ｐゴシック" pitchFamily="34" charset="-128"/>
                <a:cs typeface="Verdana"/>
              </a:rPr>
              <a:t> / MI</a:t>
            </a:r>
          </a:p>
          <a:p>
            <a:pPr lvl="1" indent="-457200">
              <a:buFontTx/>
              <a:buChar char="•"/>
            </a:pPr>
            <a:r>
              <a:rPr kumimoji="1" lang="en-GB" altLang="ja-JP" sz="1400" dirty="0">
                <a:latin typeface="Verdana"/>
                <a:ea typeface="ＭＳ Ｐゴシック" pitchFamily="34" charset="-128"/>
                <a:cs typeface="Verdana"/>
              </a:rPr>
              <a:t>Speed – reactive ex.</a:t>
            </a:r>
          </a:p>
          <a:p>
            <a:pPr lvl="1" indent="-457200">
              <a:buFontTx/>
              <a:buChar char="•"/>
            </a:pPr>
            <a:r>
              <a:rPr kumimoji="1" lang="en-GB" altLang="ja-JP" sz="1400" dirty="0">
                <a:latin typeface="Verdana"/>
                <a:ea typeface="ＭＳ Ｐゴシック" pitchFamily="34" charset="-128"/>
                <a:cs typeface="Verdana"/>
              </a:rPr>
              <a:t>Agility &amp; Coo </a:t>
            </a:r>
            <a:r>
              <a:rPr kumimoji="1" lang="en-GB" altLang="ja-JP" sz="1400" dirty="0" err="1">
                <a:latin typeface="Verdana"/>
                <a:ea typeface="ＭＳ Ｐゴシック" pitchFamily="34" charset="-128"/>
                <a:cs typeface="Verdana"/>
              </a:rPr>
              <a:t>icw</a:t>
            </a:r>
            <a:r>
              <a:rPr kumimoji="1" lang="en-GB" altLang="ja-JP" sz="1400" dirty="0">
                <a:latin typeface="Verdana"/>
                <a:ea typeface="ＭＳ Ｐゴシック" pitchFamily="34" charset="-128"/>
                <a:cs typeface="Verdana"/>
              </a:rPr>
              <a:t> Speed</a:t>
            </a:r>
          </a:p>
          <a:p>
            <a:pPr lvl="1" indent="-457200">
              <a:buFontTx/>
              <a:buChar char="•"/>
            </a:pPr>
            <a:r>
              <a:rPr kumimoji="1" lang="en-GB" altLang="ja-JP" sz="1400" dirty="0">
                <a:latin typeface="Verdana"/>
                <a:ea typeface="ＭＳ Ｐゴシック" pitchFamily="34" charset="-128"/>
                <a:cs typeface="Verdana"/>
              </a:rPr>
              <a:t>MI-endurance run / jogging			total time: 90 min</a:t>
            </a:r>
          </a:p>
          <a:p>
            <a:pPr marL="457200" indent="-457200">
              <a:buFontTx/>
              <a:buChar char="•"/>
            </a:pPr>
            <a:r>
              <a:rPr kumimoji="1" lang="en-GB" altLang="ja-JP" sz="1600" dirty="0">
                <a:latin typeface="Verdana"/>
                <a:ea typeface="ＭＳ Ｐゴシック" pitchFamily="34" charset="-128"/>
                <a:cs typeface="Verdana"/>
              </a:rPr>
              <a:t>Wednesday		Rest</a:t>
            </a:r>
          </a:p>
          <a:p>
            <a:pPr>
              <a:buFontTx/>
              <a:buChar char="•"/>
            </a:pPr>
            <a:r>
              <a:rPr kumimoji="1" lang="en-GB" altLang="ja-JP" sz="1600" dirty="0">
                <a:latin typeface="Verdana"/>
                <a:ea typeface="ＭＳ Ｐゴシック" pitchFamily="34" charset="-128"/>
                <a:cs typeface="Verdana"/>
              </a:rPr>
              <a:t>Thursday		Strength / S / HI</a:t>
            </a:r>
          </a:p>
          <a:p>
            <a:pPr lvl="1" indent="-457200">
              <a:buFontTx/>
              <a:buChar char="•"/>
            </a:pPr>
            <a:r>
              <a:rPr kumimoji="1" lang="en-GB" altLang="ja-JP" sz="1400" dirty="0">
                <a:latin typeface="Verdana"/>
                <a:ea typeface="ＭＳ Ｐゴシック" pitchFamily="34" charset="-128"/>
                <a:cs typeface="Verdana"/>
              </a:rPr>
              <a:t>Strength</a:t>
            </a:r>
          </a:p>
          <a:p>
            <a:pPr lvl="1" indent="-457200">
              <a:buFontTx/>
              <a:buChar char="•"/>
            </a:pPr>
            <a:r>
              <a:rPr kumimoji="1" lang="en-GB" altLang="ja-JP" sz="1400" dirty="0">
                <a:latin typeface="Verdana"/>
                <a:ea typeface="ＭＳ Ｐゴシック" pitchFamily="34" charset="-128"/>
                <a:cs typeface="Verdana"/>
              </a:rPr>
              <a:t>Extra Speed!</a:t>
            </a:r>
          </a:p>
          <a:p>
            <a:pPr lvl="1" indent="-457200">
              <a:buFontTx/>
              <a:buChar char="•"/>
            </a:pPr>
            <a:r>
              <a:rPr kumimoji="1" lang="en-GB" altLang="ja-JP" sz="1400" dirty="0">
                <a:latin typeface="Verdana"/>
                <a:ea typeface="ＭＳ Ｐゴシック" pitchFamily="34" charset="-128"/>
                <a:cs typeface="Verdana"/>
              </a:rPr>
              <a:t>HI-endurance run 				total time: 90 min</a:t>
            </a:r>
          </a:p>
          <a:p>
            <a:pPr marL="457200" indent="-457200">
              <a:buFontTx/>
              <a:buChar char="•"/>
            </a:pPr>
            <a:endParaRPr kumimoji="1" lang="en-GB" altLang="ja-JP" sz="1600" dirty="0">
              <a:latin typeface="Verdana"/>
              <a:ea typeface="ＭＳ Ｐゴシック" pitchFamily="34" charset="-128"/>
              <a:cs typeface="Verdana"/>
            </a:endParaRPr>
          </a:p>
          <a:p>
            <a:pPr marL="457200" indent="-457200">
              <a:buFontTx/>
              <a:buChar char="•"/>
            </a:pPr>
            <a:endParaRPr kumimoji="1" lang="en-GB" altLang="ja-JP" dirty="0">
              <a:solidFill>
                <a:srgbClr val="2A4BEE"/>
              </a:solidFill>
              <a:latin typeface="Verdana"/>
              <a:ea typeface="ＭＳ Ｐゴシック" pitchFamily="34" charset="-128"/>
              <a:cs typeface="Verdana"/>
            </a:endParaRPr>
          </a:p>
          <a:p>
            <a:pPr marL="457200" indent="-457200">
              <a:buFontTx/>
              <a:buChar char="•"/>
            </a:pPr>
            <a:endParaRPr kumimoji="1" lang="en-GB" altLang="ja-JP" dirty="0">
              <a:solidFill>
                <a:srgbClr val="2A4BEE"/>
              </a:solidFill>
              <a:latin typeface="Verdana"/>
              <a:ea typeface="ＭＳ Ｐゴシック" pitchFamily="34" charset="-128"/>
              <a:cs typeface="Verdana"/>
            </a:endParaRPr>
          </a:p>
        </p:txBody>
      </p:sp>
    </p:spTree>
    <p:extLst>
      <p:ext uri="{BB962C8B-B14F-4D97-AF65-F5344CB8AC3E}">
        <p14:creationId xmlns:p14="http://schemas.microsoft.com/office/powerpoint/2010/main" val="28483467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8" name="Text Box 41"/>
          <p:cNvSpPr txBox="1">
            <a:spLocks noChangeArrowheads="1"/>
          </p:cNvSpPr>
          <p:nvPr/>
        </p:nvSpPr>
        <p:spPr bwMode="auto">
          <a:xfrm>
            <a:off x="142875" y="136525"/>
            <a:ext cx="8839200" cy="366713"/>
          </a:xfrm>
          <a:prstGeom prst="rect">
            <a:avLst/>
          </a:prstGeom>
          <a:noFill/>
          <a:ln w="9525">
            <a:noFill/>
            <a:miter lim="800000"/>
            <a:headEnd/>
            <a:tailEnd/>
          </a:ln>
        </p:spPr>
        <p:txBody>
          <a:bodyPr>
            <a:spAutoFit/>
          </a:bodyPr>
          <a:lstStyle/>
          <a:p>
            <a:r>
              <a:rPr lang="en-US" b="1" dirty="0">
                <a:latin typeface="Verdana" pitchFamily="84" charset="0"/>
              </a:rPr>
              <a:t>	</a:t>
            </a:r>
            <a:r>
              <a:rPr lang="en-US" sz="1800" b="1" dirty="0">
                <a:latin typeface="Verdana" pitchFamily="84" charset="0"/>
              </a:rPr>
              <a:t>Sunday: CORE &amp; basic strength exercises</a:t>
            </a:r>
          </a:p>
        </p:txBody>
      </p:sp>
      <p:sp>
        <p:nvSpPr>
          <p:cNvPr id="22537" name="Rectangle 40"/>
          <p:cNvSpPr>
            <a:spLocks noGrp="1" noChangeArrowheads="1"/>
          </p:cNvSpPr>
          <p:nvPr>
            <p:ph type="subTitle" idx="1"/>
          </p:nvPr>
        </p:nvSpPr>
        <p:spPr>
          <a:xfrm>
            <a:off x="142875" y="2348880"/>
            <a:ext cx="8839200" cy="4365104"/>
          </a:xfrm>
          <a:noFill/>
        </p:spPr>
        <p:txBody>
          <a:bodyPr/>
          <a:lstStyle/>
          <a:p>
            <a:pPr algn="l" eaLnBrk="1" hangingPunct="1">
              <a:lnSpc>
                <a:spcPct val="120000"/>
              </a:lnSpc>
            </a:pPr>
            <a:r>
              <a:rPr lang="en-GB" sz="1200" b="1" i="1" dirty="0">
                <a:latin typeface="Verdana"/>
                <a:cs typeface="Verdana"/>
              </a:rPr>
              <a:t>Perform minimal the exercises below, you can do additional exercises if you like …</a:t>
            </a:r>
          </a:p>
          <a:p>
            <a:pPr marL="171450" indent="-171450" algn="l" eaLnBrk="1" hangingPunct="1">
              <a:lnSpc>
                <a:spcPct val="120000"/>
              </a:lnSpc>
              <a:buFontTx/>
              <a:buChar char="•"/>
            </a:pPr>
            <a:r>
              <a:rPr lang="en-GB" sz="1200" b="1" i="1" dirty="0">
                <a:latin typeface="Verdana"/>
                <a:cs typeface="Verdana"/>
              </a:rPr>
              <a:t>Lying on your Stomach with Arms Crossing and Legs Lift (back muscles)</a:t>
            </a:r>
          </a:p>
          <a:p>
            <a:pPr marL="628650" lvl="1" indent="-171450" algn="l">
              <a:lnSpc>
                <a:spcPct val="120000"/>
              </a:lnSpc>
              <a:buFontTx/>
              <a:buChar char="•"/>
            </a:pPr>
            <a:r>
              <a:rPr lang="en-GB" sz="1000" dirty="0">
                <a:latin typeface="Verdana"/>
                <a:cs typeface="Verdana"/>
              </a:rPr>
              <a:t>Lie on your stomach. Lift your arms and legs up (+/- 15 cm above the ground).</a:t>
            </a:r>
            <a:endParaRPr lang="en-US" sz="1000" dirty="0">
              <a:latin typeface="Verdana"/>
              <a:cs typeface="Verdana"/>
            </a:endParaRPr>
          </a:p>
          <a:p>
            <a:pPr marL="628650" lvl="1" indent="-171450" algn="l">
              <a:lnSpc>
                <a:spcPct val="120000"/>
              </a:lnSpc>
              <a:buFontTx/>
              <a:buChar char="•"/>
            </a:pPr>
            <a:r>
              <a:rPr lang="en-GB" sz="1000" dirty="0">
                <a:latin typeface="Verdana"/>
                <a:cs typeface="Verdana"/>
              </a:rPr>
              <a:t>Exercise: Alternately cross your arms.</a:t>
            </a:r>
            <a:endParaRPr lang="en-US" sz="1000" dirty="0">
              <a:latin typeface="Verdana"/>
              <a:cs typeface="Verdana"/>
            </a:endParaRPr>
          </a:p>
          <a:p>
            <a:pPr marL="628650" lvl="1" indent="-171450" algn="l">
              <a:lnSpc>
                <a:spcPct val="120000"/>
              </a:lnSpc>
              <a:buFontTx/>
              <a:buChar char="•"/>
            </a:pPr>
            <a:r>
              <a:rPr lang="en-GB" sz="1000" dirty="0">
                <a:latin typeface="Verdana"/>
                <a:cs typeface="Verdana"/>
              </a:rPr>
              <a:t>Note that you always look to the ground!</a:t>
            </a:r>
            <a:endParaRPr lang="en-US" sz="1000" dirty="0">
              <a:latin typeface="Verdana"/>
              <a:cs typeface="Verdana"/>
            </a:endParaRPr>
          </a:p>
          <a:p>
            <a:pPr marL="628650" lvl="1" indent="-171450" algn="l">
              <a:lnSpc>
                <a:spcPct val="120000"/>
              </a:lnSpc>
              <a:buFontTx/>
              <a:buChar char="•"/>
            </a:pPr>
            <a:r>
              <a:rPr lang="en-GB" sz="1000" b="1" dirty="0">
                <a:solidFill>
                  <a:srgbClr val="3A19FF"/>
                </a:solidFill>
                <a:latin typeface="Verdana"/>
                <a:cs typeface="Verdana"/>
              </a:rPr>
              <a:t>2 x 30 sec</a:t>
            </a:r>
            <a:endParaRPr lang="en-US" sz="1000" dirty="0">
              <a:solidFill>
                <a:srgbClr val="3A19FF"/>
              </a:solidFill>
              <a:latin typeface="Verdana"/>
              <a:cs typeface="Verdana"/>
            </a:endParaRPr>
          </a:p>
          <a:p>
            <a:pPr marL="171450" lvl="0" indent="-171450" algn="l">
              <a:buFontTx/>
              <a:buChar char="•"/>
            </a:pPr>
            <a:r>
              <a:rPr lang="en-GB" sz="1200" b="1" i="1" dirty="0">
                <a:latin typeface="Verdana"/>
                <a:cs typeface="Verdana"/>
              </a:rPr>
              <a:t>Cross country Skiing (m. quadriceps)</a:t>
            </a:r>
          </a:p>
          <a:p>
            <a:pPr marL="628650" lvl="1" indent="-171450" algn="l">
              <a:buFontTx/>
              <a:buChar char="•"/>
            </a:pPr>
            <a:r>
              <a:rPr lang="en-GB" sz="1000" dirty="0">
                <a:latin typeface="Verdana"/>
                <a:cs typeface="Verdana"/>
              </a:rPr>
              <a:t>Balance on one leg. Weight on the mid part of your foot.</a:t>
            </a:r>
            <a:endParaRPr lang="en-US" sz="1000" dirty="0">
              <a:latin typeface="Verdana"/>
              <a:cs typeface="Verdana"/>
            </a:endParaRPr>
          </a:p>
          <a:p>
            <a:pPr marL="628650" lvl="1" indent="-171450" algn="l">
              <a:buFontTx/>
              <a:buChar char="•"/>
            </a:pPr>
            <a:r>
              <a:rPr lang="en-GB" sz="1000" dirty="0">
                <a:latin typeface="Verdana"/>
                <a:cs typeface="Verdana"/>
              </a:rPr>
              <a:t>Exercise: Flex and extend the knee of the supporting leg and swing the arms in opposite direction in the same rhythm.</a:t>
            </a:r>
            <a:endParaRPr lang="en-US" sz="1000" dirty="0">
              <a:latin typeface="Verdana"/>
              <a:cs typeface="Verdana"/>
            </a:endParaRPr>
          </a:p>
          <a:p>
            <a:pPr marL="628650" lvl="1" indent="-171450" algn="l">
              <a:buFontTx/>
              <a:buChar char="•"/>
            </a:pPr>
            <a:r>
              <a:rPr lang="en-GB" sz="1000" dirty="0">
                <a:latin typeface="Verdana"/>
                <a:cs typeface="Verdana"/>
              </a:rPr>
              <a:t>Do not let your knee cave inward.</a:t>
            </a:r>
            <a:endParaRPr lang="en-US" sz="1000" dirty="0">
              <a:latin typeface="Verdana"/>
              <a:cs typeface="Verdana"/>
            </a:endParaRPr>
          </a:p>
          <a:p>
            <a:pPr marL="628650" lvl="1" indent="-171450" algn="l">
              <a:buFontTx/>
              <a:buChar char="•"/>
            </a:pPr>
            <a:r>
              <a:rPr lang="en-GB" sz="1000" b="1" dirty="0">
                <a:solidFill>
                  <a:srgbClr val="3A19FF"/>
                </a:solidFill>
                <a:latin typeface="Verdana"/>
                <a:cs typeface="Verdana"/>
              </a:rPr>
              <a:t>2 x 30 sec </a:t>
            </a:r>
            <a:r>
              <a:rPr lang="en-GB" sz="1000" b="1" dirty="0">
                <a:latin typeface="Verdana"/>
                <a:cs typeface="Verdana"/>
              </a:rPr>
              <a:t>(each leg)</a:t>
            </a:r>
            <a:endParaRPr lang="en-US" sz="1000" dirty="0">
              <a:latin typeface="Verdana"/>
              <a:cs typeface="Verdana"/>
            </a:endParaRPr>
          </a:p>
          <a:p>
            <a:pPr marL="171450" lvl="0" indent="-171450" algn="l">
              <a:buFontTx/>
              <a:buChar char="•"/>
            </a:pPr>
            <a:r>
              <a:rPr lang="en-GB" sz="1200" b="1" i="1" dirty="0">
                <a:latin typeface="Verdana"/>
                <a:cs typeface="Verdana"/>
              </a:rPr>
              <a:t>Push-ups with Knee and Diagonal Hand Support (m. </a:t>
            </a:r>
            <a:r>
              <a:rPr lang="en-GB" sz="1200" b="1" i="1" dirty="0" err="1">
                <a:latin typeface="Verdana"/>
                <a:cs typeface="Verdana"/>
              </a:rPr>
              <a:t>pectoralis</a:t>
            </a:r>
            <a:r>
              <a:rPr lang="en-GB" sz="1200" b="1" i="1" dirty="0">
                <a:latin typeface="Verdana"/>
                <a:cs typeface="Verdana"/>
              </a:rPr>
              <a:t>)</a:t>
            </a:r>
            <a:endParaRPr lang="en-US" sz="1200" dirty="0">
              <a:latin typeface="Verdana"/>
              <a:cs typeface="Verdana"/>
            </a:endParaRPr>
          </a:p>
          <a:p>
            <a:pPr marL="628650" lvl="1" indent="-171450" algn="l">
              <a:buFontTx/>
              <a:buChar char="•"/>
            </a:pPr>
            <a:r>
              <a:rPr lang="en-GB" sz="1000" dirty="0">
                <a:latin typeface="Verdana"/>
                <a:cs typeface="Verdana"/>
              </a:rPr>
              <a:t>Lie on your stomach. Place your hands diagonally. (Additionally you can put you on your knees)</a:t>
            </a:r>
            <a:endParaRPr lang="en-US" sz="1000" dirty="0">
              <a:latin typeface="Verdana"/>
              <a:cs typeface="Verdana"/>
            </a:endParaRPr>
          </a:p>
          <a:p>
            <a:pPr marL="628650" lvl="1" indent="-171450" algn="l">
              <a:buFontTx/>
              <a:buChar char="•"/>
            </a:pPr>
            <a:r>
              <a:rPr lang="en-GB" sz="1000" dirty="0">
                <a:latin typeface="Verdana"/>
                <a:cs typeface="Verdana"/>
              </a:rPr>
              <a:t>Exercise: Push your body up and perform push-ups. </a:t>
            </a:r>
            <a:endParaRPr lang="en-US" sz="1000" dirty="0">
              <a:latin typeface="Verdana"/>
              <a:cs typeface="Verdana"/>
            </a:endParaRPr>
          </a:p>
          <a:p>
            <a:pPr marL="628650" lvl="1" indent="-171450" algn="l">
              <a:buFontTx/>
              <a:buChar char="•"/>
            </a:pPr>
            <a:r>
              <a:rPr lang="en-GB" sz="1000" dirty="0">
                <a:latin typeface="Verdana"/>
                <a:cs typeface="Verdana"/>
              </a:rPr>
              <a:t>The body should be completely straight. Noise to the ground. </a:t>
            </a:r>
            <a:endParaRPr lang="en-US" sz="1000" dirty="0">
              <a:latin typeface="Verdana"/>
              <a:cs typeface="Verdana"/>
            </a:endParaRPr>
          </a:p>
          <a:p>
            <a:pPr marL="628650" lvl="1" indent="-171450" algn="l">
              <a:buFontTx/>
              <a:buChar char="•"/>
            </a:pPr>
            <a:r>
              <a:rPr lang="en-GB" sz="1000" b="1" dirty="0">
                <a:solidFill>
                  <a:srgbClr val="3A19FF"/>
                </a:solidFill>
                <a:latin typeface="Verdana"/>
                <a:cs typeface="Verdana"/>
              </a:rPr>
              <a:t>2 x 20 reps </a:t>
            </a:r>
            <a:r>
              <a:rPr lang="en-GB" sz="1000" b="1" dirty="0">
                <a:latin typeface="Verdana"/>
                <a:cs typeface="Verdana"/>
              </a:rPr>
              <a:t>(each side)</a:t>
            </a:r>
            <a:endParaRPr lang="en-US" sz="1000" dirty="0">
              <a:latin typeface="Verdana"/>
              <a:cs typeface="Verdana"/>
            </a:endParaRPr>
          </a:p>
          <a:p>
            <a:pPr marL="171450" lvl="0" indent="-171450" algn="l">
              <a:buFontTx/>
              <a:buChar char="•"/>
            </a:pPr>
            <a:r>
              <a:rPr lang="en-GB" sz="1200" b="1" i="1" dirty="0">
                <a:latin typeface="Verdana"/>
                <a:cs typeface="Verdana"/>
              </a:rPr>
              <a:t>Sit-ups on Swiss ball (m. </a:t>
            </a:r>
            <a:r>
              <a:rPr lang="en-GB" sz="1200" b="1" i="1" dirty="0" err="1">
                <a:latin typeface="Verdana"/>
                <a:cs typeface="Verdana"/>
              </a:rPr>
              <a:t>abdominis</a:t>
            </a:r>
            <a:r>
              <a:rPr lang="en-GB" sz="1200" b="1" i="1" dirty="0">
                <a:latin typeface="Verdana"/>
                <a:cs typeface="Verdana"/>
              </a:rPr>
              <a:t>)</a:t>
            </a:r>
            <a:endParaRPr lang="en-US" sz="1200" dirty="0">
              <a:latin typeface="Verdana"/>
              <a:cs typeface="Verdana"/>
            </a:endParaRPr>
          </a:p>
          <a:p>
            <a:pPr marL="628650" lvl="1" indent="-171450" algn="l">
              <a:buFontTx/>
              <a:buChar char="•"/>
            </a:pPr>
            <a:r>
              <a:rPr lang="en-GB" sz="1000" dirty="0">
                <a:latin typeface="Verdana"/>
                <a:cs typeface="Verdana"/>
              </a:rPr>
              <a:t>Lie on your back on the ball. Place your hands in your neck.</a:t>
            </a:r>
            <a:endParaRPr lang="en-US" sz="1000" dirty="0">
              <a:latin typeface="Verdana"/>
              <a:cs typeface="Verdana"/>
            </a:endParaRPr>
          </a:p>
          <a:p>
            <a:pPr marL="628650" lvl="1" indent="-171450" algn="l">
              <a:buFontTx/>
              <a:buChar char="•"/>
            </a:pPr>
            <a:r>
              <a:rPr lang="en-GB" sz="1000" dirty="0">
                <a:latin typeface="Verdana"/>
                <a:cs typeface="Verdana"/>
              </a:rPr>
              <a:t>Exercise: bring your upper body slowly up and down.</a:t>
            </a:r>
            <a:endParaRPr lang="en-US" sz="1000" dirty="0">
              <a:latin typeface="Verdana"/>
              <a:cs typeface="Verdana"/>
            </a:endParaRPr>
          </a:p>
          <a:p>
            <a:pPr marL="628650" lvl="1" indent="-171450" algn="l">
              <a:buFontTx/>
              <a:buChar char="•"/>
            </a:pPr>
            <a:r>
              <a:rPr lang="en-GB" sz="1000" dirty="0">
                <a:latin typeface="Verdana"/>
                <a:cs typeface="Verdana"/>
              </a:rPr>
              <a:t>Keep looking upwards!</a:t>
            </a:r>
            <a:endParaRPr lang="en-US" sz="1000" dirty="0">
              <a:latin typeface="Verdana"/>
              <a:cs typeface="Verdana"/>
            </a:endParaRPr>
          </a:p>
          <a:p>
            <a:pPr marL="628650" lvl="1" indent="-171450" algn="l">
              <a:buFontTx/>
              <a:buChar char="•"/>
            </a:pPr>
            <a:r>
              <a:rPr lang="en-GB" sz="1000" b="1" dirty="0">
                <a:solidFill>
                  <a:srgbClr val="3A19FF"/>
                </a:solidFill>
                <a:latin typeface="Verdana"/>
                <a:cs typeface="Verdana"/>
              </a:rPr>
              <a:t>2 x 20 reps </a:t>
            </a:r>
            <a:endParaRPr lang="en-US" sz="1000" dirty="0">
              <a:solidFill>
                <a:srgbClr val="3A19FF"/>
              </a:solidFill>
              <a:latin typeface="Verdana"/>
              <a:cs typeface="Verdana"/>
            </a:endParaRPr>
          </a:p>
          <a:p>
            <a:pPr algn="l"/>
            <a:r>
              <a:rPr lang="en-GB" sz="1200" dirty="0">
                <a:latin typeface="Verdana"/>
                <a:cs typeface="Verdana"/>
              </a:rPr>
              <a:t> </a:t>
            </a:r>
            <a:r>
              <a:rPr lang="en-GB" sz="1200" b="1" dirty="0">
                <a:solidFill>
                  <a:srgbClr val="FF0000"/>
                </a:solidFill>
                <a:latin typeface="Verdana"/>
                <a:cs typeface="Verdana"/>
              </a:rPr>
              <a:t>NOTE: increase every week with 1 set more (week 1= 2 sets; week 2 = 3 sets; …)</a:t>
            </a:r>
            <a:endParaRPr lang="en-US" sz="1200" b="1" dirty="0">
              <a:solidFill>
                <a:srgbClr val="FF0000"/>
              </a:solidFill>
              <a:latin typeface="Verdana"/>
              <a:cs typeface="Verdana"/>
            </a:endParaRPr>
          </a:p>
          <a:p>
            <a:pPr algn="l" eaLnBrk="1" hangingPunct="1">
              <a:lnSpc>
                <a:spcPct val="120000"/>
              </a:lnSpc>
            </a:pPr>
            <a:endParaRPr lang="en-US" sz="1200" dirty="0">
              <a:latin typeface="Verdana"/>
              <a:cs typeface="Verdana"/>
            </a:endParaRPr>
          </a:p>
          <a:p>
            <a:pPr algn="l" eaLnBrk="1" hangingPunct="1">
              <a:lnSpc>
                <a:spcPct val="120000"/>
              </a:lnSpc>
            </a:pPr>
            <a:endParaRPr lang="en-US" sz="1200" dirty="0">
              <a:latin typeface="Verdana"/>
              <a:cs typeface="Verdana"/>
            </a:endParaRPr>
          </a:p>
          <a:p>
            <a:pPr algn="l" eaLnBrk="1" hangingPunct="1">
              <a:lnSpc>
                <a:spcPct val="120000"/>
              </a:lnSpc>
            </a:pPr>
            <a:r>
              <a:rPr lang="en-US" sz="1200" dirty="0">
                <a:latin typeface="Verdana"/>
                <a:cs typeface="Verdana"/>
              </a:rPr>
              <a:t>.</a:t>
            </a:r>
          </a:p>
        </p:txBody>
      </p:sp>
      <p:grpSp>
        <p:nvGrpSpPr>
          <p:cNvPr id="3" name="Group 43"/>
          <p:cNvGrpSpPr>
            <a:grpSpLocks/>
          </p:cNvGrpSpPr>
          <p:nvPr/>
        </p:nvGrpSpPr>
        <p:grpSpPr bwMode="auto">
          <a:xfrm>
            <a:off x="6781800" y="4057650"/>
            <a:ext cx="1981200" cy="228600"/>
            <a:chOff x="4320" y="2592"/>
            <a:chExt cx="1248" cy="144"/>
          </a:xfrm>
        </p:grpSpPr>
        <p:sp>
          <p:nvSpPr>
            <p:cNvPr id="22550" name="Line 44"/>
            <p:cNvSpPr>
              <a:spLocks noChangeShapeType="1"/>
            </p:cNvSpPr>
            <p:nvPr/>
          </p:nvSpPr>
          <p:spPr bwMode="auto">
            <a:xfrm>
              <a:off x="4320" y="2736"/>
              <a:ext cx="1248" cy="0"/>
            </a:xfrm>
            <a:prstGeom prst="line">
              <a:avLst/>
            </a:prstGeom>
            <a:noFill/>
            <a:ln w="9525">
              <a:solidFill>
                <a:schemeClr val="bg1"/>
              </a:solidFill>
              <a:round/>
              <a:headEnd/>
              <a:tailEnd/>
            </a:ln>
          </p:spPr>
          <p:txBody>
            <a:bodyPr wrap="none" anchor="ctr"/>
            <a:lstStyle/>
            <a:p>
              <a:endParaRPr lang="nl-BE"/>
            </a:p>
          </p:txBody>
        </p:sp>
        <p:sp>
          <p:nvSpPr>
            <p:cNvPr id="22551" name="Line 45"/>
            <p:cNvSpPr>
              <a:spLocks noChangeShapeType="1"/>
            </p:cNvSpPr>
            <p:nvPr/>
          </p:nvSpPr>
          <p:spPr bwMode="auto">
            <a:xfrm>
              <a:off x="4320" y="2592"/>
              <a:ext cx="1248" cy="0"/>
            </a:xfrm>
            <a:prstGeom prst="line">
              <a:avLst/>
            </a:prstGeom>
            <a:noFill/>
            <a:ln w="9525">
              <a:solidFill>
                <a:schemeClr val="bg1"/>
              </a:solidFill>
              <a:round/>
              <a:headEnd/>
              <a:tailEnd/>
            </a:ln>
          </p:spPr>
          <p:txBody>
            <a:bodyPr wrap="none" anchor="ctr"/>
            <a:lstStyle/>
            <a:p>
              <a:endParaRPr lang="nl-BE"/>
            </a:p>
          </p:txBody>
        </p:sp>
      </p:grpSp>
      <p:grpSp>
        <p:nvGrpSpPr>
          <p:cNvPr id="4" name="Group 46"/>
          <p:cNvGrpSpPr>
            <a:grpSpLocks/>
          </p:cNvGrpSpPr>
          <p:nvPr/>
        </p:nvGrpSpPr>
        <p:grpSpPr bwMode="auto">
          <a:xfrm>
            <a:off x="6781800" y="2192288"/>
            <a:ext cx="1981200" cy="228600"/>
            <a:chOff x="4320" y="2592"/>
            <a:chExt cx="1248" cy="144"/>
          </a:xfrm>
        </p:grpSpPr>
        <p:sp>
          <p:nvSpPr>
            <p:cNvPr id="22548" name="Line 47"/>
            <p:cNvSpPr>
              <a:spLocks noChangeShapeType="1"/>
            </p:cNvSpPr>
            <p:nvPr/>
          </p:nvSpPr>
          <p:spPr bwMode="auto">
            <a:xfrm>
              <a:off x="4320" y="2736"/>
              <a:ext cx="1248" cy="0"/>
            </a:xfrm>
            <a:prstGeom prst="line">
              <a:avLst/>
            </a:prstGeom>
            <a:noFill/>
            <a:ln w="9525">
              <a:solidFill>
                <a:schemeClr val="bg1"/>
              </a:solidFill>
              <a:round/>
              <a:headEnd/>
              <a:tailEnd/>
            </a:ln>
          </p:spPr>
          <p:txBody>
            <a:bodyPr wrap="none" anchor="ctr"/>
            <a:lstStyle/>
            <a:p>
              <a:endParaRPr lang="nl-BE"/>
            </a:p>
          </p:txBody>
        </p:sp>
        <p:sp>
          <p:nvSpPr>
            <p:cNvPr id="22549" name="Line 48"/>
            <p:cNvSpPr>
              <a:spLocks noChangeShapeType="1"/>
            </p:cNvSpPr>
            <p:nvPr/>
          </p:nvSpPr>
          <p:spPr bwMode="auto">
            <a:xfrm>
              <a:off x="4320" y="2592"/>
              <a:ext cx="1248" cy="0"/>
            </a:xfrm>
            <a:prstGeom prst="line">
              <a:avLst/>
            </a:prstGeom>
            <a:noFill/>
            <a:ln w="9525">
              <a:solidFill>
                <a:schemeClr val="bg1"/>
              </a:solidFill>
              <a:round/>
              <a:headEnd/>
              <a:tailEnd/>
            </a:ln>
          </p:spPr>
          <p:txBody>
            <a:bodyPr wrap="none" anchor="ctr"/>
            <a:lstStyle/>
            <a:p>
              <a:endParaRPr lang="nl-BE"/>
            </a:p>
          </p:txBody>
        </p:sp>
      </p:grpSp>
      <p:sp>
        <p:nvSpPr>
          <p:cNvPr id="22542" name="Rectangle 49"/>
          <p:cNvSpPr>
            <a:spLocks noChangeArrowheads="1"/>
          </p:cNvSpPr>
          <p:nvPr/>
        </p:nvSpPr>
        <p:spPr bwMode="auto">
          <a:xfrm>
            <a:off x="6781800" y="663525"/>
            <a:ext cx="2209800" cy="274638"/>
          </a:xfrm>
          <a:prstGeom prst="rect">
            <a:avLst/>
          </a:prstGeom>
          <a:noFill/>
          <a:ln w="9525">
            <a:noFill/>
            <a:miter lim="800000"/>
            <a:headEnd/>
            <a:tailEnd/>
          </a:ln>
        </p:spPr>
        <p:txBody>
          <a:bodyPr>
            <a:spAutoFit/>
          </a:bodyPr>
          <a:lstStyle/>
          <a:p>
            <a:pPr algn="ctr"/>
            <a:r>
              <a:rPr lang="en-US" b="1" dirty="0">
                <a:solidFill>
                  <a:schemeClr val="bg1"/>
                </a:solidFill>
                <a:latin typeface="Verdana" pitchFamily="84" charset="0"/>
              </a:rPr>
              <a:t>1 set of 30 min</a:t>
            </a:r>
          </a:p>
        </p:txBody>
      </p:sp>
      <p:pic>
        <p:nvPicPr>
          <p:cNvPr id="5" name="Afbeelding 4" descr="Screen Shot 2017-12-31 at 17.52.3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8094" y="674613"/>
            <a:ext cx="2331528" cy="1584176"/>
          </a:xfrm>
          <a:prstGeom prst="rect">
            <a:avLst/>
          </a:prstGeom>
        </p:spPr>
      </p:pic>
      <p:pic>
        <p:nvPicPr>
          <p:cNvPr id="6" name="Afbeelding 5" descr="Screen Shot 2017-12-31 at 17.53.1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674613"/>
            <a:ext cx="2619254" cy="1584176"/>
          </a:xfrm>
          <a:prstGeom prst="rect">
            <a:avLst/>
          </a:prstGeom>
        </p:spPr>
      </p:pic>
      <p:pic>
        <p:nvPicPr>
          <p:cNvPr id="8" name="Afbeelding 7" descr="Screen Shot 2017-12-31 at 17.57.49.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4328" y="674613"/>
            <a:ext cx="1152128" cy="1601145"/>
          </a:xfrm>
          <a:prstGeom prst="rect">
            <a:avLst/>
          </a:prstGeom>
        </p:spPr>
      </p:pic>
      <p:pic>
        <p:nvPicPr>
          <p:cNvPr id="7" name="Afbeelding 6" descr="Screen Shot 2017-12-31 at 17.56.26.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80112" y="674613"/>
            <a:ext cx="1824360" cy="1565248"/>
          </a:xfrm>
          <a:prstGeom prst="rect">
            <a:avLst/>
          </a:prstGeom>
        </p:spPr>
      </p:pic>
    </p:spTree>
    <p:extLst>
      <p:ext uri="{BB962C8B-B14F-4D97-AF65-F5344CB8AC3E}">
        <p14:creationId xmlns:p14="http://schemas.microsoft.com/office/powerpoint/2010/main" val="30723777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8" name="Text Box 41"/>
          <p:cNvSpPr txBox="1">
            <a:spLocks noChangeArrowheads="1"/>
          </p:cNvSpPr>
          <p:nvPr/>
        </p:nvSpPr>
        <p:spPr bwMode="auto">
          <a:xfrm>
            <a:off x="142875" y="136525"/>
            <a:ext cx="8839200" cy="366713"/>
          </a:xfrm>
          <a:prstGeom prst="rect">
            <a:avLst/>
          </a:prstGeom>
          <a:noFill/>
          <a:ln w="9525">
            <a:noFill/>
            <a:miter lim="800000"/>
            <a:headEnd/>
            <a:tailEnd/>
          </a:ln>
        </p:spPr>
        <p:txBody>
          <a:bodyPr>
            <a:spAutoFit/>
          </a:bodyPr>
          <a:lstStyle/>
          <a:p>
            <a:r>
              <a:rPr lang="en-US" b="1" dirty="0">
                <a:latin typeface="Verdana" pitchFamily="84" charset="0"/>
              </a:rPr>
              <a:t>	Tuesday: </a:t>
            </a:r>
            <a:r>
              <a:rPr lang="en-US" sz="1800" b="1" dirty="0">
                <a:latin typeface="Verdana" pitchFamily="84" charset="0"/>
              </a:rPr>
              <a:t>Speed – reactive exercises</a:t>
            </a:r>
          </a:p>
        </p:txBody>
      </p:sp>
      <p:sp>
        <p:nvSpPr>
          <p:cNvPr id="22537" name="Rectangle 40"/>
          <p:cNvSpPr>
            <a:spLocks noGrp="1" noChangeArrowheads="1"/>
          </p:cNvSpPr>
          <p:nvPr>
            <p:ph type="subTitle" idx="1"/>
          </p:nvPr>
        </p:nvSpPr>
        <p:spPr>
          <a:xfrm>
            <a:off x="323528" y="692696"/>
            <a:ext cx="6336704" cy="6165304"/>
          </a:xfrm>
          <a:noFill/>
        </p:spPr>
        <p:txBody>
          <a:bodyPr/>
          <a:lstStyle/>
          <a:p>
            <a:pPr lvl="0" algn="l"/>
            <a:r>
              <a:rPr lang="en-GB" b="1" dirty="0">
                <a:latin typeface="Verdana"/>
                <a:cs typeface="Verdana"/>
              </a:rPr>
              <a:t>‘Reactive exercises’ </a:t>
            </a:r>
            <a:endParaRPr lang="en-GB" sz="1200" b="1" dirty="0">
              <a:latin typeface="Verdana"/>
              <a:cs typeface="Verdana"/>
            </a:endParaRPr>
          </a:p>
          <a:p>
            <a:pPr marL="285750" lvl="0" indent="-285750" algn="l">
              <a:buFontTx/>
              <a:buChar char="•"/>
            </a:pPr>
            <a:r>
              <a:rPr lang="en-GB" sz="1600" dirty="0">
                <a:latin typeface="Verdana"/>
                <a:cs typeface="Verdana"/>
              </a:rPr>
              <a:t>‘Superstars’ (10x) + sprint </a:t>
            </a:r>
            <a:endParaRPr lang="en-US" sz="1600" dirty="0">
              <a:latin typeface="Verdana"/>
              <a:cs typeface="Verdana"/>
            </a:endParaRPr>
          </a:p>
          <a:p>
            <a:pPr marL="742950" lvl="1" indent="-285750" algn="l">
              <a:buFontTx/>
              <a:buChar char="•"/>
            </a:pPr>
            <a:r>
              <a:rPr lang="en-GB" sz="1400" dirty="0">
                <a:latin typeface="Verdana"/>
                <a:cs typeface="Verdana"/>
              </a:rPr>
              <a:t>3x 5 m; 3x 10 m </a:t>
            </a:r>
            <a:endParaRPr lang="en-US" sz="1400" dirty="0">
              <a:latin typeface="Verdana"/>
              <a:cs typeface="Verdana"/>
            </a:endParaRPr>
          </a:p>
          <a:p>
            <a:pPr marL="742950" lvl="1" indent="-285750" algn="l">
              <a:buFontTx/>
              <a:buChar char="•"/>
            </a:pPr>
            <a:r>
              <a:rPr lang="en-GB" sz="1400" dirty="0">
                <a:latin typeface="Verdana"/>
                <a:cs typeface="Verdana"/>
              </a:rPr>
              <a:t>‘Superstars’: </a:t>
            </a:r>
            <a:endParaRPr lang="en-US" sz="1400" dirty="0">
              <a:latin typeface="Verdana"/>
              <a:cs typeface="Verdana"/>
            </a:endParaRPr>
          </a:p>
          <a:p>
            <a:pPr marL="1200150" lvl="2" indent="-285750" algn="l">
              <a:buFontTx/>
              <a:buChar char="•"/>
            </a:pPr>
            <a:r>
              <a:rPr lang="en-GB" sz="1200" dirty="0">
                <a:latin typeface="Verdana"/>
                <a:cs typeface="Verdana"/>
              </a:rPr>
              <a:t>Feet and hands on the ground position</a:t>
            </a:r>
            <a:endParaRPr lang="en-US" sz="1200" dirty="0">
              <a:latin typeface="Verdana"/>
              <a:cs typeface="Verdana"/>
            </a:endParaRPr>
          </a:p>
          <a:p>
            <a:pPr marL="1200150" lvl="2" indent="-285750" algn="l">
              <a:buFontTx/>
              <a:buChar char="•"/>
            </a:pPr>
            <a:r>
              <a:rPr lang="en-GB" sz="1200" dirty="0">
                <a:latin typeface="Verdana"/>
                <a:cs typeface="Verdana"/>
              </a:rPr>
              <a:t>Move your feet as fast as possible forwards &amp; backwards on the ground (hands stay on the ground)</a:t>
            </a:r>
            <a:endParaRPr lang="en-US" sz="1200" dirty="0">
              <a:latin typeface="Verdana"/>
              <a:cs typeface="Verdana"/>
            </a:endParaRPr>
          </a:p>
          <a:p>
            <a:pPr marL="1200150" lvl="2" indent="-285750" algn="l">
              <a:buFontTx/>
              <a:buChar char="•"/>
            </a:pPr>
            <a:r>
              <a:rPr lang="en-GB" sz="1200" dirty="0">
                <a:latin typeface="Verdana"/>
                <a:cs typeface="Verdana"/>
              </a:rPr>
              <a:t>It gives the impression you ‘sprint’ on the spot.</a:t>
            </a:r>
            <a:endParaRPr lang="en-US" sz="1200" dirty="0">
              <a:latin typeface="Verdana"/>
              <a:cs typeface="Verdana"/>
            </a:endParaRPr>
          </a:p>
          <a:p>
            <a:pPr marL="285750" lvl="0" indent="-285750" algn="l">
              <a:buFontTx/>
              <a:buChar char="•"/>
            </a:pPr>
            <a:r>
              <a:rPr lang="en-GB" sz="1600" dirty="0">
                <a:latin typeface="Verdana"/>
                <a:cs typeface="Verdana"/>
              </a:rPr>
              <a:t>‘Squat position’ + high knees + sprint</a:t>
            </a:r>
            <a:endParaRPr lang="en-US" sz="1600" dirty="0">
              <a:latin typeface="Verdana"/>
              <a:cs typeface="Verdana"/>
            </a:endParaRPr>
          </a:p>
          <a:p>
            <a:pPr marL="742950" lvl="1" indent="-285750" algn="l">
              <a:buFontTx/>
              <a:buChar char="•"/>
            </a:pPr>
            <a:r>
              <a:rPr lang="en-GB" sz="1400" dirty="0">
                <a:latin typeface="Verdana"/>
                <a:cs typeface="Verdana"/>
              </a:rPr>
              <a:t>2x 15 m; 2x 20 m</a:t>
            </a:r>
            <a:endParaRPr lang="en-US" sz="1400" dirty="0">
              <a:latin typeface="Verdana"/>
              <a:cs typeface="Verdana"/>
            </a:endParaRPr>
          </a:p>
          <a:p>
            <a:pPr marL="742950" lvl="1" indent="-285750" algn="l">
              <a:buFontTx/>
              <a:buChar char="•"/>
            </a:pPr>
            <a:r>
              <a:rPr lang="en-GB" sz="1400" dirty="0">
                <a:latin typeface="Verdana"/>
                <a:cs typeface="Verdana"/>
              </a:rPr>
              <a:t>‘Squat position’: Put yourself with your back straight to the wall; knees 90°; hold this position for 20 sec (you feel the tension in your quadriceps)</a:t>
            </a:r>
            <a:endParaRPr lang="en-US" sz="1400" dirty="0">
              <a:latin typeface="Verdana"/>
              <a:cs typeface="Verdana"/>
            </a:endParaRPr>
          </a:p>
          <a:p>
            <a:pPr marL="742950" lvl="1" indent="-285750" algn="l">
              <a:buFontTx/>
              <a:buChar char="•"/>
            </a:pPr>
            <a:r>
              <a:rPr lang="en-GB" sz="1400" dirty="0">
                <a:latin typeface="Verdana"/>
                <a:cs typeface="Verdana"/>
              </a:rPr>
              <a:t>Immediately after the 20 sec ‘squat position’, high knees on the spot for 3 sec + full sprint</a:t>
            </a:r>
            <a:endParaRPr lang="en-US" sz="1400" dirty="0">
              <a:latin typeface="Verdana"/>
              <a:cs typeface="Verdana"/>
            </a:endParaRPr>
          </a:p>
          <a:p>
            <a:pPr marL="285750" lvl="0" indent="-285750" algn="l">
              <a:buFontTx/>
              <a:buChar char="•"/>
            </a:pPr>
            <a:r>
              <a:rPr lang="en-GB" sz="1600" dirty="0">
                <a:latin typeface="Verdana"/>
                <a:cs typeface="Verdana"/>
              </a:rPr>
              <a:t>Total of 115 m at full speed.</a:t>
            </a:r>
            <a:endParaRPr lang="en-US" sz="1600" dirty="0">
              <a:latin typeface="Verdana"/>
              <a:cs typeface="Verdana"/>
            </a:endParaRPr>
          </a:p>
          <a:p>
            <a:pPr marL="628650" lvl="1" indent="-171450" algn="l">
              <a:buFontTx/>
              <a:buChar char="•"/>
            </a:pPr>
            <a:endParaRPr lang="en-US" sz="1400" dirty="0">
              <a:latin typeface="Verdana"/>
              <a:cs typeface="Verdana"/>
            </a:endParaRPr>
          </a:p>
          <a:p>
            <a:pPr marL="171450" lvl="0" indent="-171450" algn="l">
              <a:buFontTx/>
              <a:buChar char="•"/>
            </a:pPr>
            <a:r>
              <a:rPr lang="en-GB" sz="1600" i="1" dirty="0">
                <a:latin typeface="Verdana"/>
                <a:cs typeface="Verdana"/>
              </a:rPr>
              <a:t>NOTE:</a:t>
            </a:r>
            <a:endParaRPr lang="en-US" sz="1600" dirty="0">
              <a:latin typeface="Verdana"/>
              <a:cs typeface="Verdana"/>
            </a:endParaRPr>
          </a:p>
          <a:p>
            <a:pPr marL="628650" lvl="1" indent="-171450" algn="l">
              <a:buFontTx/>
              <a:buChar char="•"/>
            </a:pPr>
            <a:r>
              <a:rPr lang="en-GB" sz="1400" i="1" dirty="0">
                <a:latin typeface="Verdana"/>
                <a:cs typeface="Verdana"/>
              </a:rPr>
              <a:t>Perform each sprint at maximal speed!</a:t>
            </a:r>
            <a:endParaRPr lang="en-US" sz="1400" dirty="0">
              <a:latin typeface="Verdana"/>
              <a:cs typeface="Verdana"/>
            </a:endParaRPr>
          </a:p>
          <a:p>
            <a:pPr marL="628650" lvl="1" indent="-171450" algn="l">
              <a:buFontTx/>
              <a:buChar char="•"/>
            </a:pPr>
            <a:r>
              <a:rPr lang="en-GB" sz="1400" i="1" dirty="0">
                <a:latin typeface="Verdana"/>
                <a:cs typeface="Verdana"/>
              </a:rPr>
              <a:t>Pay attention to your sprinting technique!</a:t>
            </a:r>
            <a:endParaRPr lang="en-US" sz="1400" dirty="0">
              <a:latin typeface="Verdana"/>
              <a:cs typeface="Verdana"/>
            </a:endParaRPr>
          </a:p>
          <a:p>
            <a:pPr marL="1085850" lvl="2" indent="-171450" algn="l">
              <a:buFontTx/>
              <a:buChar char="•"/>
            </a:pPr>
            <a:r>
              <a:rPr lang="en-GB" sz="1200" i="1" dirty="0">
                <a:latin typeface="Verdana"/>
                <a:cs typeface="Verdana"/>
              </a:rPr>
              <a:t>Active arm action in line with the body</a:t>
            </a:r>
            <a:endParaRPr lang="en-US" sz="1200" dirty="0">
              <a:latin typeface="Verdana"/>
              <a:cs typeface="Verdana"/>
            </a:endParaRPr>
          </a:p>
          <a:p>
            <a:pPr marL="1085850" lvl="2" indent="-171450" algn="l">
              <a:buFontTx/>
              <a:buChar char="•"/>
            </a:pPr>
            <a:r>
              <a:rPr lang="en-GB" sz="1200" i="1" dirty="0">
                <a:latin typeface="Verdana"/>
                <a:cs typeface="Verdana"/>
              </a:rPr>
              <a:t>Foot positioning (straight forwards)</a:t>
            </a:r>
            <a:endParaRPr lang="en-US" sz="1200" dirty="0">
              <a:latin typeface="Verdana"/>
              <a:cs typeface="Verdana"/>
            </a:endParaRPr>
          </a:p>
          <a:p>
            <a:pPr marL="1085850" lvl="2" indent="-171450" algn="l">
              <a:buFontTx/>
              <a:buChar char="•"/>
            </a:pPr>
            <a:r>
              <a:rPr lang="en-GB" sz="1200" i="1" dirty="0">
                <a:latin typeface="Verdana"/>
                <a:cs typeface="Verdana"/>
              </a:rPr>
              <a:t>Lean a little forward with the body</a:t>
            </a:r>
            <a:r>
              <a:rPr lang="en-US" sz="1200" dirty="0">
                <a:latin typeface="Verdana"/>
                <a:cs typeface="Verdana"/>
              </a:rPr>
              <a:t> </a:t>
            </a:r>
          </a:p>
          <a:p>
            <a:pPr marL="1085850" lvl="2" indent="-171450" algn="l">
              <a:buFontTx/>
              <a:buChar char="•"/>
            </a:pPr>
            <a:r>
              <a:rPr lang="en-GB" sz="1200" i="1" dirty="0">
                <a:latin typeface="Verdana"/>
                <a:cs typeface="Verdana"/>
              </a:rPr>
              <a:t>…</a:t>
            </a:r>
            <a:endParaRPr lang="en-US" sz="1200" dirty="0">
              <a:latin typeface="Verdana"/>
              <a:cs typeface="Verdana"/>
            </a:endParaRPr>
          </a:p>
          <a:p>
            <a:pPr marL="628650" lvl="1" indent="-171450" algn="l">
              <a:buFontTx/>
              <a:buChar char="•"/>
            </a:pPr>
            <a:r>
              <a:rPr lang="en-GB" sz="1400" i="1" dirty="0">
                <a:latin typeface="Verdana"/>
                <a:cs typeface="Verdana"/>
              </a:rPr>
              <a:t>Take your time for a full recovery by walking back to start.</a:t>
            </a:r>
            <a:endParaRPr lang="en-US" sz="1400" dirty="0">
              <a:latin typeface="Verdana"/>
              <a:cs typeface="Verdana"/>
            </a:endParaRPr>
          </a:p>
          <a:p>
            <a:pPr marL="171450" lvl="0" indent="-171450" algn="l">
              <a:buFontTx/>
              <a:buChar char="•"/>
            </a:pPr>
            <a:endParaRPr lang="en-US" sz="1200" dirty="0">
              <a:latin typeface="Verdana"/>
              <a:cs typeface="Verdana"/>
            </a:endParaRPr>
          </a:p>
          <a:p>
            <a:pPr algn="l" eaLnBrk="1" hangingPunct="1">
              <a:lnSpc>
                <a:spcPct val="120000"/>
              </a:lnSpc>
            </a:pPr>
            <a:endParaRPr lang="en-US" sz="1200" dirty="0">
              <a:latin typeface="Verdana"/>
              <a:cs typeface="Verdana"/>
            </a:endParaRPr>
          </a:p>
        </p:txBody>
      </p:sp>
      <p:grpSp>
        <p:nvGrpSpPr>
          <p:cNvPr id="3" name="Group 43"/>
          <p:cNvGrpSpPr>
            <a:grpSpLocks/>
          </p:cNvGrpSpPr>
          <p:nvPr/>
        </p:nvGrpSpPr>
        <p:grpSpPr bwMode="auto">
          <a:xfrm>
            <a:off x="6781800" y="4057650"/>
            <a:ext cx="1981200" cy="228600"/>
            <a:chOff x="4320" y="2592"/>
            <a:chExt cx="1248" cy="144"/>
          </a:xfrm>
        </p:grpSpPr>
        <p:sp>
          <p:nvSpPr>
            <p:cNvPr id="22550" name="Line 44"/>
            <p:cNvSpPr>
              <a:spLocks noChangeShapeType="1"/>
            </p:cNvSpPr>
            <p:nvPr/>
          </p:nvSpPr>
          <p:spPr bwMode="auto">
            <a:xfrm>
              <a:off x="4320" y="2736"/>
              <a:ext cx="1248" cy="0"/>
            </a:xfrm>
            <a:prstGeom prst="line">
              <a:avLst/>
            </a:prstGeom>
            <a:noFill/>
            <a:ln w="9525">
              <a:solidFill>
                <a:schemeClr val="bg1"/>
              </a:solidFill>
              <a:round/>
              <a:headEnd/>
              <a:tailEnd/>
            </a:ln>
          </p:spPr>
          <p:txBody>
            <a:bodyPr wrap="none" anchor="ctr"/>
            <a:lstStyle/>
            <a:p>
              <a:endParaRPr lang="nl-BE"/>
            </a:p>
          </p:txBody>
        </p:sp>
        <p:sp>
          <p:nvSpPr>
            <p:cNvPr id="22551" name="Line 45"/>
            <p:cNvSpPr>
              <a:spLocks noChangeShapeType="1"/>
            </p:cNvSpPr>
            <p:nvPr/>
          </p:nvSpPr>
          <p:spPr bwMode="auto">
            <a:xfrm>
              <a:off x="4320" y="2592"/>
              <a:ext cx="1248" cy="0"/>
            </a:xfrm>
            <a:prstGeom prst="line">
              <a:avLst/>
            </a:prstGeom>
            <a:noFill/>
            <a:ln w="9525">
              <a:solidFill>
                <a:schemeClr val="bg1"/>
              </a:solidFill>
              <a:round/>
              <a:headEnd/>
              <a:tailEnd/>
            </a:ln>
          </p:spPr>
          <p:txBody>
            <a:bodyPr wrap="none" anchor="ctr"/>
            <a:lstStyle/>
            <a:p>
              <a:endParaRPr lang="nl-BE"/>
            </a:p>
          </p:txBody>
        </p:sp>
      </p:grpSp>
      <p:grpSp>
        <p:nvGrpSpPr>
          <p:cNvPr id="4" name="Group 46"/>
          <p:cNvGrpSpPr>
            <a:grpSpLocks/>
          </p:cNvGrpSpPr>
          <p:nvPr/>
        </p:nvGrpSpPr>
        <p:grpSpPr bwMode="auto">
          <a:xfrm>
            <a:off x="6781800" y="2192288"/>
            <a:ext cx="1981200" cy="228600"/>
            <a:chOff x="4320" y="2592"/>
            <a:chExt cx="1248" cy="144"/>
          </a:xfrm>
        </p:grpSpPr>
        <p:sp>
          <p:nvSpPr>
            <p:cNvPr id="22548" name="Line 47"/>
            <p:cNvSpPr>
              <a:spLocks noChangeShapeType="1"/>
            </p:cNvSpPr>
            <p:nvPr/>
          </p:nvSpPr>
          <p:spPr bwMode="auto">
            <a:xfrm>
              <a:off x="4320" y="2736"/>
              <a:ext cx="1248" cy="0"/>
            </a:xfrm>
            <a:prstGeom prst="line">
              <a:avLst/>
            </a:prstGeom>
            <a:noFill/>
            <a:ln w="9525">
              <a:solidFill>
                <a:schemeClr val="bg1"/>
              </a:solidFill>
              <a:round/>
              <a:headEnd/>
              <a:tailEnd/>
            </a:ln>
          </p:spPr>
          <p:txBody>
            <a:bodyPr wrap="none" anchor="ctr"/>
            <a:lstStyle/>
            <a:p>
              <a:endParaRPr lang="nl-BE"/>
            </a:p>
          </p:txBody>
        </p:sp>
        <p:sp>
          <p:nvSpPr>
            <p:cNvPr id="22549" name="Line 48"/>
            <p:cNvSpPr>
              <a:spLocks noChangeShapeType="1"/>
            </p:cNvSpPr>
            <p:nvPr/>
          </p:nvSpPr>
          <p:spPr bwMode="auto">
            <a:xfrm>
              <a:off x="4320" y="2592"/>
              <a:ext cx="1248" cy="0"/>
            </a:xfrm>
            <a:prstGeom prst="line">
              <a:avLst/>
            </a:prstGeom>
            <a:noFill/>
            <a:ln w="9525">
              <a:solidFill>
                <a:schemeClr val="bg1"/>
              </a:solidFill>
              <a:round/>
              <a:headEnd/>
              <a:tailEnd/>
            </a:ln>
          </p:spPr>
          <p:txBody>
            <a:bodyPr wrap="none" anchor="ctr"/>
            <a:lstStyle/>
            <a:p>
              <a:endParaRPr lang="nl-BE"/>
            </a:p>
          </p:txBody>
        </p:sp>
      </p:grpSp>
      <p:sp>
        <p:nvSpPr>
          <p:cNvPr id="22542" name="Rectangle 49"/>
          <p:cNvSpPr>
            <a:spLocks noChangeArrowheads="1"/>
          </p:cNvSpPr>
          <p:nvPr/>
        </p:nvSpPr>
        <p:spPr bwMode="auto">
          <a:xfrm>
            <a:off x="6781800" y="663525"/>
            <a:ext cx="2209800" cy="274638"/>
          </a:xfrm>
          <a:prstGeom prst="rect">
            <a:avLst/>
          </a:prstGeom>
          <a:noFill/>
          <a:ln w="9525">
            <a:noFill/>
            <a:miter lim="800000"/>
            <a:headEnd/>
            <a:tailEnd/>
          </a:ln>
        </p:spPr>
        <p:txBody>
          <a:bodyPr>
            <a:spAutoFit/>
          </a:bodyPr>
          <a:lstStyle/>
          <a:p>
            <a:pPr algn="ctr"/>
            <a:r>
              <a:rPr lang="en-US" b="1" dirty="0">
                <a:solidFill>
                  <a:schemeClr val="bg1"/>
                </a:solidFill>
                <a:latin typeface="Verdana" pitchFamily="84" charset="0"/>
              </a:rPr>
              <a:t>1 set of 30 min</a:t>
            </a:r>
          </a:p>
        </p:txBody>
      </p:sp>
      <p:pic>
        <p:nvPicPr>
          <p:cNvPr id="2" name="Afbeelding 1" descr="Screen Shot 2018-01-01 at 12.22.2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7880" y="659904"/>
            <a:ext cx="1734520" cy="2409056"/>
          </a:xfrm>
          <a:prstGeom prst="rect">
            <a:avLst/>
          </a:prstGeom>
        </p:spPr>
      </p:pic>
      <p:pic>
        <p:nvPicPr>
          <p:cNvPr id="9" name="Afbeelding 8" descr="Screen Shot 2018-01-01 at 12.19.2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8304" y="3102365"/>
            <a:ext cx="1619672" cy="3639003"/>
          </a:xfrm>
          <a:prstGeom prst="rect">
            <a:avLst/>
          </a:prstGeom>
        </p:spPr>
      </p:pic>
    </p:spTree>
    <p:extLst>
      <p:ext uri="{BB962C8B-B14F-4D97-AF65-F5344CB8AC3E}">
        <p14:creationId xmlns:p14="http://schemas.microsoft.com/office/powerpoint/2010/main" val="16204207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00"/>
          <p:cNvSpPr>
            <a:spLocks noChangeAspect="1" noChangeArrowheads="1"/>
          </p:cNvSpPr>
          <p:nvPr/>
        </p:nvSpPr>
        <p:spPr bwMode="auto">
          <a:xfrm>
            <a:off x="152400" y="609600"/>
            <a:ext cx="6492875" cy="4038600"/>
          </a:xfrm>
          <a:prstGeom prst="rect">
            <a:avLst/>
          </a:prstGeom>
          <a:solidFill>
            <a:srgbClr val="006000"/>
          </a:solidFill>
          <a:ln w="28575" algn="ctr">
            <a:noFill/>
            <a:miter lim="800000"/>
            <a:headEnd/>
            <a:tailEnd/>
          </a:ln>
        </p:spPr>
        <p:txBody>
          <a:bodyPr lIns="74295" tIns="8890" rIns="74295" bIns="8890"/>
          <a:lstStyle/>
          <a:p>
            <a:endParaRPr lang="ja-JP" sz="2400">
              <a:solidFill>
                <a:srgbClr val="FFFC61"/>
              </a:solidFill>
              <a:latin typeface="Times New Roman" pitchFamily="84" charset="0"/>
            </a:endParaRPr>
          </a:p>
        </p:txBody>
      </p:sp>
      <p:grpSp>
        <p:nvGrpSpPr>
          <p:cNvPr id="50179" name="Group 130"/>
          <p:cNvGrpSpPr>
            <a:grpSpLocks noChangeAspect="1"/>
          </p:cNvGrpSpPr>
          <p:nvPr/>
        </p:nvGrpSpPr>
        <p:grpSpPr bwMode="auto">
          <a:xfrm>
            <a:off x="395288" y="922338"/>
            <a:ext cx="6024562" cy="3459162"/>
            <a:chOff x="2543" y="9426"/>
            <a:chExt cx="6236" cy="3855"/>
          </a:xfrm>
        </p:grpSpPr>
        <p:sp>
          <p:nvSpPr>
            <p:cNvPr id="50232" name="Line 131"/>
            <p:cNvSpPr>
              <a:spLocks noChangeAspect="1" noChangeShapeType="1"/>
            </p:cNvSpPr>
            <p:nvPr/>
          </p:nvSpPr>
          <p:spPr bwMode="auto">
            <a:xfrm>
              <a:off x="5660" y="9426"/>
              <a:ext cx="1" cy="3855"/>
            </a:xfrm>
            <a:prstGeom prst="line">
              <a:avLst/>
            </a:prstGeom>
            <a:noFill/>
            <a:ln w="19050">
              <a:solidFill>
                <a:srgbClr val="FFFFFF"/>
              </a:solidFill>
              <a:round/>
              <a:headEnd/>
              <a:tailEnd/>
            </a:ln>
          </p:spPr>
          <p:txBody>
            <a:bodyPr lIns="74295" tIns="8890" rIns="74295" bIns="8890"/>
            <a:lstStyle/>
            <a:p>
              <a:endParaRPr lang="nl-BE"/>
            </a:p>
          </p:txBody>
        </p:sp>
        <p:sp>
          <p:nvSpPr>
            <p:cNvPr id="50233" name="Oval 132"/>
            <p:cNvSpPr>
              <a:spLocks noChangeAspect="1" noChangeArrowheads="1"/>
            </p:cNvSpPr>
            <p:nvPr/>
          </p:nvSpPr>
          <p:spPr bwMode="auto">
            <a:xfrm>
              <a:off x="5632" y="11325"/>
              <a:ext cx="57" cy="57"/>
            </a:xfrm>
            <a:prstGeom prst="ellipse">
              <a:avLst/>
            </a:prstGeom>
            <a:solidFill>
              <a:srgbClr val="FFFFFF"/>
            </a:solidFill>
            <a:ln w="19050">
              <a:solidFill>
                <a:srgbClr val="FFFFFF"/>
              </a:solidFill>
              <a:round/>
              <a:headEnd/>
              <a:tailEnd/>
            </a:ln>
          </p:spPr>
          <p:txBody>
            <a:bodyPr lIns="74295" tIns="8890" rIns="74295" bIns="8890"/>
            <a:lstStyle/>
            <a:p>
              <a:endParaRPr lang="ja-JP" sz="2400">
                <a:solidFill>
                  <a:srgbClr val="FFFC61"/>
                </a:solidFill>
                <a:latin typeface="Times New Roman" pitchFamily="84" charset="0"/>
              </a:endParaRPr>
            </a:p>
          </p:txBody>
        </p:sp>
        <p:sp>
          <p:nvSpPr>
            <p:cNvPr id="50234" name="Oval 133"/>
            <p:cNvSpPr>
              <a:spLocks noChangeAspect="1" noChangeArrowheads="1"/>
            </p:cNvSpPr>
            <p:nvPr/>
          </p:nvSpPr>
          <p:spPr bwMode="auto">
            <a:xfrm>
              <a:off x="5142" y="10835"/>
              <a:ext cx="1037" cy="1037"/>
            </a:xfrm>
            <a:prstGeom prst="ellipse">
              <a:avLst/>
            </a:prstGeom>
            <a:noFill/>
            <a:ln w="19050">
              <a:solidFill>
                <a:srgbClr val="FFFFFF"/>
              </a:solidFill>
              <a:round/>
              <a:headEnd/>
              <a:tailEnd/>
            </a:ln>
          </p:spPr>
          <p:txBody>
            <a:bodyPr lIns="74295" tIns="8890" rIns="74295" bIns="8890"/>
            <a:lstStyle/>
            <a:p>
              <a:endParaRPr lang="ja-JP" sz="2400">
                <a:solidFill>
                  <a:srgbClr val="FFFC61"/>
                </a:solidFill>
                <a:latin typeface="Times New Roman" pitchFamily="84" charset="0"/>
              </a:endParaRPr>
            </a:p>
          </p:txBody>
        </p:sp>
        <p:sp>
          <p:nvSpPr>
            <p:cNvPr id="50235" name="Rectangle 134"/>
            <p:cNvSpPr>
              <a:spLocks noChangeAspect="1" noChangeArrowheads="1"/>
            </p:cNvSpPr>
            <p:nvPr/>
          </p:nvSpPr>
          <p:spPr bwMode="auto">
            <a:xfrm>
              <a:off x="2684" y="9426"/>
              <a:ext cx="5953" cy="3855"/>
            </a:xfrm>
            <a:prstGeom prst="rect">
              <a:avLst/>
            </a:prstGeom>
            <a:noFill/>
            <a:ln w="19050">
              <a:solidFill>
                <a:srgbClr val="FFFFFF"/>
              </a:solidFill>
              <a:miter lim="800000"/>
              <a:headEnd/>
              <a:tailEnd/>
            </a:ln>
          </p:spPr>
          <p:txBody>
            <a:bodyPr lIns="74295" tIns="8890" rIns="74295" bIns="8890"/>
            <a:lstStyle/>
            <a:p>
              <a:endParaRPr lang="ja-JP" sz="2400">
                <a:solidFill>
                  <a:srgbClr val="FFFC61"/>
                </a:solidFill>
                <a:latin typeface="Times New Roman" pitchFamily="84" charset="0"/>
              </a:endParaRPr>
            </a:p>
          </p:txBody>
        </p:sp>
        <p:sp>
          <p:nvSpPr>
            <p:cNvPr id="50236" name="Rectangle 135"/>
            <p:cNvSpPr>
              <a:spLocks noChangeAspect="1" noChangeArrowheads="1"/>
            </p:cNvSpPr>
            <p:nvPr/>
          </p:nvSpPr>
          <p:spPr bwMode="auto">
            <a:xfrm>
              <a:off x="2543" y="11147"/>
              <a:ext cx="142" cy="414"/>
            </a:xfrm>
            <a:prstGeom prst="rect">
              <a:avLst/>
            </a:prstGeom>
            <a:solidFill>
              <a:srgbClr val="808080"/>
            </a:solidFill>
            <a:ln w="19050">
              <a:solidFill>
                <a:srgbClr val="FFFFFF"/>
              </a:solidFill>
              <a:miter lim="800000"/>
              <a:headEnd/>
              <a:tailEnd/>
            </a:ln>
          </p:spPr>
          <p:txBody>
            <a:bodyPr lIns="74295" tIns="8890" rIns="74295" bIns="8890"/>
            <a:lstStyle/>
            <a:p>
              <a:endParaRPr lang="ja-JP" sz="2400">
                <a:solidFill>
                  <a:srgbClr val="FFFC61"/>
                </a:solidFill>
                <a:latin typeface="Times New Roman" pitchFamily="84" charset="0"/>
              </a:endParaRPr>
            </a:p>
          </p:txBody>
        </p:sp>
        <p:sp>
          <p:nvSpPr>
            <p:cNvPr id="50237" name="Rectangle 136"/>
            <p:cNvSpPr>
              <a:spLocks noChangeAspect="1" noChangeArrowheads="1"/>
            </p:cNvSpPr>
            <p:nvPr/>
          </p:nvSpPr>
          <p:spPr bwMode="auto">
            <a:xfrm>
              <a:off x="8637" y="11147"/>
              <a:ext cx="142" cy="414"/>
            </a:xfrm>
            <a:prstGeom prst="rect">
              <a:avLst/>
            </a:prstGeom>
            <a:solidFill>
              <a:srgbClr val="808080"/>
            </a:solidFill>
            <a:ln w="19050">
              <a:solidFill>
                <a:srgbClr val="FFFFFF"/>
              </a:solidFill>
              <a:miter lim="800000"/>
              <a:headEnd/>
              <a:tailEnd/>
            </a:ln>
          </p:spPr>
          <p:txBody>
            <a:bodyPr lIns="74295" tIns="8890" rIns="74295" bIns="8890"/>
            <a:lstStyle/>
            <a:p>
              <a:endParaRPr lang="ja-JP" sz="2400">
                <a:solidFill>
                  <a:srgbClr val="FFFC61"/>
                </a:solidFill>
                <a:latin typeface="Times New Roman" pitchFamily="84" charset="0"/>
              </a:endParaRPr>
            </a:p>
          </p:txBody>
        </p:sp>
        <p:sp>
          <p:nvSpPr>
            <p:cNvPr id="50238" name="Rectangle 137"/>
            <p:cNvSpPr>
              <a:spLocks noChangeAspect="1" noChangeArrowheads="1"/>
            </p:cNvSpPr>
            <p:nvPr/>
          </p:nvSpPr>
          <p:spPr bwMode="auto">
            <a:xfrm>
              <a:off x="2684" y="10835"/>
              <a:ext cx="312" cy="1037"/>
            </a:xfrm>
            <a:prstGeom prst="rect">
              <a:avLst/>
            </a:prstGeom>
            <a:noFill/>
            <a:ln w="19050">
              <a:solidFill>
                <a:srgbClr val="FFFFFF"/>
              </a:solidFill>
              <a:miter lim="800000"/>
              <a:headEnd/>
              <a:tailEnd/>
            </a:ln>
          </p:spPr>
          <p:txBody>
            <a:bodyPr lIns="74295" tIns="8890" rIns="74295" bIns="8890"/>
            <a:lstStyle/>
            <a:p>
              <a:endParaRPr lang="ja-JP" sz="2400">
                <a:solidFill>
                  <a:srgbClr val="FFFC61"/>
                </a:solidFill>
                <a:latin typeface="Times New Roman" pitchFamily="84" charset="0"/>
              </a:endParaRPr>
            </a:p>
          </p:txBody>
        </p:sp>
        <p:sp>
          <p:nvSpPr>
            <p:cNvPr id="50239" name="Rectangle 138"/>
            <p:cNvSpPr>
              <a:spLocks noChangeAspect="1" noChangeArrowheads="1"/>
            </p:cNvSpPr>
            <p:nvPr/>
          </p:nvSpPr>
          <p:spPr bwMode="auto">
            <a:xfrm>
              <a:off x="8325" y="10835"/>
              <a:ext cx="312" cy="1037"/>
            </a:xfrm>
            <a:prstGeom prst="rect">
              <a:avLst/>
            </a:prstGeom>
            <a:noFill/>
            <a:ln w="19050">
              <a:solidFill>
                <a:srgbClr val="FFFFFF"/>
              </a:solidFill>
              <a:miter lim="800000"/>
              <a:headEnd/>
              <a:tailEnd/>
            </a:ln>
          </p:spPr>
          <p:txBody>
            <a:bodyPr lIns="74295" tIns="8890" rIns="74295" bIns="8890"/>
            <a:lstStyle/>
            <a:p>
              <a:endParaRPr lang="ja-JP" sz="2400">
                <a:solidFill>
                  <a:srgbClr val="FFFC61"/>
                </a:solidFill>
                <a:latin typeface="Times New Roman" pitchFamily="84" charset="0"/>
              </a:endParaRPr>
            </a:p>
          </p:txBody>
        </p:sp>
        <p:sp>
          <p:nvSpPr>
            <p:cNvPr id="50240" name="Oval 139"/>
            <p:cNvSpPr>
              <a:spLocks noChangeAspect="1" noChangeArrowheads="1"/>
            </p:cNvSpPr>
            <p:nvPr/>
          </p:nvSpPr>
          <p:spPr bwMode="auto">
            <a:xfrm>
              <a:off x="3279" y="11325"/>
              <a:ext cx="57" cy="57"/>
            </a:xfrm>
            <a:prstGeom prst="ellipse">
              <a:avLst/>
            </a:prstGeom>
            <a:solidFill>
              <a:srgbClr val="FFFFFF"/>
            </a:solidFill>
            <a:ln w="19050">
              <a:solidFill>
                <a:srgbClr val="FFFFFF"/>
              </a:solidFill>
              <a:round/>
              <a:headEnd/>
              <a:tailEnd/>
            </a:ln>
          </p:spPr>
          <p:txBody>
            <a:bodyPr lIns="74295" tIns="8890" rIns="74295" bIns="8890"/>
            <a:lstStyle/>
            <a:p>
              <a:endParaRPr lang="ja-JP" sz="2400">
                <a:solidFill>
                  <a:srgbClr val="FFFC61"/>
                </a:solidFill>
                <a:latin typeface="Times New Roman" pitchFamily="84" charset="0"/>
              </a:endParaRPr>
            </a:p>
          </p:txBody>
        </p:sp>
        <p:sp>
          <p:nvSpPr>
            <p:cNvPr id="50241" name="Arc 140"/>
            <p:cNvSpPr>
              <a:spLocks noChangeAspect="1"/>
            </p:cNvSpPr>
            <p:nvPr/>
          </p:nvSpPr>
          <p:spPr bwMode="auto">
            <a:xfrm>
              <a:off x="3307" y="10937"/>
              <a:ext cx="519" cy="833"/>
            </a:xfrm>
            <a:custGeom>
              <a:avLst/>
              <a:gdLst>
                <a:gd name="T0" fmla="*/ 0 w 21600"/>
                <a:gd name="T1" fmla="*/ 0 h 34673"/>
                <a:gd name="T2" fmla="*/ 0 w 21600"/>
                <a:gd name="T3" fmla="*/ 0 h 34673"/>
                <a:gd name="T4" fmla="*/ 0 w 21600"/>
                <a:gd name="T5" fmla="*/ 0 h 34673"/>
                <a:gd name="T6" fmla="*/ 0 60000 65536"/>
                <a:gd name="T7" fmla="*/ 0 60000 65536"/>
                <a:gd name="T8" fmla="*/ 0 60000 65536"/>
                <a:gd name="T9" fmla="*/ 0 w 21600"/>
                <a:gd name="T10" fmla="*/ 0 h 34673"/>
                <a:gd name="T11" fmla="*/ 21600 w 21600"/>
                <a:gd name="T12" fmla="*/ 34673 h 34673"/>
              </a:gdLst>
              <a:ahLst/>
              <a:cxnLst>
                <a:cxn ang="T6">
                  <a:pos x="T0" y="T1"/>
                </a:cxn>
                <a:cxn ang="T7">
                  <a:pos x="T2" y="T3"/>
                </a:cxn>
                <a:cxn ang="T8">
                  <a:pos x="T4" y="T5"/>
                </a:cxn>
              </a:cxnLst>
              <a:rect l="T9" t="T10" r="T11" b="T12"/>
              <a:pathLst>
                <a:path w="21600" h="34673" fill="none" extrusionOk="0">
                  <a:moveTo>
                    <a:pt x="12858" y="-1"/>
                  </a:moveTo>
                  <a:cubicBezTo>
                    <a:pt x="18356" y="4073"/>
                    <a:pt x="21600" y="10512"/>
                    <a:pt x="21600" y="17356"/>
                  </a:cubicBezTo>
                  <a:cubicBezTo>
                    <a:pt x="21600" y="24176"/>
                    <a:pt x="18378" y="30596"/>
                    <a:pt x="12910" y="34672"/>
                  </a:cubicBezTo>
                </a:path>
                <a:path w="21600" h="34673" stroke="0" extrusionOk="0">
                  <a:moveTo>
                    <a:pt x="12858" y="-1"/>
                  </a:moveTo>
                  <a:cubicBezTo>
                    <a:pt x="18356" y="4073"/>
                    <a:pt x="21600" y="10512"/>
                    <a:pt x="21600" y="17356"/>
                  </a:cubicBezTo>
                  <a:cubicBezTo>
                    <a:pt x="21600" y="24176"/>
                    <a:pt x="18378" y="30596"/>
                    <a:pt x="12910" y="34672"/>
                  </a:cubicBezTo>
                  <a:lnTo>
                    <a:pt x="0" y="17356"/>
                  </a:lnTo>
                  <a:close/>
                </a:path>
              </a:pathLst>
            </a:custGeom>
            <a:noFill/>
            <a:ln w="19050">
              <a:solidFill>
                <a:srgbClr val="FFFFFF"/>
              </a:solidFill>
              <a:round/>
              <a:headEnd/>
              <a:tailEnd/>
            </a:ln>
          </p:spPr>
          <p:txBody>
            <a:bodyPr lIns="74295" tIns="8890" rIns="74295" bIns="8890"/>
            <a:lstStyle/>
            <a:p>
              <a:endParaRPr lang="ja-JP" sz="2400">
                <a:solidFill>
                  <a:srgbClr val="FFFC61"/>
                </a:solidFill>
                <a:latin typeface="Times New Roman" pitchFamily="84" charset="0"/>
              </a:endParaRPr>
            </a:p>
          </p:txBody>
        </p:sp>
        <p:sp>
          <p:nvSpPr>
            <p:cNvPr id="50242" name="Rectangle 141"/>
            <p:cNvSpPr>
              <a:spLocks noChangeAspect="1" noChangeArrowheads="1"/>
            </p:cNvSpPr>
            <p:nvPr/>
          </p:nvSpPr>
          <p:spPr bwMode="auto">
            <a:xfrm>
              <a:off x="2684" y="10211"/>
              <a:ext cx="935" cy="2285"/>
            </a:xfrm>
            <a:prstGeom prst="rect">
              <a:avLst/>
            </a:prstGeom>
            <a:noFill/>
            <a:ln w="19050">
              <a:solidFill>
                <a:srgbClr val="FFFFFF"/>
              </a:solidFill>
              <a:miter lim="800000"/>
              <a:headEnd/>
              <a:tailEnd/>
            </a:ln>
          </p:spPr>
          <p:txBody>
            <a:bodyPr lIns="74295" tIns="8890" rIns="74295" bIns="8890"/>
            <a:lstStyle/>
            <a:p>
              <a:endParaRPr lang="ja-JP" sz="2400">
                <a:solidFill>
                  <a:srgbClr val="FFFC61"/>
                </a:solidFill>
                <a:latin typeface="Times New Roman" pitchFamily="84" charset="0"/>
              </a:endParaRPr>
            </a:p>
          </p:txBody>
        </p:sp>
        <p:sp>
          <p:nvSpPr>
            <p:cNvPr id="50243" name="Oval 142"/>
            <p:cNvSpPr>
              <a:spLocks noChangeAspect="1" noChangeArrowheads="1"/>
            </p:cNvSpPr>
            <p:nvPr/>
          </p:nvSpPr>
          <p:spPr bwMode="auto">
            <a:xfrm flipH="1">
              <a:off x="7985" y="11325"/>
              <a:ext cx="57" cy="57"/>
            </a:xfrm>
            <a:prstGeom prst="ellipse">
              <a:avLst/>
            </a:prstGeom>
            <a:solidFill>
              <a:srgbClr val="FFFFFF"/>
            </a:solidFill>
            <a:ln w="19050">
              <a:solidFill>
                <a:srgbClr val="FFFFFF"/>
              </a:solidFill>
              <a:round/>
              <a:headEnd/>
              <a:tailEnd/>
            </a:ln>
          </p:spPr>
          <p:txBody>
            <a:bodyPr lIns="74295" tIns="8890" rIns="74295" bIns="8890"/>
            <a:lstStyle/>
            <a:p>
              <a:endParaRPr lang="ja-JP" sz="2400">
                <a:solidFill>
                  <a:srgbClr val="FFFC61"/>
                </a:solidFill>
                <a:latin typeface="Times New Roman" pitchFamily="84" charset="0"/>
              </a:endParaRPr>
            </a:p>
          </p:txBody>
        </p:sp>
        <p:sp>
          <p:nvSpPr>
            <p:cNvPr id="50244" name="Arc 143"/>
            <p:cNvSpPr>
              <a:spLocks noChangeAspect="1"/>
            </p:cNvSpPr>
            <p:nvPr/>
          </p:nvSpPr>
          <p:spPr bwMode="auto">
            <a:xfrm flipH="1">
              <a:off x="7495" y="10937"/>
              <a:ext cx="519" cy="833"/>
            </a:xfrm>
            <a:custGeom>
              <a:avLst/>
              <a:gdLst>
                <a:gd name="T0" fmla="*/ 0 w 21600"/>
                <a:gd name="T1" fmla="*/ 0 h 34673"/>
                <a:gd name="T2" fmla="*/ 0 w 21600"/>
                <a:gd name="T3" fmla="*/ 0 h 34673"/>
                <a:gd name="T4" fmla="*/ 0 w 21600"/>
                <a:gd name="T5" fmla="*/ 0 h 34673"/>
                <a:gd name="T6" fmla="*/ 0 60000 65536"/>
                <a:gd name="T7" fmla="*/ 0 60000 65536"/>
                <a:gd name="T8" fmla="*/ 0 60000 65536"/>
                <a:gd name="T9" fmla="*/ 0 w 21600"/>
                <a:gd name="T10" fmla="*/ 0 h 34673"/>
                <a:gd name="T11" fmla="*/ 21600 w 21600"/>
                <a:gd name="T12" fmla="*/ 34673 h 34673"/>
              </a:gdLst>
              <a:ahLst/>
              <a:cxnLst>
                <a:cxn ang="T6">
                  <a:pos x="T0" y="T1"/>
                </a:cxn>
                <a:cxn ang="T7">
                  <a:pos x="T2" y="T3"/>
                </a:cxn>
                <a:cxn ang="T8">
                  <a:pos x="T4" y="T5"/>
                </a:cxn>
              </a:cxnLst>
              <a:rect l="T9" t="T10" r="T11" b="T12"/>
              <a:pathLst>
                <a:path w="21600" h="34673" fill="none" extrusionOk="0">
                  <a:moveTo>
                    <a:pt x="12858" y="-1"/>
                  </a:moveTo>
                  <a:cubicBezTo>
                    <a:pt x="18356" y="4073"/>
                    <a:pt x="21600" y="10512"/>
                    <a:pt x="21600" y="17356"/>
                  </a:cubicBezTo>
                  <a:cubicBezTo>
                    <a:pt x="21600" y="24176"/>
                    <a:pt x="18378" y="30596"/>
                    <a:pt x="12910" y="34672"/>
                  </a:cubicBezTo>
                </a:path>
                <a:path w="21600" h="34673" stroke="0" extrusionOk="0">
                  <a:moveTo>
                    <a:pt x="12858" y="-1"/>
                  </a:moveTo>
                  <a:cubicBezTo>
                    <a:pt x="18356" y="4073"/>
                    <a:pt x="21600" y="10512"/>
                    <a:pt x="21600" y="17356"/>
                  </a:cubicBezTo>
                  <a:cubicBezTo>
                    <a:pt x="21600" y="24176"/>
                    <a:pt x="18378" y="30596"/>
                    <a:pt x="12910" y="34672"/>
                  </a:cubicBezTo>
                  <a:lnTo>
                    <a:pt x="0" y="17356"/>
                  </a:lnTo>
                  <a:close/>
                </a:path>
              </a:pathLst>
            </a:custGeom>
            <a:noFill/>
            <a:ln w="19050">
              <a:solidFill>
                <a:srgbClr val="FFFFFF"/>
              </a:solidFill>
              <a:round/>
              <a:headEnd/>
              <a:tailEnd/>
            </a:ln>
          </p:spPr>
          <p:txBody>
            <a:bodyPr lIns="74295" tIns="8890" rIns="74295" bIns="8890"/>
            <a:lstStyle/>
            <a:p>
              <a:endParaRPr lang="ja-JP" sz="2400">
                <a:solidFill>
                  <a:srgbClr val="FFFC61"/>
                </a:solidFill>
                <a:latin typeface="Times New Roman" pitchFamily="84" charset="0"/>
              </a:endParaRPr>
            </a:p>
          </p:txBody>
        </p:sp>
        <p:sp>
          <p:nvSpPr>
            <p:cNvPr id="50245" name="Rectangle 144"/>
            <p:cNvSpPr>
              <a:spLocks noChangeAspect="1" noChangeArrowheads="1"/>
            </p:cNvSpPr>
            <p:nvPr/>
          </p:nvSpPr>
          <p:spPr bwMode="auto">
            <a:xfrm flipH="1">
              <a:off x="7702" y="10211"/>
              <a:ext cx="935" cy="2285"/>
            </a:xfrm>
            <a:prstGeom prst="rect">
              <a:avLst/>
            </a:prstGeom>
            <a:noFill/>
            <a:ln w="19050">
              <a:solidFill>
                <a:srgbClr val="FFFFFF"/>
              </a:solidFill>
              <a:miter lim="800000"/>
              <a:headEnd/>
              <a:tailEnd/>
            </a:ln>
          </p:spPr>
          <p:txBody>
            <a:bodyPr lIns="74295" tIns="8890" rIns="74295" bIns="8890"/>
            <a:lstStyle/>
            <a:p>
              <a:endParaRPr lang="ja-JP" sz="2400">
                <a:solidFill>
                  <a:srgbClr val="FFFC61"/>
                </a:solidFill>
                <a:latin typeface="Times New Roman" pitchFamily="84" charset="0"/>
              </a:endParaRPr>
            </a:p>
          </p:txBody>
        </p:sp>
        <p:sp>
          <p:nvSpPr>
            <p:cNvPr id="50246" name="Arc 145"/>
            <p:cNvSpPr>
              <a:spLocks noChangeAspect="1"/>
            </p:cNvSpPr>
            <p:nvPr/>
          </p:nvSpPr>
          <p:spPr bwMode="auto">
            <a:xfrm flipH="1" flipV="1">
              <a:off x="8580" y="9426"/>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rot="10800000" lIns="74295" tIns="8890" rIns="74295" bIns="8890"/>
            <a:lstStyle/>
            <a:p>
              <a:endParaRPr lang="ja-JP" sz="2400">
                <a:solidFill>
                  <a:srgbClr val="FFFC61"/>
                </a:solidFill>
                <a:latin typeface="Times New Roman" pitchFamily="84" charset="0"/>
              </a:endParaRPr>
            </a:p>
          </p:txBody>
        </p:sp>
        <p:sp>
          <p:nvSpPr>
            <p:cNvPr id="50247" name="Arc 146"/>
            <p:cNvSpPr>
              <a:spLocks noChangeAspect="1"/>
            </p:cNvSpPr>
            <p:nvPr/>
          </p:nvSpPr>
          <p:spPr bwMode="auto">
            <a:xfrm flipH="1">
              <a:off x="8580" y="13224"/>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lIns="74295" tIns="8890" rIns="74295" bIns="8890"/>
            <a:lstStyle/>
            <a:p>
              <a:endParaRPr lang="ja-JP" sz="2400">
                <a:solidFill>
                  <a:srgbClr val="FFFC61"/>
                </a:solidFill>
                <a:latin typeface="Times New Roman" pitchFamily="84" charset="0"/>
              </a:endParaRPr>
            </a:p>
          </p:txBody>
        </p:sp>
        <p:sp>
          <p:nvSpPr>
            <p:cNvPr id="50248" name="Arc 147"/>
            <p:cNvSpPr>
              <a:spLocks noChangeAspect="1"/>
            </p:cNvSpPr>
            <p:nvPr/>
          </p:nvSpPr>
          <p:spPr bwMode="auto">
            <a:xfrm flipV="1">
              <a:off x="2684" y="9426"/>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rot="10800000" lIns="74295" tIns="8890" rIns="74295" bIns="8890"/>
            <a:lstStyle/>
            <a:p>
              <a:endParaRPr lang="ja-JP" sz="2400">
                <a:solidFill>
                  <a:srgbClr val="FFFC61"/>
                </a:solidFill>
                <a:latin typeface="Times New Roman" pitchFamily="84" charset="0"/>
              </a:endParaRPr>
            </a:p>
          </p:txBody>
        </p:sp>
        <p:sp>
          <p:nvSpPr>
            <p:cNvPr id="50249" name="Arc 148"/>
            <p:cNvSpPr>
              <a:spLocks noChangeAspect="1"/>
            </p:cNvSpPr>
            <p:nvPr/>
          </p:nvSpPr>
          <p:spPr bwMode="auto">
            <a:xfrm>
              <a:off x="2684" y="13224"/>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lIns="74295" tIns="8890" rIns="74295" bIns="8890"/>
            <a:lstStyle/>
            <a:p>
              <a:endParaRPr lang="ja-JP" sz="2400">
                <a:solidFill>
                  <a:srgbClr val="FFFC61"/>
                </a:solidFill>
                <a:latin typeface="Times New Roman" pitchFamily="84" charset="0"/>
              </a:endParaRPr>
            </a:p>
          </p:txBody>
        </p:sp>
        <p:sp>
          <p:nvSpPr>
            <p:cNvPr id="50250" name="Line 149"/>
            <p:cNvSpPr>
              <a:spLocks noChangeAspect="1" noChangeShapeType="1"/>
            </p:cNvSpPr>
            <p:nvPr/>
          </p:nvSpPr>
          <p:spPr bwMode="auto">
            <a:xfrm flipH="1">
              <a:off x="2626" y="12705"/>
              <a:ext cx="57" cy="1"/>
            </a:xfrm>
            <a:prstGeom prst="line">
              <a:avLst/>
            </a:prstGeom>
            <a:noFill/>
            <a:ln w="19050">
              <a:solidFill>
                <a:srgbClr val="FFFFFF"/>
              </a:solidFill>
              <a:round/>
              <a:headEnd/>
              <a:tailEnd/>
            </a:ln>
          </p:spPr>
          <p:txBody>
            <a:bodyPr lIns="74295" tIns="8890" rIns="74295" bIns="8890"/>
            <a:lstStyle/>
            <a:p>
              <a:endParaRPr lang="nl-BE"/>
            </a:p>
          </p:txBody>
        </p:sp>
        <p:sp>
          <p:nvSpPr>
            <p:cNvPr id="50251" name="Line 150"/>
            <p:cNvSpPr>
              <a:spLocks noChangeAspect="1" noChangeShapeType="1"/>
            </p:cNvSpPr>
            <p:nvPr/>
          </p:nvSpPr>
          <p:spPr bwMode="auto">
            <a:xfrm flipH="1">
              <a:off x="2626" y="10002"/>
              <a:ext cx="57" cy="1"/>
            </a:xfrm>
            <a:prstGeom prst="line">
              <a:avLst/>
            </a:prstGeom>
            <a:noFill/>
            <a:ln w="19050">
              <a:solidFill>
                <a:srgbClr val="FFFFFF"/>
              </a:solidFill>
              <a:round/>
              <a:headEnd/>
              <a:tailEnd/>
            </a:ln>
          </p:spPr>
          <p:txBody>
            <a:bodyPr lIns="74295" tIns="8890" rIns="74295" bIns="8890"/>
            <a:lstStyle/>
            <a:p>
              <a:endParaRPr lang="nl-BE"/>
            </a:p>
          </p:txBody>
        </p:sp>
        <p:sp>
          <p:nvSpPr>
            <p:cNvPr id="50252" name="Line 151"/>
            <p:cNvSpPr>
              <a:spLocks noChangeAspect="1" noChangeShapeType="1"/>
            </p:cNvSpPr>
            <p:nvPr/>
          </p:nvSpPr>
          <p:spPr bwMode="auto">
            <a:xfrm>
              <a:off x="8638" y="12705"/>
              <a:ext cx="57" cy="1"/>
            </a:xfrm>
            <a:prstGeom prst="line">
              <a:avLst/>
            </a:prstGeom>
            <a:noFill/>
            <a:ln w="19050">
              <a:solidFill>
                <a:srgbClr val="FFFFFF"/>
              </a:solidFill>
              <a:round/>
              <a:headEnd/>
              <a:tailEnd/>
            </a:ln>
          </p:spPr>
          <p:txBody>
            <a:bodyPr lIns="74295" tIns="8890" rIns="74295" bIns="8890"/>
            <a:lstStyle/>
            <a:p>
              <a:endParaRPr lang="nl-BE"/>
            </a:p>
          </p:txBody>
        </p:sp>
        <p:sp>
          <p:nvSpPr>
            <p:cNvPr id="50253" name="Line 152"/>
            <p:cNvSpPr>
              <a:spLocks noChangeAspect="1" noChangeShapeType="1"/>
            </p:cNvSpPr>
            <p:nvPr/>
          </p:nvSpPr>
          <p:spPr bwMode="auto">
            <a:xfrm>
              <a:off x="8638" y="10002"/>
              <a:ext cx="57" cy="1"/>
            </a:xfrm>
            <a:prstGeom prst="line">
              <a:avLst/>
            </a:prstGeom>
            <a:noFill/>
            <a:ln w="19050">
              <a:solidFill>
                <a:srgbClr val="FFFFFF"/>
              </a:solidFill>
              <a:round/>
              <a:headEnd/>
              <a:tailEnd/>
            </a:ln>
          </p:spPr>
          <p:txBody>
            <a:bodyPr lIns="74295" tIns="8890" rIns="74295" bIns="8890"/>
            <a:lstStyle/>
            <a:p>
              <a:endParaRPr lang="nl-BE"/>
            </a:p>
          </p:txBody>
        </p:sp>
      </p:grpSp>
      <p:sp>
        <p:nvSpPr>
          <p:cNvPr id="50180" name="Rectangle 28"/>
          <p:cNvSpPr>
            <a:spLocks noGrp="1" noChangeArrowheads="1"/>
          </p:cNvSpPr>
          <p:nvPr>
            <p:ph type="subTitle" idx="1"/>
          </p:nvPr>
        </p:nvSpPr>
        <p:spPr>
          <a:xfrm>
            <a:off x="152400" y="4724400"/>
            <a:ext cx="8839200" cy="2133600"/>
          </a:xfrm>
          <a:noFill/>
        </p:spPr>
        <p:txBody>
          <a:bodyPr/>
          <a:lstStyle/>
          <a:p>
            <a:pPr algn="l" eaLnBrk="1" hangingPunct="1">
              <a:lnSpc>
                <a:spcPct val="120000"/>
              </a:lnSpc>
              <a:tabLst>
                <a:tab pos="400050" algn="l"/>
              </a:tabLst>
            </a:pPr>
            <a:r>
              <a:rPr lang="en-US" sz="1200" b="1" dirty="0">
                <a:latin typeface="Verdana" pitchFamily="84" charset="0"/>
              </a:rPr>
              <a:t>Set 1:</a:t>
            </a:r>
            <a:r>
              <a:rPr lang="en-US" sz="1200" dirty="0">
                <a:latin typeface="Verdana" pitchFamily="84" charset="0"/>
              </a:rPr>
              <a:t> </a:t>
            </a:r>
            <a:r>
              <a:rPr lang="en-GB" sz="1200" dirty="0">
                <a:latin typeface="Verdana"/>
                <a:cs typeface="Verdana"/>
              </a:rPr>
              <a:t>5 different sprinting exercises make 1 set; walk back slowly after every sprint; start each run on every 60 sec</a:t>
            </a:r>
            <a:r>
              <a:rPr lang="en-US" sz="1200" dirty="0">
                <a:latin typeface="Verdana"/>
                <a:cs typeface="Verdana"/>
              </a:rPr>
              <a:t>		</a:t>
            </a:r>
            <a:r>
              <a:rPr lang="en-GB" sz="1000" dirty="0">
                <a:latin typeface="Verdana"/>
                <a:cs typeface="Verdana"/>
              </a:rPr>
              <a:t>1. Walk + sprint	2. Sideways R &amp; L + sprint	(side-stepping)</a:t>
            </a:r>
          </a:p>
          <a:p>
            <a:pPr algn="l" eaLnBrk="1" hangingPunct="1">
              <a:lnSpc>
                <a:spcPct val="120000"/>
              </a:lnSpc>
              <a:tabLst>
                <a:tab pos="400050" algn="l"/>
              </a:tabLst>
            </a:pPr>
            <a:r>
              <a:rPr lang="en-GB" sz="1000" dirty="0">
                <a:latin typeface="Verdana"/>
                <a:cs typeface="Verdana"/>
              </a:rPr>
              <a:t>		3. High Knees + sprint</a:t>
            </a:r>
            <a:r>
              <a:rPr lang="en-US" sz="1000" dirty="0">
                <a:latin typeface="Verdana"/>
                <a:cs typeface="Verdana"/>
              </a:rPr>
              <a:t>	</a:t>
            </a:r>
            <a:r>
              <a:rPr lang="en-GB" sz="1000" dirty="0">
                <a:latin typeface="Verdana"/>
                <a:cs typeface="Verdana"/>
              </a:rPr>
              <a:t>4. Zigzag shuffle L &amp; R + sprint</a:t>
            </a:r>
            <a:r>
              <a:rPr lang="en-US" sz="1000" dirty="0">
                <a:latin typeface="Verdana"/>
                <a:cs typeface="Verdana"/>
              </a:rPr>
              <a:t>	</a:t>
            </a:r>
            <a:r>
              <a:rPr lang="en-GB" sz="1000" dirty="0">
                <a:latin typeface="Verdana"/>
                <a:cs typeface="Verdana"/>
              </a:rPr>
              <a:t>5. Backwards/turn + sprint</a:t>
            </a:r>
            <a:endParaRPr lang="en-US" sz="1000" b="1" dirty="0">
              <a:latin typeface="Verdana" pitchFamily="84" charset="0"/>
            </a:endParaRPr>
          </a:p>
          <a:p>
            <a:pPr algn="l" eaLnBrk="1" hangingPunct="1">
              <a:lnSpc>
                <a:spcPct val="120000"/>
              </a:lnSpc>
              <a:tabLst>
                <a:tab pos="400050" algn="l"/>
              </a:tabLst>
            </a:pPr>
            <a:r>
              <a:rPr lang="en-US" sz="1200" b="1" dirty="0">
                <a:latin typeface="Verdana" pitchFamily="84" charset="0"/>
              </a:rPr>
              <a:t>Recovery:</a:t>
            </a:r>
            <a:r>
              <a:rPr lang="en-US" sz="1200" dirty="0">
                <a:latin typeface="Verdana" pitchFamily="84" charset="0"/>
              </a:rPr>
              <a:t> 5 min</a:t>
            </a:r>
            <a:endParaRPr lang="en-US" sz="1200" b="1" dirty="0">
              <a:latin typeface="Verdana" pitchFamily="84" charset="0"/>
            </a:endParaRPr>
          </a:p>
          <a:p>
            <a:pPr algn="l" eaLnBrk="1" hangingPunct="1">
              <a:lnSpc>
                <a:spcPct val="120000"/>
              </a:lnSpc>
              <a:tabLst>
                <a:tab pos="400050" algn="l"/>
              </a:tabLst>
            </a:pPr>
            <a:r>
              <a:rPr lang="en-US" sz="1200" b="1" dirty="0">
                <a:latin typeface="Verdana" pitchFamily="84" charset="0"/>
              </a:rPr>
              <a:t>Set 2: </a:t>
            </a:r>
            <a:r>
              <a:rPr lang="en-US" sz="1200" dirty="0">
                <a:latin typeface="Verdana" pitchFamily="84" charset="0"/>
              </a:rPr>
              <a:t>Same exercise, again 5 sprints. </a:t>
            </a:r>
          </a:p>
          <a:p>
            <a:pPr algn="l" eaLnBrk="1" hangingPunct="1">
              <a:lnSpc>
                <a:spcPct val="120000"/>
              </a:lnSpc>
              <a:tabLst>
                <a:tab pos="400050" algn="l"/>
              </a:tabLst>
            </a:pPr>
            <a:r>
              <a:rPr lang="en-US" sz="1200" b="1" dirty="0">
                <a:latin typeface="Verdana" pitchFamily="84" charset="0"/>
              </a:rPr>
              <a:t>Eventually: Set 3: </a:t>
            </a:r>
            <a:r>
              <a:rPr lang="en-US" sz="1200" dirty="0">
                <a:latin typeface="Verdana" pitchFamily="84" charset="0"/>
              </a:rPr>
              <a:t>Same exercise, again 5 sprints. (3x 80m = 240m sprint)</a:t>
            </a:r>
          </a:p>
          <a:p>
            <a:pPr algn="l" eaLnBrk="1" hangingPunct="1">
              <a:lnSpc>
                <a:spcPct val="120000"/>
              </a:lnSpc>
              <a:tabLst>
                <a:tab pos="400050" algn="l"/>
              </a:tabLst>
            </a:pPr>
            <a:r>
              <a:rPr lang="en-US" sz="1200" i="1" dirty="0">
                <a:latin typeface="Verdana" pitchFamily="84" charset="0"/>
              </a:rPr>
              <a:t>After every sprint, a very slow walk back to the start position is a good way of determining the recovery (e.g. 20” for 10m; 30” for 15m and 40” for 30m)</a:t>
            </a:r>
          </a:p>
        </p:txBody>
      </p:sp>
      <p:sp>
        <p:nvSpPr>
          <p:cNvPr id="50181" name="Text Box 29"/>
          <p:cNvSpPr txBox="1">
            <a:spLocks noChangeArrowheads="1"/>
          </p:cNvSpPr>
          <p:nvPr/>
        </p:nvSpPr>
        <p:spPr bwMode="auto">
          <a:xfrm>
            <a:off x="152400" y="136525"/>
            <a:ext cx="8839200" cy="366713"/>
          </a:xfrm>
          <a:prstGeom prst="rect">
            <a:avLst/>
          </a:prstGeom>
          <a:noFill/>
          <a:ln w="9525">
            <a:noFill/>
            <a:miter lim="800000"/>
            <a:headEnd/>
            <a:tailEnd/>
          </a:ln>
        </p:spPr>
        <p:txBody>
          <a:bodyPr>
            <a:spAutoFit/>
          </a:bodyPr>
          <a:lstStyle/>
          <a:p>
            <a:r>
              <a:rPr lang="en-US" sz="1800" b="1" dirty="0">
                <a:latin typeface="Verdana" pitchFamily="84" charset="0"/>
              </a:rPr>
              <a:t>	Tuesday: Speed &amp; Agility </a:t>
            </a:r>
            <a:r>
              <a:rPr lang="en-US" altLang="ja-JP" sz="1800" b="1" dirty="0">
                <a:latin typeface="Verdana" pitchFamily="84" charset="0"/>
              </a:rPr>
              <a:t>exercise</a:t>
            </a:r>
            <a:endParaRPr lang="en-US" sz="1800" b="1" dirty="0">
              <a:latin typeface="Verdana" pitchFamily="84" charset="0"/>
            </a:endParaRPr>
          </a:p>
        </p:txBody>
      </p:sp>
      <p:sp>
        <p:nvSpPr>
          <p:cNvPr id="50182" name="Rectangle 30"/>
          <p:cNvSpPr>
            <a:spLocks noChangeArrowheads="1"/>
          </p:cNvSpPr>
          <p:nvPr/>
        </p:nvSpPr>
        <p:spPr bwMode="auto">
          <a:xfrm>
            <a:off x="6705600" y="609600"/>
            <a:ext cx="2286000" cy="4038600"/>
          </a:xfrm>
          <a:prstGeom prst="rect">
            <a:avLst/>
          </a:prstGeom>
          <a:solidFill>
            <a:srgbClr val="006000"/>
          </a:solidFill>
          <a:ln w="9525">
            <a:noFill/>
            <a:miter lim="800000"/>
            <a:headEnd/>
            <a:tailEnd/>
          </a:ln>
        </p:spPr>
        <p:txBody>
          <a:bodyPr/>
          <a:lstStyle/>
          <a:p>
            <a:pPr algn="ctr" eaLnBrk="1" hangingPunct="1">
              <a:lnSpc>
                <a:spcPct val="120000"/>
              </a:lnSpc>
              <a:spcBef>
                <a:spcPct val="20000"/>
              </a:spcBef>
              <a:tabLst>
                <a:tab pos="977900" algn="l"/>
                <a:tab pos="1320800" algn="l"/>
                <a:tab pos="1435100" algn="l"/>
                <a:tab pos="1549400" algn="l"/>
              </a:tabLst>
            </a:pPr>
            <a:endParaRPr lang="en-US" sz="1000" dirty="0">
              <a:solidFill>
                <a:schemeClr val="bg1"/>
              </a:solidFill>
              <a:latin typeface="Verdana" pitchFamily="84" charset="0"/>
            </a:endParaRPr>
          </a:p>
          <a:p>
            <a:pPr algn="ctr" eaLnBrk="1" hangingPunct="1">
              <a:lnSpc>
                <a:spcPct val="120000"/>
              </a:lnSpc>
              <a:spcBef>
                <a:spcPct val="20000"/>
              </a:spcBef>
              <a:tabLst>
                <a:tab pos="977900" algn="l"/>
                <a:tab pos="1320800" algn="l"/>
                <a:tab pos="1435100" algn="l"/>
                <a:tab pos="1549400" algn="l"/>
              </a:tabLst>
            </a:pPr>
            <a:endParaRPr lang="en-US" sz="1000" dirty="0">
              <a:solidFill>
                <a:schemeClr val="bg1"/>
              </a:solidFill>
              <a:latin typeface="Verdana" pitchFamily="84" charset="0"/>
            </a:endParaRPr>
          </a:p>
          <a:p>
            <a:pPr algn="ctr" eaLnBrk="1" hangingPunct="1">
              <a:lnSpc>
                <a:spcPct val="120000"/>
              </a:lnSpc>
              <a:spcBef>
                <a:spcPct val="20000"/>
              </a:spcBef>
              <a:tabLst>
                <a:tab pos="977900" algn="l"/>
                <a:tab pos="1320800" algn="l"/>
                <a:tab pos="1435100" algn="l"/>
                <a:tab pos="1549400" algn="l"/>
              </a:tabLst>
            </a:pPr>
            <a:endParaRPr lang="en-US" sz="1000" dirty="0">
              <a:solidFill>
                <a:schemeClr val="bg1"/>
              </a:solidFill>
              <a:latin typeface="Verdana" pitchFamily="84" charset="0"/>
            </a:endParaRPr>
          </a:p>
          <a:p>
            <a:pPr eaLnBrk="1" hangingPunct="1">
              <a:lnSpc>
                <a:spcPct val="120000"/>
              </a:lnSpc>
              <a:spcBef>
                <a:spcPct val="20000"/>
              </a:spcBef>
              <a:tabLst>
                <a:tab pos="977900" algn="l"/>
                <a:tab pos="1320800" algn="l"/>
                <a:tab pos="1435100" algn="l"/>
                <a:tab pos="1549400" algn="l"/>
              </a:tabLst>
            </a:pPr>
            <a:r>
              <a:rPr lang="en-US" sz="1000" dirty="0">
                <a:solidFill>
                  <a:schemeClr val="bg1"/>
                </a:solidFill>
                <a:latin typeface="Verdana" pitchFamily="84" charset="0"/>
              </a:rPr>
              <a:t>			</a:t>
            </a:r>
          </a:p>
          <a:p>
            <a:pPr eaLnBrk="1" hangingPunct="1">
              <a:lnSpc>
                <a:spcPct val="120000"/>
              </a:lnSpc>
              <a:spcBef>
                <a:spcPct val="20000"/>
              </a:spcBef>
              <a:tabLst>
                <a:tab pos="977900" algn="l"/>
                <a:tab pos="1320800" algn="l"/>
                <a:tab pos="1435100" algn="l"/>
                <a:tab pos="1549400" algn="l"/>
              </a:tabLst>
            </a:pPr>
            <a:r>
              <a:rPr lang="en-US" sz="1000" dirty="0">
                <a:solidFill>
                  <a:schemeClr val="bg1"/>
                </a:solidFill>
                <a:latin typeface="Verdana" pitchFamily="84" charset="0"/>
              </a:rPr>
              <a:t>Set 1 (5 sprints)		5 min</a:t>
            </a:r>
          </a:p>
          <a:p>
            <a:pPr eaLnBrk="1" hangingPunct="1">
              <a:lnSpc>
                <a:spcPct val="120000"/>
              </a:lnSpc>
              <a:spcBef>
                <a:spcPct val="20000"/>
              </a:spcBef>
              <a:tabLst>
                <a:tab pos="977900" algn="l"/>
                <a:tab pos="1320800" algn="l"/>
                <a:tab pos="1435100" algn="l"/>
                <a:tab pos="1549400" algn="l"/>
              </a:tabLst>
            </a:pPr>
            <a:r>
              <a:rPr lang="en-US" sz="1000" dirty="0">
                <a:solidFill>
                  <a:schemeClr val="bg1"/>
                </a:solidFill>
                <a:latin typeface="Verdana" pitchFamily="84" charset="0"/>
              </a:rPr>
              <a:t>Recovery 			5 min</a:t>
            </a:r>
          </a:p>
          <a:p>
            <a:pPr eaLnBrk="1" hangingPunct="1">
              <a:lnSpc>
                <a:spcPct val="120000"/>
              </a:lnSpc>
              <a:spcBef>
                <a:spcPct val="20000"/>
              </a:spcBef>
              <a:tabLst>
                <a:tab pos="977900" algn="l"/>
                <a:tab pos="1320800" algn="l"/>
                <a:tab pos="1435100" algn="l"/>
                <a:tab pos="1549400" algn="l"/>
              </a:tabLst>
            </a:pPr>
            <a:r>
              <a:rPr lang="en-US" sz="1000" dirty="0">
                <a:solidFill>
                  <a:schemeClr val="bg1"/>
                </a:solidFill>
                <a:latin typeface="Verdana" pitchFamily="84" charset="0"/>
              </a:rPr>
              <a:t>Set 2 (5 sprints)		5 min</a:t>
            </a:r>
          </a:p>
          <a:p>
            <a:pPr eaLnBrk="1" hangingPunct="1">
              <a:lnSpc>
                <a:spcPct val="120000"/>
              </a:lnSpc>
              <a:spcBef>
                <a:spcPct val="20000"/>
              </a:spcBef>
              <a:tabLst>
                <a:tab pos="977900" algn="l"/>
                <a:tab pos="1320800" algn="l"/>
                <a:tab pos="1435100" algn="l"/>
                <a:tab pos="1549400" algn="l"/>
              </a:tabLst>
            </a:pPr>
            <a:r>
              <a:rPr lang="en-US" sz="1000" dirty="0">
                <a:solidFill>
                  <a:schemeClr val="bg1"/>
                </a:solidFill>
                <a:latin typeface="Verdana" pitchFamily="84" charset="0"/>
              </a:rPr>
              <a:t>Total duration 			15 min</a:t>
            </a:r>
          </a:p>
          <a:p>
            <a:pPr eaLnBrk="1" hangingPunct="1">
              <a:lnSpc>
                <a:spcPct val="120000"/>
              </a:lnSpc>
              <a:spcBef>
                <a:spcPct val="20000"/>
              </a:spcBef>
              <a:tabLst>
                <a:tab pos="977900" algn="l"/>
                <a:tab pos="1320800" algn="l"/>
                <a:tab pos="1435100" algn="l"/>
                <a:tab pos="1549400" algn="l"/>
              </a:tabLst>
            </a:pPr>
            <a:endParaRPr lang="en-US" sz="1000" dirty="0">
              <a:solidFill>
                <a:schemeClr val="bg1"/>
              </a:solidFill>
              <a:latin typeface="Verdana" pitchFamily="84" charset="0"/>
            </a:endParaRPr>
          </a:p>
          <a:p>
            <a:pPr eaLnBrk="1" hangingPunct="1">
              <a:lnSpc>
                <a:spcPct val="120000"/>
              </a:lnSpc>
              <a:spcBef>
                <a:spcPct val="20000"/>
              </a:spcBef>
              <a:tabLst>
                <a:tab pos="977900" algn="l"/>
                <a:tab pos="1320800" algn="l"/>
                <a:tab pos="1435100" algn="l"/>
                <a:tab pos="1549400" algn="l"/>
              </a:tabLst>
            </a:pPr>
            <a:endParaRPr lang="en-US" sz="1000" dirty="0">
              <a:solidFill>
                <a:srgbClr val="6CCEFF"/>
              </a:solidFill>
              <a:latin typeface="Verdana" pitchFamily="84" charset="0"/>
            </a:endParaRPr>
          </a:p>
          <a:p>
            <a:pPr eaLnBrk="1" hangingPunct="1">
              <a:lnSpc>
                <a:spcPct val="120000"/>
              </a:lnSpc>
              <a:spcBef>
                <a:spcPct val="20000"/>
              </a:spcBef>
              <a:tabLst>
                <a:tab pos="977900" algn="l"/>
                <a:tab pos="1320800" algn="l"/>
                <a:tab pos="1435100" algn="l"/>
                <a:tab pos="1549400" algn="l"/>
              </a:tabLst>
            </a:pPr>
            <a:r>
              <a:rPr lang="en-US" sz="1000" dirty="0">
                <a:solidFill>
                  <a:srgbClr val="6CCEFF"/>
                </a:solidFill>
                <a:latin typeface="Verdana" pitchFamily="84" charset="0"/>
              </a:rPr>
              <a:t>Walking 	W  		160 m </a:t>
            </a:r>
            <a:endParaRPr lang="en-US" sz="1000" dirty="0">
              <a:latin typeface="Verdana" pitchFamily="84" charset="0"/>
            </a:endParaRPr>
          </a:p>
          <a:p>
            <a:pPr eaLnBrk="1" hangingPunct="1">
              <a:lnSpc>
                <a:spcPct val="120000"/>
              </a:lnSpc>
              <a:spcBef>
                <a:spcPct val="20000"/>
              </a:spcBef>
              <a:tabLst>
                <a:tab pos="977900" algn="l"/>
                <a:tab pos="1320800" algn="l"/>
                <a:tab pos="1435100" algn="l"/>
                <a:tab pos="1549400" algn="l"/>
              </a:tabLst>
            </a:pPr>
            <a:r>
              <a:rPr lang="en-US" sz="1000" dirty="0">
                <a:solidFill>
                  <a:srgbClr val="7FFF5B"/>
                </a:solidFill>
                <a:latin typeface="Verdana" pitchFamily="84" charset="0"/>
              </a:rPr>
              <a:t>Jogging 	J</a:t>
            </a:r>
            <a:r>
              <a:rPr lang="en-US" sz="1000" dirty="0">
                <a:latin typeface="Verdana" pitchFamily="84" charset="0"/>
              </a:rPr>
              <a:t>     	</a:t>
            </a:r>
            <a:r>
              <a:rPr lang="en-US" sz="1000" dirty="0">
                <a:solidFill>
                  <a:srgbClr val="7FFF5B"/>
                </a:solidFill>
                <a:latin typeface="Verdana" pitchFamily="84" charset="0"/>
              </a:rPr>
              <a:t>	--- </a:t>
            </a:r>
            <a:endParaRPr lang="en-US" sz="1000" dirty="0">
              <a:latin typeface="Verdana" pitchFamily="84" charset="0"/>
            </a:endParaRPr>
          </a:p>
          <a:p>
            <a:pPr eaLnBrk="1" hangingPunct="1">
              <a:lnSpc>
                <a:spcPct val="120000"/>
              </a:lnSpc>
              <a:spcBef>
                <a:spcPct val="20000"/>
              </a:spcBef>
              <a:tabLst>
                <a:tab pos="977900" algn="l"/>
                <a:tab pos="1320800" algn="l"/>
                <a:tab pos="1435100" algn="l"/>
                <a:tab pos="1549400" algn="l"/>
              </a:tabLst>
            </a:pPr>
            <a:r>
              <a:rPr lang="en-US" sz="1000" dirty="0">
                <a:solidFill>
                  <a:srgbClr val="F689FF"/>
                </a:solidFill>
                <a:latin typeface="Verdana" pitchFamily="84" charset="0"/>
              </a:rPr>
              <a:t>Backwards 	BW		--- </a:t>
            </a:r>
            <a:endParaRPr lang="en-US" sz="1000" dirty="0">
              <a:solidFill>
                <a:srgbClr val="FFEF78"/>
              </a:solidFill>
              <a:latin typeface="Verdana" pitchFamily="84" charset="0"/>
            </a:endParaRPr>
          </a:p>
          <a:p>
            <a:pPr eaLnBrk="1" hangingPunct="1">
              <a:lnSpc>
                <a:spcPct val="120000"/>
              </a:lnSpc>
              <a:spcBef>
                <a:spcPct val="20000"/>
              </a:spcBef>
              <a:tabLst>
                <a:tab pos="977900" algn="l"/>
                <a:tab pos="1320800" algn="l"/>
                <a:tab pos="1435100" algn="l"/>
                <a:tab pos="1549400" algn="l"/>
              </a:tabLst>
            </a:pPr>
            <a:r>
              <a:rPr lang="en-US" sz="1000" dirty="0">
                <a:solidFill>
                  <a:srgbClr val="FFFC61"/>
                </a:solidFill>
                <a:latin typeface="Verdana" pitchFamily="84" charset="0"/>
              </a:rPr>
              <a:t>Sideways 	SW		---</a:t>
            </a:r>
            <a:endParaRPr lang="en-US" sz="1000" dirty="0">
              <a:solidFill>
                <a:srgbClr val="FF7B47"/>
              </a:solidFill>
              <a:latin typeface="Verdana" pitchFamily="84" charset="0"/>
            </a:endParaRPr>
          </a:p>
          <a:p>
            <a:pPr eaLnBrk="1" hangingPunct="1">
              <a:lnSpc>
                <a:spcPct val="120000"/>
              </a:lnSpc>
              <a:spcBef>
                <a:spcPct val="20000"/>
              </a:spcBef>
              <a:tabLst>
                <a:tab pos="977900" algn="l"/>
                <a:tab pos="1320800" algn="l"/>
                <a:tab pos="1435100" algn="l"/>
                <a:tab pos="1549400" algn="l"/>
              </a:tabLst>
            </a:pPr>
            <a:r>
              <a:rPr lang="en-US" sz="1000" dirty="0">
                <a:solidFill>
                  <a:srgbClr val="FF7B47"/>
                </a:solidFill>
                <a:latin typeface="Verdana" pitchFamily="84" charset="0"/>
              </a:rPr>
              <a:t>High intensity 	HI  		---</a:t>
            </a:r>
          </a:p>
          <a:p>
            <a:pPr eaLnBrk="1" hangingPunct="1">
              <a:lnSpc>
                <a:spcPct val="120000"/>
              </a:lnSpc>
              <a:spcBef>
                <a:spcPct val="20000"/>
              </a:spcBef>
              <a:tabLst>
                <a:tab pos="977900" algn="l"/>
                <a:tab pos="1320800" algn="l"/>
                <a:tab pos="1435100" algn="l"/>
                <a:tab pos="1549400" algn="l"/>
              </a:tabLst>
            </a:pPr>
            <a:r>
              <a:rPr lang="en-US" sz="1000" dirty="0">
                <a:solidFill>
                  <a:srgbClr val="FF4E60"/>
                </a:solidFill>
                <a:latin typeface="Verdana" pitchFamily="84" charset="0"/>
              </a:rPr>
              <a:t>Sprint 	S		160 m</a:t>
            </a:r>
          </a:p>
          <a:p>
            <a:pPr eaLnBrk="1" hangingPunct="1">
              <a:lnSpc>
                <a:spcPct val="120000"/>
              </a:lnSpc>
              <a:spcBef>
                <a:spcPct val="20000"/>
              </a:spcBef>
              <a:tabLst>
                <a:tab pos="977900" algn="l"/>
                <a:tab pos="1320800" algn="l"/>
                <a:tab pos="1435100" algn="l"/>
                <a:tab pos="1549400" algn="l"/>
              </a:tabLst>
            </a:pPr>
            <a:r>
              <a:rPr lang="en-US" sz="1000" dirty="0">
                <a:solidFill>
                  <a:schemeClr val="bg1"/>
                </a:solidFill>
                <a:latin typeface="Verdana" pitchFamily="84" charset="0"/>
              </a:rPr>
              <a:t>Total distance 			320 m</a:t>
            </a:r>
          </a:p>
        </p:txBody>
      </p:sp>
      <p:grpSp>
        <p:nvGrpSpPr>
          <p:cNvPr id="50183" name="Group 31"/>
          <p:cNvGrpSpPr>
            <a:grpSpLocks/>
          </p:cNvGrpSpPr>
          <p:nvPr/>
        </p:nvGrpSpPr>
        <p:grpSpPr bwMode="auto">
          <a:xfrm>
            <a:off x="6781800" y="4057650"/>
            <a:ext cx="1981200" cy="228600"/>
            <a:chOff x="4320" y="2592"/>
            <a:chExt cx="1248" cy="144"/>
          </a:xfrm>
        </p:grpSpPr>
        <p:sp>
          <p:nvSpPr>
            <p:cNvPr id="50230" name="Line 32"/>
            <p:cNvSpPr>
              <a:spLocks noChangeShapeType="1"/>
            </p:cNvSpPr>
            <p:nvPr/>
          </p:nvSpPr>
          <p:spPr bwMode="auto">
            <a:xfrm>
              <a:off x="4320" y="2736"/>
              <a:ext cx="1248" cy="0"/>
            </a:xfrm>
            <a:prstGeom prst="line">
              <a:avLst/>
            </a:prstGeom>
            <a:noFill/>
            <a:ln w="9525">
              <a:solidFill>
                <a:schemeClr val="bg1"/>
              </a:solidFill>
              <a:round/>
              <a:headEnd/>
              <a:tailEnd/>
            </a:ln>
          </p:spPr>
          <p:txBody>
            <a:bodyPr wrap="none" anchor="ctr"/>
            <a:lstStyle/>
            <a:p>
              <a:endParaRPr lang="nl-BE"/>
            </a:p>
          </p:txBody>
        </p:sp>
        <p:sp>
          <p:nvSpPr>
            <p:cNvPr id="50231" name="Line 33"/>
            <p:cNvSpPr>
              <a:spLocks noChangeShapeType="1"/>
            </p:cNvSpPr>
            <p:nvPr/>
          </p:nvSpPr>
          <p:spPr bwMode="auto">
            <a:xfrm>
              <a:off x="4320" y="2592"/>
              <a:ext cx="1248" cy="0"/>
            </a:xfrm>
            <a:prstGeom prst="line">
              <a:avLst/>
            </a:prstGeom>
            <a:noFill/>
            <a:ln w="9525">
              <a:solidFill>
                <a:schemeClr val="bg1"/>
              </a:solidFill>
              <a:round/>
              <a:headEnd/>
              <a:tailEnd/>
            </a:ln>
          </p:spPr>
          <p:txBody>
            <a:bodyPr wrap="none" anchor="ctr"/>
            <a:lstStyle/>
            <a:p>
              <a:endParaRPr lang="nl-BE"/>
            </a:p>
          </p:txBody>
        </p:sp>
      </p:grpSp>
      <p:grpSp>
        <p:nvGrpSpPr>
          <p:cNvPr id="50184" name="Group 34"/>
          <p:cNvGrpSpPr>
            <a:grpSpLocks/>
          </p:cNvGrpSpPr>
          <p:nvPr/>
        </p:nvGrpSpPr>
        <p:grpSpPr bwMode="auto">
          <a:xfrm>
            <a:off x="6781800" y="2138363"/>
            <a:ext cx="1981200" cy="228600"/>
            <a:chOff x="4320" y="2592"/>
            <a:chExt cx="1248" cy="144"/>
          </a:xfrm>
        </p:grpSpPr>
        <p:sp>
          <p:nvSpPr>
            <p:cNvPr id="50228" name="Line 35"/>
            <p:cNvSpPr>
              <a:spLocks noChangeShapeType="1"/>
            </p:cNvSpPr>
            <p:nvPr/>
          </p:nvSpPr>
          <p:spPr bwMode="auto">
            <a:xfrm>
              <a:off x="4320" y="2736"/>
              <a:ext cx="1248" cy="0"/>
            </a:xfrm>
            <a:prstGeom prst="line">
              <a:avLst/>
            </a:prstGeom>
            <a:noFill/>
            <a:ln w="9525">
              <a:solidFill>
                <a:schemeClr val="bg1"/>
              </a:solidFill>
              <a:round/>
              <a:headEnd/>
              <a:tailEnd/>
            </a:ln>
          </p:spPr>
          <p:txBody>
            <a:bodyPr wrap="none" anchor="ctr"/>
            <a:lstStyle/>
            <a:p>
              <a:endParaRPr lang="nl-BE"/>
            </a:p>
          </p:txBody>
        </p:sp>
        <p:sp>
          <p:nvSpPr>
            <p:cNvPr id="50229" name="Line 36"/>
            <p:cNvSpPr>
              <a:spLocks noChangeShapeType="1"/>
            </p:cNvSpPr>
            <p:nvPr/>
          </p:nvSpPr>
          <p:spPr bwMode="auto">
            <a:xfrm>
              <a:off x="4320" y="2592"/>
              <a:ext cx="1248" cy="0"/>
            </a:xfrm>
            <a:prstGeom prst="line">
              <a:avLst/>
            </a:prstGeom>
            <a:noFill/>
            <a:ln w="9525">
              <a:solidFill>
                <a:schemeClr val="bg1"/>
              </a:solidFill>
              <a:round/>
              <a:headEnd/>
              <a:tailEnd/>
            </a:ln>
          </p:spPr>
          <p:txBody>
            <a:bodyPr wrap="none" anchor="ctr"/>
            <a:lstStyle/>
            <a:p>
              <a:endParaRPr lang="nl-BE"/>
            </a:p>
          </p:txBody>
        </p:sp>
      </p:grpSp>
      <p:sp>
        <p:nvSpPr>
          <p:cNvPr id="50185" name="Rectangle 37"/>
          <p:cNvSpPr>
            <a:spLocks noChangeArrowheads="1"/>
          </p:cNvSpPr>
          <p:nvPr/>
        </p:nvSpPr>
        <p:spPr bwMode="auto">
          <a:xfrm>
            <a:off x="6781800" y="609600"/>
            <a:ext cx="2209800" cy="274638"/>
          </a:xfrm>
          <a:prstGeom prst="rect">
            <a:avLst/>
          </a:prstGeom>
          <a:noFill/>
          <a:ln w="9525">
            <a:noFill/>
            <a:miter lim="800000"/>
            <a:headEnd/>
            <a:tailEnd/>
          </a:ln>
        </p:spPr>
        <p:txBody>
          <a:bodyPr>
            <a:spAutoFit/>
          </a:bodyPr>
          <a:lstStyle/>
          <a:p>
            <a:pPr algn="ctr"/>
            <a:r>
              <a:rPr lang="en-US" b="1">
                <a:solidFill>
                  <a:schemeClr val="bg1"/>
                </a:solidFill>
                <a:latin typeface="Verdana" pitchFamily="84" charset="0"/>
              </a:rPr>
              <a:t>2 sets of 5 sprints</a:t>
            </a:r>
          </a:p>
        </p:txBody>
      </p:sp>
      <p:sp>
        <p:nvSpPr>
          <p:cNvPr id="50186" name="Rectangle 45"/>
          <p:cNvSpPr>
            <a:spLocks noChangeArrowheads="1"/>
          </p:cNvSpPr>
          <p:nvPr/>
        </p:nvSpPr>
        <p:spPr bwMode="auto">
          <a:xfrm>
            <a:off x="928688" y="1338263"/>
            <a:ext cx="1295400" cy="304800"/>
          </a:xfrm>
          <a:prstGeom prst="rect">
            <a:avLst/>
          </a:prstGeom>
          <a:noFill/>
          <a:ln w="9525">
            <a:noFill/>
            <a:miter lim="800000"/>
            <a:headEnd/>
            <a:tailEnd/>
          </a:ln>
        </p:spPr>
        <p:txBody>
          <a:bodyPr/>
          <a:lstStyle/>
          <a:p>
            <a:pPr eaLnBrk="1" hangingPunct="1">
              <a:spcBef>
                <a:spcPct val="20000"/>
              </a:spcBef>
            </a:pPr>
            <a:r>
              <a:rPr lang="en-US" sz="1400" dirty="0">
                <a:solidFill>
                  <a:schemeClr val="bg1"/>
                </a:solidFill>
                <a:latin typeface="Verdana" pitchFamily="84" charset="0"/>
              </a:rPr>
              <a:t>Start</a:t>
            </a:r>
          </a:p>
        </p:txBody>
      </p:sp>
      <p:sp>
        <p:nvSpPr>
          <p:cNvPr id="50187" name="Rectangle 54"/>
          <p:cNvSpPr>
            <a:spLocks noChangeArrowheads="1"/>
          </p:cNvSpPr>
          <p:nvPr/>
        </p:nvSpPr>
        <p:spPr bwMode="auto">
          <a:xfrm>
            <a:off x="1447800" y="4170363"/>
            <a:ext cx="609600" cy="401637"/>
          </a:xfrm>
          <a:prstGeom prst="rect">
            <a:avLst/>
          </a:prstGeom>
          <a:noFill/>
          <a:ln w="9525">
            <a:noFill/>
            <a:miter lim="800000"/>
            <a:headEnd/>
            <a:tailEnd/>
          </a:ln>
        </p:spPr>
        <p:txBody>
          <a:bodyPr/>
          <a:lstStyle/>
          <a:p>
            <a:pPr eaLnBrk="1" hangingPunct="1">
              <a:spcBef>
                <a:spcPct val="20000"/>
              </a:spcBef>
            </a:pPr>
            <a:r>
              <a:rPr lang="en-US" sz="1000">
                <a:solidFill>
                  <a:schemeClr val="bg1"/>
                </a:solidFill>
                <a:latin typeface="Verdana" pitchFamily="84" charset="0"/>
              </a:rPr>
              <a:t>10m</a:t>
            </a:r>
          </a:p>
        </p:txBody>
      </p:sp>
      <p:sp>
        <p:nvSpPr>
          <p:cNvPr id="50188" name="Line 57"/>
          <p:cNvSpPr>
            <a:spLocks noChangeShapeType="1"/>
          </p:cNvSpPr>
          <p:nvPr/>
        </p:nvSpPr>
        <p:spPr bwMode="auto">
          <a:xfrm>
            <a:off x="1447800" y="4191000"/>
            <a:ext cx="381000" cy="0"/>
          </a:xfrm>
          <a:prstGeom prst="line">
            <a:avLst/>
          </a:prstGeom>
          <a:noFill/>
          <a:ln w="9525">
            <a:solidFill>
              <a:schemeClr val="bg1"/>
            </a:solidFill>
            <a:round/>
            <a:headEnd type="stealth" w="sm" len="sm"/>
            <a:tailEnd type="stealth" w="sm" len="sm"/>
          </a:ln>
        </p:spPr>
        <p:txBody>
          <a:bodyPr wrap="none" anchor="ctr"/>
          <a:lstStyle/>
          <a:p>
            <a:endParaRPr lang="nl-BE"/>
          </a:p>
        </p:txBody>
      </p:sp>
      <p:sp>
        <p:nvSpPr>
          <p:cNvPr id="50189" name="Oval 60"/>
          <p:cNvSpPr>
            <a:spLocks noChangeArrowheads="1"/>
          </p:cNvSpPr>
          <p:nvPr/>
        </p:nvSpPr>
        <p:spPr bwMode="auto">
          <a:xfrm flipH="1" flipV="1">
            <a:off x="1830388" y="1601788"/>
            <a:ext cx="74612" cy="74612"/>
          </a:xfrm>
          <a:prstGeom prst="ellipse">
            <a:avLst/>
          </a:prstGeom>
          <a:solidFill>
            <a:srgbClr val="FDFF56"/>
          </a:solidFill>
          <a:ln w="9525">
            <a:noFill/>
            <a:round/>
            <a:headEnd/>
            <a:tailEnd/>
          </a:ln>
        </p:spPr>
        <p:txBody>
          <a:bodyPr wrap="none" anchor="ctr"/>
          <a:lstStyle/>
          <a:p>
            <a:endParaRPr lang="nl-BE" sz="2400"/>
          </a:p>
        </p:txBody>
      </p:sp>
      <p:sp>
        <p:nvSpPr>
          <p:cNvPr id="50190" name="Oval 61"/>
          <p:cNvSpPr>
            <a:spLocks noChangeArrowheads="1"/>
          </p:cNvSpPr>
          <p:nvPr/>
        </p:nvSpPr>
        <p:spPr bwMode="auto">
          <a:xfrm flipH="1" flipV="1">
            <a:off x="2287588" y="1601788"/>
            <a:ext cx="74612" cy="74612"/>
          </a:xfrm>
          <a:prstGeom prst="ellipse">
            <a:avLst/>
          </a:prstGeom>
          <a:solidFill>
            <a:srgbClr val="FDFF56"/>
          </a:solidFill>
          <a:ln w="9525">
            <a:noFill/>
            <a:round/>
            <a:headEnd/>
            <a:tailEnd/>
          </a:ln>
        </p:spPr>
        <p:txBody>
          <a:bodyPr wrap="none" anchor="ctr"/>
          <a:lstStyle/>
          <a:p>
            <a:endParaRPr lang="nl-BE" sz="2400"/>
          </a:p>
        </p:txBody>
      </p:sp>
      <p:sp>
        <p:nvSpPr>
          <p:cNvPr id="50191" name="Oval 62"/>
          <p:cNvSpPr>
            <a:spLocks noChangeArrowheads="1"/>
          </p:cNvSpPr>
          <p:nvPr/>
        </p:nvSpPr>
        <p:spPr bwMode="auto">
          <a:xfrm flipH="1" flipV="1">
            <a:off x="2592388" y="1981200"/>
            <a:ext cx="74612" cy="74613"/>
          </a:xfrm>
          <a:prstGeom prst="ellipse">
            <a:avLst/>
          </a:prstGeom>
          <a:solidFill>
            <a:srgbClr val="FDFF56"/>
          </a:solidFill>
          <a:ln w="9525">
            <a:noFill/>
            <a:round/>
            <a:headEnd/>
            <a:tailEnd/>
          </a:ln>
        </p:spPr>
        <p:txBody>
          <a:bodyPr wrap="none" anchor="ctr"/>
          <a:lstStyle/>
          <a:p>
            <a:endParaRPr lang="nl-BE" sz="2400"/>
          </a:p>
        </p:txBody>
      </p:sp>
      <p:sp>
        <p:nvSpPr>
          <p:cNvPr id="50192" name="Oval 63"/>
          <p:cNvSpPr>
            <a:spLocks noChangeArrowheads="1"/>
          </p:cNvSpPr>
          <p:nvPr/>
        </p:nvSpPr>
        <p:spPr bwMode="auto">
          <a:xfrm flipH="1" flipV="1">
            <a:off x="1830388" y="1981200"/>
            <a:ext cx="74612" cy="74613"/>
          </a:xfrm>
          <a:prstGeom prst="ellipse">
            <a:avLst/>
          </a:prstGeom>
          <a:solidFill>
            <a:srgbClr val="FDFF56"/>
          </a:solidFill>
          <a:ln w="9525">
            <a:noFill/>
            <a:round/>
            <a:headEnd/>
            <a:tailEnd/>
          </a:ln>
        </p:spPr>
        <p:txBody>
          <a:bodyPr wrap="none" anchor="ctr"/>
          <a:lstStyle/>
          <a:p>
            <a:endParaRPr lang="nl-BE" sz="2400"/>
          </a:p>
        </p:txBody>
      </p:sp>
      <p:sp>
        <p:nvSpPr>
          <p:cNvPr id="50193" name="Oval 65"/>
          <p:cNvSpPr>
            <a:spLocks noChangeArrowheads="1"/>
          </p:cNvSpPr>
          <p:nvPr/>
        </p:nvSpPr>
        <p:spPr bwMode="auto">
          <a:xfrm flipH="1" flipV="1">
            <a:off x="1828800" y="2622550"/>
            <a:ext cx="74613" cy="74613"/>
          </a:xfrm>
          <a:prstGeom prst="ellipse">
            <a:avLst/>
          </a:prstGeom>
          <a:solidFill>
            <a:srgbClr val="FDFF56"/>
          </a:solidFill>
          <a:ln w="9525">
            <a:noFill/>
            <a:round/>
            <a:headEnd/>
            <a:tailEnd/>
          </a:ln>
        </p:spPr>
        <p:txBody>
          <a:bodyPr wrap="none" anchor="ctr"/>
          <a:lstStyle/>
          <a:p>
            <a:endParaRPr lang="nl-BE" sz="2400"/>
          </a:p>
        </p:txBody>
      </p:sp>
      <p:sp>
        <p:nvSpPr>
          <p:cNvPr id="50194" name="Oval 66"/>
          <p:cNvSpPr>
            <a:spLocks noChangeArrowheads="1"/>
          </p:cNvSpPr>
          <p:nvPr/>
        </p:nvSpPr>
        <p:spPr bwMode="auto">
          <a:xfrm flipH="1" flipV="1">
            <a:off x="2592388" y="3278188"/>
            <a:ext cx="74612" cy="74612"/>
          </a:xfrm>
          <a:prstGeom prst="ellipse">
            <a:avLst/>
          </a:prstGeom>
          <a:solidFill>
            <a:srgbClr val="FDFF56"/>
          </a:solidFill>
          <a:ln w="9525">
            <a:noFill/>
            <a:round/>
            <a:headEnd/>
            <a:tailEnd/>
          </a:ln>
        </p:spPr>
        <p:txBody>
          <a:bodyPr wrap="none" anchor="ctr"/>
          <a:lstStyle/>
          <a:p>
            <a:endParaRPr lang="nl-BE" sz="2400"/>
          </a:p>
        </p:txBody>
      </p:sp>
      <p:sp>
        <p:nvSpPr>
          <p:cNvPr id="50195" name="Oval 67"/>
          <p:cNvSpPr>
            <a:spLocks noChangeArrowheads="1"/>
          </p:cNvSpPr>
          <p:nvPr/>
        </p:nvSpPr>
        <p:spPr bwMode="auto">
          <a:xfrm flipH="1" flipV="1">
            <a:off x="1830388" y="3278188"/>
            <a:ext cx="74612" cy="74612"/>
          </a:xfrm>
          <a:prstGeom prst="ellipse">
            <a:avLst/>
          </a:prstGeom>
          <a:solidFill>
            <a:srgbClr val="FDFF56"/>
          </a:solidFill>
          <a:ln w="9525">
            <a:noFill/>
            <a:round/>
            <a:headEnd/>
            <a:tailEnd/>
          </a:ln>
        </p:spPr>
        <p:txBody>
          <a:bodyPr wrap="none" anchor="ctr"/>
          <a:lstStyle/>
          <a:p>
            <a:endParaRPr lang="nl-BE" sz="2400"/>
          </a:p>
        </p:txBody>
      </p:sp>
      <p:sp>
        <p:nvSpPr>
          <p:cNvPr id="50196" name="Oval 68"/>
          <p:cNvSpPr>
            <a:spLocks noChangeArrowheads="1"/>
          </p:cNvSpPr>
          <p:nvPr/>
        </p:nvSpPr>
        <p:spPr bwMode="auto">
          <a:xfrm flipH="1" flipV="1">
            <a:off x="1830388" y="3657600"/>
            <a:ext cx="74612" cy="74613"/>
          </a:xfrm>
          <a:prstGeom prst="ellipse">
            <a:avLst/>
          </a:prstGeom>
          <a:solidFill>
            <a:srgbClr val="FDFF56"/>
          </a:solidFill>
          <a:ln w="9525">
            <a:noFill/>
            <a:round/>
            <a:headEnd/>
            <a:tailEnd/>
          </a:ln>
        </p:spPr>
        <p:txBody>
          <a:bodyPr wrap="none" anchor="ctr"/>
          <a:lstStyle/>
          <a:p>
            <a:endParaRPr lang="nl-BE" sz="2400"/>
          </a:p>
        </p:txBody>
      </p:sp>
      <p:sp>
        <p:nvSpPr>
          <p:cNvPr id="50197" name="Oval 70"/>
          <p:cNvSpPr>
            <a:spLocks noChangeArrowheads="1"/>
          </p:cNvSpPr>
          <p:nvPr/>
        </p:nvSpPr>
        <p:spPr bwMode="auto">
          <a:xfrm flipH="1" flipV="1">
            <a:off x="3354388" y="2622550"/>
            <a:ext cx="74612" cy="74613"/>
          </a:xfrm>
          <a:prstGeom prst="ellipse">
            <a:avLst/>
          </a:prstGeom>
          <a:solidFill>
            <a:srgbClr val="FDFF56"/>
          </a:solidFill>
          <a:ln w="9525">
            <a:noFill/>
            <a:round/>
            <a:headEnd/>
            <a:tailEnd/>
          </a:ln>
        </p:spPr>
        <p:txBody>
          <a:bodyPr wrap="none" anchor="ctr"/>
          <a:lstStyle/>
          <a:p>
            <a:endParaRPr lang="nl-BE" sz="2400"/>
          </a:p>
        </p:txBody>
      </p:sp>
      <p:sp>
        <p:nvSpPr>
          <p:cNvPr id="50198" name="Oval 81"/>
          <p:cNvSpPr>
            <a:spLocks noChangeArrowheads="1"/>
          </p:cNvSpPr>
          <p:nvPr/>
        </p:nvSpPr>
        <p:spPr bwMode="auto">
          <a:xfrm flipH="1" flipV="1">
            <a:off x="1677988" y="3048000"/>
            <a:ext cx="74612" cy="76200"/>
          </a:xfrm>
          <a:prstGeom prst="ellipse">
            <a:avLst/>
          </a:prstGeom>
          <a:solidFill>
            <a:srgbClr val="FDFF56"/>
          </a:solidFill>
          <a:ln w="9525">
            <a:noFill/>
            <a:round/>
            <a:headEnd/>
            <a:tailEnd/>
          </a:ln>
        </p:spPr>
        <p:txBody>
          <a:bodyPr wrap="none" anchor="ctr"/>
          <a:lstStyle/>
          <a:p>
            <a:endParaRPr lang="nl-BE" sz="2400"/>
          </a:p>
        </p:txBody>
      </p:sp>
      <p:sp>
        <p:nvSpPr>
          <p:cNvPr id="50199" name="Oval 82"/>
          <p:cNvSpPr>
            <a:spLocks noChangeArrowheads="1"/>
          </p:cNvSpPr>
          <p:nvPr/>
        </p:nvSpPr>
        <p:spPr bwMode="auto">
          <a:xfrm flipH="1" flipV="1">
            <a:off x="2287588" y="3659188"/>
            <a:ext cx="74612" cy="74612"/>
          </a:xfrm>
          <a:prstGeom prst="ellipse">
            <a:avLst/>
          </a:prstGeom>
          <a:solidFill>
            <a:srgbClr val="FDFF56"/>
          </a:solidFill>
          <a:ln w="9525">
            <a:noFill/>
            <a:round/>
            <a:headEnd/>
            <a:tailEnd/>
          </a:ln>
        </p:spPr>
        <p:txBody>
          <a:bodyPr wrap="none" anchor="ctr"/>
          <a:lstStyle/>
          <a:p>
            <a:endParaRPr lang="nl-BE" sz="2400"/>
          </a:p>
        </p:txBody>
      </p:sp>
      <p:sp>
        <p:nvSpPr>
          <p:cNvPr id="50200" name="Rectangle 83"/>
          <p:cNvSpPr>
            <a:spLocks noChangeArrowheads="1"/>
          </p:cNvSpPr>
          <p:nvPr/>
        </p:nvSpPr>
        <p:spPr bwMode="auto">
          <a:xfrm>
            <a:off x="1447800" y="1390650"/>
            <a:ext cx="334963" cy="274638"/>
          </a:xfrm>
          <a:prstGeom prst="rect">
            <a:avLst/>
          </a:prstGeom>
          <a:noFill/>
          <a:ln w="9525">
            <a:noFill/>
            <a:miter lim="800000"/>
            <a:headEnd/>
            <a:tailEnd/>
          </a:ln>
        </p:spPr>
        <p:txBody>
          <a:bodyPr wrap="none">
            <a:spAutoFit/>
          </a:bodyPr>
          <a:lstStyle/>
          <a:p>
            <a:r>
              <a:rPr lang="en-US" dirty="0">
                <a:solidFill>
                  <a:srgbClr val="6CCEFF"/>
                </a:solidFill>
                <a:latin typeface="Verdana" pitchFamily="84" charset="0"/>
              </a:rPr>
              <a:t>W</a:t>
            </a:r>
          </a:p>
        </p:txBody>
      </p:sp>
      <p:sp>
        <p:nvSpPr>
          <p:cNvPr id="50201" name="Rectangle 84"/>
          <p:cNvSpPr>
            <a:spLocks noChangeArrowheads="1"/>
          </p:cNvSpPr>
          <p:nvPr/>
        </p:nvSpPr>
        <p:spPr bwMode="auto">
          <a:xfrm>
            <a:off x="1905000" y="3687763"/>
            <a:ext cx="288925" cy="274637"/>
          </a:xfrm>
          <a:prstGeom prst="rect">
            <a:avLst/>
          </a:prstGeom>
          <a:noFill/>
          <a:ln w="9525">
            <a:noFill/>
            <a:miter lim="800000"/>
            <a:headEnd/>
            <a:tailEnd/>
          </a:ln>
        </p:spPr>
        <p:txBody>
          <a:bodyPr wrap="none">
            <a:spAutoFit/>
          </a:bodyPr>
          <a:lstStyle/>
          <a:p>
            <a:r>
              <a:rPr lang="en-US">
                <a:solidFill>
                  <a:srgbClr val="FF4E60"/>
                </a:solidFill>
                <a:latin typeface="Verdana" pitchFamily="84" charset="0"/>
              </a:rPr>
              <a:t>S</a:t>
            </a:r>
          </a:p>
        </p:txBody>
      </p:sp>
      <p:sp>
        <p:nvSpPr>
          <p:cNvPr id="50202" name="Line 85"/>
          <p:cNvSpPr>
            <a:spLocks noChangeShapeType="1"/>
          </p:cNvSpPr>
          <p:nvPr/>
        </p:nvSpPr>
        <p:spPr bwMode="auto">
          <a:xfrm>
            <a:off x="1906588" y="1643063"/>
            <a:ext cx="381000" cy="0"/>
          </a:xfrm>
          <a:prstGeom prst="line">
            <a:avLst/>
          </a:prstGeom>
          <a:noFill/>
          <a:ln w="28575">
            <a:solidFill>
              <a:srgbClr val="FF4E60"/>
            </a:solidFill>
            <a:round/>
            <a:headEnd/>
            <a:tailEnd type="stealth" w="lg" len="med"/>
          </a:ln>
        </p:spPr>
        <p:txBody>
          <a:bodyPr wrap="none" anchor="ctr"/>
          <a:lstStyle/>
          <a:p>
            <a:endParaRPr lang="nl-BE"/>
          </a:p>
        </p:txBody>
      </p:sp>
      <p:sp>
        <p:nvSpPr>
          <p:cNvPr id="50203" name="Line 86"/>
          <p:cNvSpPr>
            <a:spLocks noChangeShapeType="1"/>
          </p:cNvSpPr>
          <p:nvPr/>
        </p:nvSpPr>
        <p:spPr bwMode="auto">
          <a:xfrm rot="5400000" flipH="1" flipV="1">
            <a:off x="1639888" y="1460500"/>
            <a:ext cx="0" cy="381000"/>
          </a:xfrm>
          <a:prstGeom prst="line">
            <a:avLst/>
          </a:prstGeom>
          <a:noFill/>
          <a:ln w="28575">
            <a:solidFill>
              <a:srgbClr val="6CCEFF"/>
            </a:solidFill>
            <a:round/>
            <a:headEnd/>
            <a:tailEnd type="stealth" w="lg" len="med"/>
          </a:ln>
        </p:spPr>
        <p:txBody>
          <a:bodyPr wrap="none" anchor="ctr"/>
          <a:lstStyle/>
          <a:p>
            <a:endParaRPr lang="nl-BE"/>
          </a:p>
        </p:txBody>
      </p:sp>
      <p:sp>
        <p:nvSpPr>
          <p:cNvPr id="50204" name="Line 87"/>
          <p:cNvSpPr>
            <a:spLocks noChangeShapeType="1"/>
          </p:cNvSpPr>
          <p:nvPr/>
        </p:nvSpPr>
        <p:spPr bwMode="auto">
          <a:xfrm>
            <a:off x="1906588" y="1998663"/>
            <a:ext cx="685800" cy="0"/>
          </a:xfrm>
          <a:prstGeom prst="line">
            <a:avLst/>
          </a:prstGeom>
          <a:noFill/>
          <a:ln w="28575">
            <a:solidFill>
              <a:srgbClr val="FF4E60"/>
            </a:solidFill>
            <a:round/>
            <a:headEnd/>
            <a:tailEnd type="stealth" w="lg" len="med"/>
          </a:ln>
        </p:spPr>
        <p:txBody>
          <a:bodyPr wrap="none" anchor="ctr"/>
          <a:lstStyle/>
          <a:p>
            <a:endParaRPr lang="nl-BE"/>
          </a:p>
        </p:txBody>
      </p:sp>
      <p:sp>
        <p:nvSpPr>
          <p:cNvPr id="50205" name="Line 88"/>
          <p:cNvSpPr>
            <a:spLocks noChangeShapeType="1"/>
          </p:cNvSpPr>
          <p:nvPr/>
        </p:nvSpPr>
        <p:spPr bwMode="auto">
          <a:xfrm>
            <a:off x="1905000" y="2651125"/>
            <a:ext cx="1447800" cy="0"/>
          </a:xfrm>
          <a:prstGeom prst="line">
            <a:avLst/>
          </a:prstGeom>
          <a:noFill/>
          <a:ln w="28575">
            <a:solidFill>
              <a:srgbClr val="FF4E60"/>
            </a:solidFill>
            <a:round/>
            <a:headEnd/>
            <a:tailEnd type="stealth" w="lg" len="med"/>
          </a:ln>
        </p:spPr>
        <p:txBody>
          <a:bodyPr wrap="none" anchor="ctr"/>
          <a:lstStyle/>
          <a:p>
            <a:endParaRPr lang="nl-BE"/>
          </a:p>
        </p:txBody>
      </p:sp>
      <p:sp>
        <p:nvSpPr>
          <p:cNvPr id="50206" name="Line 89"/>
          <p:cNvSpPr>
            <a:spLocks noChangeShapeType="1"/>
          </p:cNvSpPr>
          <p:nvPr/>
        </p:nvSpPr>
        <p:spPr bwMode="auto">
          <a:xfrm>
            <a:off x="1906588" y="3306763"/>
            <a:ext cx="685800" cy="0"/>
          </a:xfrm>
          <a:prstGeom prst="line">
            <a:avLst/>
          </a:prstGeom>
          <a:noFill/>
          <a:ln w="28575">
            <a:solidFill>
              <a:srgbClr val="FF4E60"/>
            </a:solidFill>
            <a:round/>
            <a:headEnd/>
            <a:tailEnd type="stealth" w="lg" len="med"/>
          </a:ln>
        </p:spPr>
        <p:txBody>
          <a:bodyPr wrap="none" anchor="ctr"/>
          <a:lstStyle/>
          <a:p>
            <a:endParaRPr lang="nl-BE"/>
          </a:p>
        </p:txBody>
      </p:sp>
      <p:sp>
        <p:nvSpPr>
          <p:cNvPr id="50207" name="Line 90"/>
          <p:cNvSpPr>
            <a:spLocks noChangeShapeType="1"/>
          </p:cNvSpPr>
          <p:nvPr/>
        </p:nvSpPr>
        <p:spPr bwMode="auto">
          <a:xfrm>
            <a:off x="1906588" y="3692525"/>
            <a:ext cx="381000" cy="0"/>
          </a:xfrm>
          <a:prstGeom prst="line">
            <a:avLst/>
          </a:prstGeom>
          <a:noFill/>
          <a:ln w="28575">
            <a:solidFill>
              <a:srgbClr val="FF4E60"/>
            </a:solidFill>
            <a:round/>
            <a:headEnd/>
            <a:tailEnd type="stealth" w="lg" len="med"/>
          </a:ln>
        </p:spPr>
        <p:txBody>
          <a:bodyPr wrap="none" anchor="ctr"/>
          <a:lstStyle/>
          <a:p>
            <a:endParaRPr lang="nl-BE"/>
          </a:p>
        </p:txBody>
      </p:sp>
      <p:sp>
        <p:nvSpPr>
          <p:cNvPr id="50208" name="Line 96"/>
          <p:cNvSpPr>
            <a:spLocks noChangeShapeType="1"/>
          </p:cNvSpPr>
          <p:nvPr/>
        </p:nvSpPr>
        <p:spPr bwMode="auto">
          <a:xfrm rot="16200000" flipH="1">
            <a:off x="1752600" y="3124200"/>
            <a:ext cx="152400" cy="152400"/>
          </a:xfrm>
          <a:prstGeom prst="line">
            <a:avLst/>
          </a:prstGeom>
          <a:noFill/>
          <a:ln w="28575">
            <a:solidFill>
              <a:srgbClr val="FFFC61"/>
            </a:solidFill>
            <a:round/>
            <a:headEnd/>
            <a:tailEnd type="stealth" w="lg" len="med"/>
          </a:ln>
        </p:spPr>
        <p:txBody>
          <a:bodyPr wrap="none" anchor="ctr"/>
          <a:lstStyle/>
          <a:p>
            <a:endParaRPr lang="nl-BE"/>
          </a:p>
        </p:txBody>
      </p:sp>
      <p:sp>
        <p:nvSpPr>
          <p:cNvPr id="50209" name="Line 97"/>
          <p:cNvSpPr>
            <a:spLocks noChangeShapeType="1"/>
          </p:cNvSpPr>
          <p:nvPr/>
        </p:nvSpPr>
        <p:spPr bwMode="auto">
          <a:xfrm rot="5400000" flipH="1" flipV="1">
            <a:off x="1447800" y="3124200"/>
            <a:ext cx="228600" cy="228600"/>
          </a:xfrm>
          <a:prstGeom prst="line">
            <a:avLst/>
          </a:prstGeom>
          <a:noFill/>
          <a:ln w="28575">
            <a:solidFill>
              <a:srgbClr val="FFFC61"/>
            </a:solidFill>
            <a:round/>
            <a:headEnd/>
            <a:tailEnd type="stealth" w="lg" len="med"/>
          </a:ln>
        </p:spPr>
        <p:txBody>
          <a:bodyPr wrap="none" anchor="ctr"/>
          <a:lstStyle/>
          <a:p>
            <a:endParaRPr lang="nl-BE"/>
          </a:p>
        </p:txBody>
      </p:sp>
      <p:sp>
        <p:nvSpPr>
          <p:cNvPr id="50210" name="Line 98"/>
          <p:cNvSpPr>
            <a:spLocks noChangeShapeType="1"/>
          </p:cNvSpPr>
          <p:nvPr/>
        </p:nvSpPr>
        <p:spPr bwMode="auto">
          <a:xfrm rot="5400000" flipH="1" flipV="1">
            <a:off x="1638300" y="2457450"/>
            <a:ext cx="0" cy="381000"/>
          </a:xfrm>
          <a:prstGeom prst="line">
            <a:avLst/>
          </a:prstGeom>
          <a:noFill/>
          <a:ln w="28575">
            <a:solidFill>
              <a:srgbClr val="FFFC61"/>
            </a:solidFill>
            <a:round/>
            <a:headEnd/>
            <a:tailEnd type="stealth" w="lg" len="med"/>
          </a:ln>
        </p:spPr>
        <p:txBody>
          <a:bodyPr wrap="none" anchor="ctr"/>
          <a:lstStyle/>
          <a:p>
            <a:endParaRPr lang="nl-BE"/>
          </a:p>
        </p:txBody>
      </p:sp>
      <p:sp>
        <p:nvSpPr>
          <p:cNvPr id="50211" name="Line 99"/>
          <p:cNvSpPr>
            <a:spLocks noChangeShapeType="1"/>
          </p:cNvSpPr>
          <p:nvPr/>
        </p:nvSpPr>
        <p:spPr bwMode="auto">
          <a:xfrm rot="5400000" flipH="1" flipV="1">
            <a:off x="1638300" y="3500438"/>
            <a:ext cx="0" cy="381000"/>
          </a:xfrm>
          <a:prstGeom prst="line">
            <a:avLst/>
          </a:prstGeom>
          <a:noFill/>
          <a:ln w="28575">
            <a:solidFill>
              <a:srgbClr val="F689FF"/>
            </a:solidFill>
            <a:round/>
            <a:headEnd/>
            <a:tailEnd type="stealth" w="lg" len="med"/>
          </a:ln>
        </p:spPr>
        <p:txBody>
          <a:bodyPr wrap="none" anchor="ctr"/>
          <a:lstStyle/>
          <a:p>
            <a:endParaRPr lang="nl-BE"/>
          </a:p>
        </p:txBody>
      </p:sp>
      <p:sp>
        <p:nvSpPr>
          <p:cNvPr id="50212" name="Rectangle 101"/>
          <p:cNvSpPr>
            <a:spLocks noChangeArrowheads="1"/>
          </p:cNvSpPr>
          <p:nvPr/>
        </p:nvSpPr>
        <p:spPr bwMode="auto">
          <a:xfrm>
            <a:off x="1428750" y="3714750"/>
            <a:ext cx="439738" cy="274638"/>
          </a:xfrm>
          <a:prstGeom prst="rect">
            <a:avLst/>
          </a:prstGeom>
          <a:noFill/>
          <a:ln w="9525">
            <a:noFill/>
            <a:miter lim="800000"/>
            <a:headEnd/>
            <a:tailEnd/>
          </a:ln>
        </p:spPr>
        <p:txBody>
          <a:bodyPr wrap="none">
            <a:spAutoFit/>
          </a:bodyPr>
          <a:lstStyle/>
          <a:p>
            <a:r>
              <a:rPr lang="en-US">
                <a:solidFill>
                  <a:srgbClr val="F689FF"/>
                </a:solidFill>
                <a:latin typeface="Verdana" pitchFamily="84" charset="0"/>
              </a:rPr>
              <a:t>BW</a:t>
            </a:r>
          </a:p>
        </p:txBody>
      </p:sp>
      <p:sp>
        <p:nvSpPr>
          <p:cNvPr id="50213" name="Rectangle 103"/>
          <p:cNvSpPr>
            <a:spLocks noChangeArrowheads="1"/>
          </p:cNvSpPr>
          <p:nvPr/>
        </p:nvSpPr>
        <p:spPr bwMode="auto">
          <a:xfrm>
            <a:off x="2073275" y="3276600"/>
            <a:ext cx="288925" cy="274638"/>
          </a:xfrm>
          <a:prstGeom prst="rect">
            <a:avLst/>
          </a:prstGeom>
          <a:noFill/>
          <a:ln w="9525">
            <a:noFill/>
            <a:miter lim="800000"/>
            <a:headEnd/>
            <a:tailEnd/>
          </a:ln>
        </p:spPr>
        <p:txBody>
          <a:bodyPr wrap="none">
            <a:spAutoFit/>
          </a:bodyPr>
          <a:lstStyle/>
          <a:p>
            <a:r>
              <a:rPr lang="en-US">
                <a:solidFill>
                  <a:srgbClr val="FF4E60"/>
                </a:solidFill>
                <a:latin typeface="Verdana" pitchFamily="84" charset="0"/>
              </a:rPr>
              <a:t>S</a:t>
            </a:r>
          </a:p>
        </p:txBody>
      </p:sp>
      <p:sp>
        <p:nvSpPr>
          <p:cNvPr id="50214" name="Rectangle 104"/>
          <p:cNvSpPr>
            <a:spLocks noChangeArrowheads="1"/>
          </p:cNvSpPr>
          <p:nvPr/>
        </p:nvSpPr>
        <p:spPr bwMode="auto">
          <a:xfrm>
            <a:off x="2454275" y="2620963"/>
            <a:ext cx="288925" cy="274637"/>
          </a:xfrm>
          <a:prstGeom prst="rect">
            <a:avLst/>
          </a:prstGeom>
          <a:noFill/>
          <a:ln w="9525">
            <a:noFill/>
            <a:miter lim="800000"/>
            <a:headEnd/>
            <a:tailEnd/>
          </a:ln>
        </p:spPr>
        <p:txBody>
          <a:bodyPr wrap="none">
            <a:spAutoFit/>
          </a:bodyPr>
          <a:lstStyle/>
          <a:p>
            <a:r>
              <a:rPr lang="en-US">
                <a:solidFill>
                  <a:srgbClr val="FF4E60"/>
                </a:solidFill>
                <a:latin typeface="Verdana" pitchFamily="84" charset="0"/>
              </a:rPr>
              <a:t>S</a:t>
            </a:r>
          </a:p>
        </p:txBody>
      </p:sp>
      <p:sp>
        <p:nvSpPr>
          <p:cNvPr id="50215" name="Rectangle 105"/>
          <p:cNvSpPr>
            <a:spLocks noChangeArrowheads="1"/>
          </p:cNvSpPr>
          <p:nvPr/>
        </p:nvSpPr>
        <p:spPr bwMode="auto">
          <a:xfrm>
            <a:off x="2073275" y="1752600"/>
            <a:ext cx="288925" cy="274638"/>
          </a:xfrm>
          <a:prstGeom prst="rect">
            <a:avLst/>
          </a:prstGeom>
          <a:noFill/>
          <a:ln w="9525">
            <a:noFill/>
            <a:miter lim="800000"/>
            <a:headEnd/>
            <a:tailEnd/>
          </a:ln>
        </p:spPr>
        <p:txBody>
          <a:bodyPr wrap="none">
            <a:spAutoFit/>
          </a:bodyPr>
          <a:lstStyle/>
          <a:p>
            <a:r>
              <a:rPr lang="en-US">
                <a:solidFill>
                  <a:srgbClr val="FF4E60"/>
                </a:solidFill>
                <a:latin typeface="Verdana" pitchFamily="84" charset="0"/>
              </a:rPr>
              <a:t>S</a:t>
            </a:r>
          </a:p>
        </p:txBody>
      </p:sp>
      <p:sp>
        <p:nvSpPr>
          <p:cNvPr id="50216" name="Rectangle 106"/>
          <p:cNvSpPr>
            <a:spLocks noChangeArrowheads="1"/>
          </p:cNvSpPr>
          <p:nvPr/>
        </p:nvSpPr>
        <p:spPr bwMode="auto">
          <a:xfrm>
            <a:off x="1905000" y="1401763"/>
            <a:ext cx="288925" cy="274637"/>
          </a:xfrm>
          <a:prstGeom prst="rect">
            <a:avLst/>
          </a:prstGeom>
          <a:noFill/>
          <a:ln w="9525">
            <a:noFill/>
            <a:miter lim="800000"/>
            <a:headEnd/>
            <a:tailEnd/>
          </a:ln>
        </p:spPr>
        <p:txBody>
          <a:bodyPr wrap="none">
            <a:spAutoFit/>
          </a:bodyPr>
          <a:lstStyle/>
          <a:p>
            <a:r>
              <a:rPr lang="en-US">
                <a:solidFill>
                  <a:srgbClr val="FF4E60"/>
                </a:solidFill>
                <a:latin typeface="Verdana" pitchFamily="84" charset="0"/>
              </a:rPr>
              <a:t>S</a:t>
            </a:r>
          </a:p>
        </p:txBody>
      </p:sp>
      <p:sp>
        <p:nvSpPr>
          <p:cNvPr id="50217" name="Rectangle 112"/>
          <p:cNvSpPr>
            <a:spLocks noChangeArrowheads="1"/>
          </p:cNvSpPr>
          <p:nvPr/>
        </p:nvSpPr>
        <p:spPr bwMode="auto">
          <a:xfrm>
            <a:off x="3429000" y="2514600"/>
            <a:ext cx="609600" cy="401638"/>
          </a:xfrm>
          <a:prstGeom prst="rect">
            <a:avLst/>
          </a:prstGeom>
          <a:noFill/>
          <a:ln w="9525">
            <a:noFill/>
            <a:miter lim="800000"/>
            <a:headEnd/>
            <a:tailEnd/>
          </a:ln>
        </p:spPr>
        <p:txBody>
          <a:bodyPr/>
          <a:lstStyle/>
          <a:p>
            <a:pPr eaLnBrk="1" hangingPunct="1">
              <a:spcBef>
                <a:spcPct val="20000"/>
              </a:spcBef>
            </a:pPr>
            <a:r>
              <a:rPr lang="en-US" sz="1000">
                <a:solidFill>
                  <a:schemeClr val="bg1"/>
                </a:solidFill>
                <a:latin typeface="Verdana" pitchFamily="84" charset="0"/>
              </a:rPr>
              <a:t>30m</a:t>
            </a:r>
          </a:p>
        </p:txBody>
      </p:sp>
      <p:sp>
        <p:nvSpPr>
          <p:cNvPr id="50218" name="Rectangle 113"/>
          <p:cNvSpPr>
            <a:spLocks noChangeArrowheads="1"/>
          </p:cNvSpPr>
          <p:nvPr/>
        </p:nvSpPr>
        <p:spPr bwMode="auto">
          <a:xfrm>
            <a:off x="2362200" y="3581400"/>
            <a:ext cx="609600" cy="401638"/>
          </a:xfrm>
          <a:prstGeom prst="rect">
            <a:avLst/>
          </a:prstGeom>
          <a:noFill/>
          <a:ln w="9525">
            <a:noFill/>
            <a:miter lim="800000"/>
            <a:headEnd/>
            <a:tailEnd/>
          </a:ln>
        </p:spPr>
        <p:txBody>
          <a:bodyPr/>
          <a:lstStyle/>
          <a:p>
            <a:pPr eaLnBrk="1" hangingPunct="1">
              <a:spcBef>
                <a:spcPct val="20000"/>
              </a:spcBef>
            </a:pPr>
            <a:r>
              <a:rPr lang="en-US" sz="1000">
                <a:solidFill>
                  <a:schemeClr val="bg1"/>
                </a:solidFill>
                <a:latin typeface="Verdana" pitchFamily="84" charset="0"/>
              </a:rPr>
              <a:t>10m</a:t>
            </a:r>
          </a:p>
        </p:txBody>
      </p:sp>
      <p:sp>
        <p:nvSpPr>
          <p:cNvPr id="50219" name="Rectangle 114"/>
          <p:cNvSpPr>
            <a:spLocks noChangeArrowheads="1"/>
          </p:cNvSpPr>
          <p:nvPr/>
        </p:nvSpPr>
        <p:spPr bwMode="auto">
          <a:xfrm>
            <a:off x="2362200" y="1503363"/>
            <a:ext cx="609600" cy="401637"/>
          </a:xfrm>
          <a:prstGeom prst="rect">
            <a:avLst/>
          </a:prstGeom>
          <a:noFill/>
          <a:ln w="9525">
            <a:noFill/>
            <a:miter lim="800000"/>
            <a:headEnd/>
            <a:tailEnd/>
          </a:ln>
        </p:spPr>
        <p:txBody>
          <a:bodyPr/>
          <a:lstStyle/>
          <a:p>
            <a:pPr eaLnBrk="1" hangingPunct="1">
              <a:spcBef>
                <a:spcPct val="20000"/>
              </a:spcBef>
            </a:pPr>
            <a:r>
              <a:rPr lang="en-US" sz="1000" dirty="0">
                <a:solidFill>
                  <a:schemeClr val="bg1"/>
                </a:solidFill>
                <a:latin typeface="Verdana" pitchFamily="84" charset="0"/>
              </a:rPr>
              <a:t>10m</a:t>
            </a:r>
          </a:p>
        </p:txBody>
      </p:sp>
      <p:sp>
        <p:nvSpPr>
          <p:cNvPr id="50220" name="Rectangle 115"/>
          <p:cNvSpPr>
            <a:spLocks noChangeArrowheads="1"/>
          </p:cNvSpPr>
          <p:nvPr/>
        </p:nvSpPr>
        <p:spPr bwMode="auto">
          <a:xfrm>
            <a:off x="2667000" y="1884363"/>
            <a:ext cx="609600" cy="401637"/>
          </a:xfrm>
          <a:prstGeom prst="rect">
            <a:avLst/>
          </a:prstGeom>
          <a:noFill/>
          <a:ln w="9525">
            <a:noFill/>
            <a:miter lim="800000"/>
            <a:headEnd/>
            <a:tailEnd/>
          </a:ln>
        </p:spPr>
        <p:txBody>
          <a:bodyPr/>
          <a:lstStyle/>
          <a:p>
            <a:pPr eaLnBrk="1" hangingPunct="1">
              <a:spcBef>
                <a:spcPct val="20000"/>
              </a:spcBef>
            </a:pPr>
            <a:r>
              <a:rPr lang="en-US" sz="1000">
                <a:solidFill>
                  <a:schemeClr val="bg1"/>
                </a:solidFill>
                <a:latin typeface="Verdana" pitchFamily="84" charset="0"/>
              </a:rPr>
              <a:t>15m</a:t>
            </a:r>
          </a:p>
        </p:txBody>
      </p:sp>
      <p:sp>
        <p:nvSpPr>
          <p:cNvPr id="50221" name="Rectangle 116"/>
          <p:cNvSpPr>
            <a:spLocks noChangeArrowheads="1"/>
          </p:cNvSpPr>
          <p:nvPr/>
        </p:nvSpPr>
        <p:spPr bwMode="auto">
          <a:xfrm>
            <a:off x="2667000" y="3179763"/>
            <a:ext cx="609600" cy="401637"/>
          </a:xfrm>
          <a:prstGeom prst="rect">
            <a:avLst/>
          </a:prstGeom>
          <a:noFill/>
          <a:ln w="9525">
            <a:noFill/>
            <a:miter lim="800000"/>
            <a:headEnd/>
            <a:tailEnd/>
          </a:ln>
        </p:spPr>
        <p:txBody>
          <a:bodyPr/>
          <a:lstStyle/>
          <a:p>
            <a:pPr eaLnBrk="1" hangingPunct="1">
              <a:spcBef>
                <a:spcPct val="20000"/>
              </a:spcBef>
            </a:pPr>
            <a:r>
              <a:rPr lang="en-US" sz="1000">
                <a:solidFill>
                  <a:schemeClr val="bg1"/>
                </a:solidFill>
                <a:latin typeface="Verdana" pitchFamily="84" charset="0"/>
              </a:rPr>
              <a:t>15m</a:t>
            </a:r>
          </a:p>
        </p:txBody>
      </p:sp>
      <p:sp>
        <p:nvSpPr>
          <p:cNvPr id="50222" name="Oval 118"/>
          <p:cNvSpPr>
            <a:spLocks noChangeArrowheads="1"/>
          </p:cNvSpPr>
          <p:nvPr/>
        </p:nvSpPr>
        <p:spPr bwMode="auto">
          <a:xfrm flipH="1">
            <a:off x="1677988" y="2209800"/>
            <a:ext cx="74612" cy="76200"/>
          </a:xfrm>
          <a:prstGeom prst="ellipse">
            <a:avLst/>
          </a:prstGeom>
          <a:solidFill>
            <a:srgbClr val="FDFF56"/>
          </a:solidFill>
          <a:ln w="9525">
            <a:noFill/>
            <a:round/>
            <a:headEnd/>
            <a:tailEnd/>
          </a:ln>
        </p:spPr>
        <p:txBody>
          <a:bodyPr wrap="none" anchor="ctr"/>
          <a:lstStyle/>
          <a:p>
            <a:endParaRPr lang="nl-BE" sz="2400"/>
          </a:p>
        </p:txBody>
      </p:sp>
      <p:sp>
        <p:nvSpPr>
          <p:cNvPr id="50223" name="Line 119"/>
          <p:cNvSpPr>
            <a:spLocks noChangeShapeType="1"/>
          </p:cNvSpPr>
          <p:nvPr/>
        </p:nvSpPr>
        <p:spPr bwMode="auto">
          <a:xfrm rot="5400000" flipH="1" flipV="1">
            <a:off x="1752600" y="2057400"/>
            <a:ext cx="152400" cy="152400"/>
          </a:xfrm>
          <a:prstGeom prst="line">
            <a:avLst/>
          </a:prstGeom>
          <a:noFill/>
          <a:ln w="28575">
            <a:solidFill>
              <a:srgbClr val="FFFC61"/>
            </a:solidFill>
            <a:round/>
            <a:headEnd/>
            <a:tailEnd type="stealth" w="lg" len="med"/>
          </a:ln>
        </p:spPr>
        <p:txBody>
          <a:bodyPr wrap="none" anchor="ctr"/>
          <a:lstStyle/>
          <a:p>
            <a:endParaRPr lang="nl-BE"/>
          </a:p>
        </p:txBody>
      </p:sp>
      <p:sp>
        <p:nvSpPr>
          <p:cNvPr id="50224" name="Line 120"/>
          <p:cNvSpPr>
            <a:spLocks noChangeShapeType="1"/>
          </p:cNvSpPr>
          <p:nvPr/>
        </p:nvSpPr>
        <p:spPr bwMode="auto">
          <a:xfrm rot="16200000" flipH="1">
            <a:off x="1447800" y="1981200"/>
            <a:ext cx="228600" cy="228600"/>
          </a:xfrm>
          <a:prstGeom prst="line">
            <a:avLst/>
          </a:prstGeom>
          <a:noFill/>
          <a:ln w="28575">
            <a:solidFill>
              <a:srgbClr val="FFFC61"/>
            </a:solidFill>
            <a:round/>
            <a:headEnd/>
            <a:tailEnd type="stealth" w="lg" len="med"/>
          </a:ln>
        </p:spPr>
        <p:txBody>
          <a:bodyPr wrap="none" anchor="ctr"/>
          <a:lstStyle/>
          <a:p>
            <a:endParaRPr lang="nl-BE"/>
          </a:p>
        </p:txBody>
      </p:sp>
      <p:sp>
        <p:nvSpPr>
          <p:cNvPr id="78" name="Rectangle 114"/>
          <p:cNvSpPr>
            <a:spLocks noChangeArrowheads="1"/>
          </p:cNvSpPr>
          <p:nvPr/>
        </p:nvSpPr>
        <p:spPr bwMode="auto">
          <a:xfrm>
            <a:off x="4067944" y="980728"/>
            <a:ext cx="1440160" cy="1944216"/>
          </a:xfrm>
          <a:prstGeom prst="rect">
            <a:avLst/>
          </a:prstGeom>
          <a:noFill/>
          <a:ln w="9525">
            <a:noFill/>
            <a:miter lim="800000"/>
            <a:headEnd/>
            <a:tailEnd/>
          </a:ln>
        </p:spPr>
        <p:txBody>
          <a:bodyPr/>
          <a:lstStyle/>
          <a:p>
            <a:pPr eaLnBrk="1" hangingPunct="1">
              <a:spcBef>
                <a:spcPct val="20000"/>
              </a:spcBef>
            </a:pPr>
            <a:r>
              <a:rPr lang="en-US" sz="1000" dirty="0">
                <a:solidFill>
                  <a:schemeClr val="bg1"/>
                </a:solidFill>
                <a:latin typeface="Verdana" pitchFamily="84" charset="0"/>
              </a:rPr>
              <a:t>Variation:</a:t>
            </a:r>
          </a:p>
          <a:p>
            <a:pPr eaLnBrk="1" hangingPunct="1">
              <a:spcBef>
                <a:spcPct val="20000"/>
              </a:spcBef>
            </a:pPr>
            <a:r>
              <a:rPr lang="en-US" sz="1000" dirty="0">
                <a:solidFill>
                  <a:schemeClr val="bg1"/>
                </a:solidFill>
                <a:latin typeface="Verdana" pitchFamily="84" charset="0"/>
              </a:rPr>
              <a:t>Set 1: 5x 10m</a:t>
            </a:r>
          </a:p>
          <a:p>
            <a:pPr eaLnBrk="1" hangingPunct="1">
              <a:spcBef>
                <a:spcPct val="20000"/>
              </a:spcBef>
            </a:pPr>
            <a:r>
              <a:rPr lang="en-US" sz="1000" dirty="0">
                <a:solidFill>
                  <a:schemeClr val="bg1"/>
                </a:solidFill>
                <a:latin typeface="Verdana" pitchFamily="84" charset="0"/>
              </a:rPr>
              <a:t>Set 2: 4x 15m</a:t>
            </a:r>
          </a:p>
          <a:p>
            <a:pPr eaLnBrk="1" hangingPunct="1">
              <a:spcBef>
                <a:spcPct val="20000"/>
              </a:spcBef>
            </a:pPr>
            <a:r>
              <a:rPr lang="en-US" sz="1000" dirty="0">
                <a:solidFill>
                  <a:schemeClr val="bg1"/>
                </a:solidFill>
                <a:latin typeface="Verdana" pitchFamily="84" charset="0"/>
              </a:rPr>
              <a:t>Set 3: 3x 30m</a:t>
            </a:r>
          </a:p>
          <a:p>
            <a:pPr eaLnBrk="1" hangingPunct="1">
              <a:spcBef>
                <a:spcPct val="20000"/>
              </a:spcBef>
            </a:pPr>
            <a:r>
              <a:rPr lang="en-US" sz="1000" dirty="0">
                <a:solidFill>
                  <a:schemeClr val="bg1"/>
                </a:solidFill>
                <a:latin typeface="Verdana" pitchFamily="84" charset="0"/>
              </a:rPr>
              <a:t>Set 4: 4x 15m</a:t>
            </a:r>
          </a:p>
          <a:p>
            <a:pPr eaLnBrk="1" hangingPunct="1">
              <a:spcBef>
                <a:spcPct val="20000"/>
              </a:spcBef>
            </a:pPr>
            <a:r>
              <a:rPr lang="en-US" sz="1000" dirty="0">
                <a:solidFill>
                  <a:schemeClr val="bg1"/>
                </a:solidFill>
                <a:latin typeface="Verdana" pitchFamily="84" charset="0"/>
              </a:rPr>
              <a:t>Set 5: 5x 10m</a:t>
            </a:r>
          </a:p>
          <a:p>
            <a:pPr eaLnBrk="1" hangingPunct="1">
              <a:spcBef>
                <a:spcPct val="20000"/>
              </a:spcBef>
            </a:pPr>
            <a:r>
              <a:rPr lang="en-US" sz="1000" dirty="0">
                <a:solidFill>
                  <a:schemeClr val="bg1"/>
                </a:solidFill>
                <a:latin typeface="Verdana" pitchFamily="84" charset="0"/>
              </a:rPr>
              <a:t>1 min recovery in between sets</a:t>
            </a:r>
          </a:p>
          <a:p>
            <a:pPr eaLnBrk="1" hangingPunct="1">
              <a:spcBef>
                <a:spcPct val="20000"/>
              </a:spcBef>
            </a:pPr>
            <a:r>
              <a:rPr lang="en-US" sz="1000" dirty="0">
                <a:solidFill>
                  <a:schemeClr val="bg1"/>
                </a:solidFill>
                <a:latin typeface="Verdana" pitchFamily="84" charset="0"/>
              </a:rPr>
              <a:t>Total time: 15’</a:t>
            </a:r>
          </a:p>
          <a:p>
            <a:pPr eaLnBrk="1" hangingPunct="1">
              <a:spcBef>
                <a:spcPct val="20000"/>
              </a:spcBef>
            </a:pPr>
            <a:r>
              <a:rPr lang="en-US" sz="1000" dirty="0">
                <a:solidFill>
                  <a:schemeClr val="bg1"/>
                </a:solidFill>
                <a:latin typeface="Verdana" pitchFamily="84" charset="0"/>
              </a:rPr>
              <a:t>Distance 310m</a:t>
            </a:r>
          </a:p>
          <a:p>
            <a:pPr eaLnBrk="1" hangingPunct="1">
              <a:spcBef>
                <a:spcPct val="20000"/>
              </a:spcBef>
            </a:pPr>
            <a:endParaRPr lang="en-US" sz="1000" dirty="0">
              <a:solidFill>
                <a:schemeClr val="bg1"/>
              </a:solidFill>
              <a:latin typeface="Verdana" pitchFamily="84" charset="0"/>
            </a:endParaRPr>
          </a:p>
        </p:txBody>
      </p:sp>
    </p:spTree>
    <p:extLst>
      <p:ext uri="{BB962C8B-B14F-4D97-AF65-F5344CB8AC3E}">
        <p14:creationId xmlns:p14="http://schemas.microsoft.com/office/powerpoint/2010/main" val="36651150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00"/>
          <p:cNvSpPr>
            <a:spLocks noChangeAspect="1" noChangeArrowheads="1"/>
          </p:cNvSpPr>
          <p:nvPr/>
        </p:nvSpPr>
        <p:spPr bwMode="auto">
          <a:xfrm>
            <a:off x="179512" y="620688"/>
            <a:ext cx="6492875" cy="4038600"/>
          </a:xfrm>
          <a:prstGeom prst="rect">
            <a:avLst/>
          </a:prstGeom>
          <a:solidFill>
            <a:srgbClr val="006000"/>
          </a:solidFill>
          <a:ln w="28575" algn="ctr">
            <a:noFill/>
            <a:miter lim="800000"/>
            <a:headEnd/>
            <a:tailEnd/>
          </a:ln>
        </p:spPr>
        <p:txBody>
          <a:bodyPr lIns="74295" tIns="8890" rIns="74295" bIns="8890"/>
          <a:lstStyle/>
          <a:p>
            <a:endParaRPr lang="ja-JP" sz="2400">
              <a:solidFill>
                <a:srgbClr val="FF0000"/>
              </a:solidFill>
              <a:latin typeface="Times New Roman" pitchFamily="84" charset="0"/>
            </a:endParaRPr>
          </a:p>
        </p:txBody>
      </p:sp>
      <p:grpSp>
        <p:nvGrpSpPr>
          <p:cNvPr id="2" name="Group 130"/>
          <p:cNvGrpSpPr>
            <a:grpSpLocks noChangeAspect="1"/>
          </p:cNvGrpSpPr>
          <p:nvPr/>
        </p:nvGrpSpPr>
        <p:grpSpPr bwMode="auto">
          <a:xfrm>
            <a:off x="395288" y="922338"/>
            <a:ext cx="6024562" cy="3459162"/>
            <a:chOff x="2543" y="9426"/>
            <a:chExt cx="6236" cy="3855"/>
          </a:xfrm>
        </p:grpSpPr>
        <p:sp>
          <p:nvSpPr>
            <p:cNvPr id="22552" name="Line 131"/>
            <p:cNvSpPr>
              <a:spLocks noChangeAspect="1" noChangeShapeType="1"/>
            </p:cNvSpPr>
            <p:nvPr/>
          </p:nvSpPr>
          <p:spPr bwMode="auto">
            <a:xfrm>
              <a:off x="5660" y="9426"/>
              <a:ext cx="1" cy="3855"/>
            </a:xfrm>
            <a:prstGeom prst="line">
              <a:avLst/>
            </a:prstGeom>
            <a:noFill/>
            <a:ln w="19050">
              <a:solidFill>
                <a:srgbClr val="FFFFFF"/>
              </a:solidFill>
              <a:round/>
              <a:headEnd/>
              <a:tailEnd/>
            </a:ln>
          </p:spPr>
          <p:txBody>
            <a:bodyPr lIns="74295" tIns="8890" rIns="74295" bIns="8890"/>
            <a:lstStyle/>
            <a:p>
              <a:endParaRPr lang="nl-BE"/>
            </a:p>
          </p:txBody>
        </p:sp>
        <p:sp>
          <p:nvSpPr>
            <p:cNvPr id="22553" name="Oval 132"/>
            <p:cNvSpPr>
              <a:spLocks noChangeAspect="1" noChangeArrowheads="1"/>
            </p:cNvSpPr>
            <p:nvPr/>
          </p:nvSpPr>
          <p:spPr bwMode="auto">
            <a:xfrm>
              <a:off x="5632" y="11325"/>
              <a:ext cx="57" cy="57"/>
            </a:xfrm>
            <a:prstGeom prst="ellipse">
              <a:avLst/>
            </a:prstGeom>
            <a:solidFill>
              <a:srgbClr val="FFFFFF"/>
            </a:solid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54" name="Oval 133"/>
            <p:cNvSpPr>
              <a:spLocks noChangeAspect="1" noChangeArrowheads="1"/>
            </p:cNvSpPr>
            <p:nvPr/>
          </p:nvSpPr>
          <p:spPr bwMode="auto">
            <a:xfrm>
              <a:off x="5142" y="10835"/>
              <a:ext cx="1037" cy="1037"/>
            </a:xfrm>
            <a:prstGeom prst="ellipse">
              <a:avLst/>
            </a:pr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55" name="Rectangle 134"/>
            <p:cNvSpPr>
              <a:spLocks noChangeAspect="1" noChangeArrowheads="1"/>
            </p:cNvSpPr>
            <p:nvPr/>
          </p:nvSpPr>
          <p:spPr bwMode="auto">
            <a:xfrm>
              <a:off x="2684" y="9426"/>
              <a:ext cx="5953" cy="3855"/>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56" name="Rectangle 135"/>
            <p:cNvSpPr>
              <a:spLocks noChangeAspect="1" noChangeArrowheads="1"/>
            </p:cNvSpPr>
            <p:nvPr/>
          </p:nvSpPr>
          <p:spPr bwMode="auto">
            <a:xfrm>
              <a:off x="2543" y="11147"/>
              <a:ext cx="142" cy="414"/>
            </a:xfrm>
            <a:prstGeom prst="rect">
              <a:avLst/>
            </a:prstGeom>
            <a:solidFill>
              <a:srgbClr val="808080"/>
            </a:solid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57" name="Rectangle 136"/>
            <p:cNvSpPr>
              <a:spLocks noChangeAspect="1" noChangeArrowheads="1"/>
            </p:cNvSpPr>
            <p:nvPr/>
          </p:nvSpPr>
          <p:spPr bwMode="auto">
            <a:xfrm>
              <a:off x="8637" y="11147"/>
              <a:ext cx="142" cy="414"/>
            </a:xfrm>
            <a:prstGeom prst="rect">
              <a:avLst/>
            </a:prstGeom>
            <a:solidFill>
              <a:srgbClr val="808080"/>
            </a:solid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58" name="Rectangle 137"/>
            <p:cNvSpPr>
              <a:spLocks noChangeAspect="1" noChangeArrowheads="1"/>
            </p:cNvSpPr>
            <p:nvPr/>
          </p:nvSpPr>
          <p:spPr bwMode="auto">
            <a:xfrm>
              <a:off x="2684" y="10835"/>
              <a:ext cx="312" cy="1037"/>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59" name="Rectangle 138"/>
            <p:cNvSpPr>
              <a:spLocks noChangeAspect="1" noChangeArrowheads="1"/>
            </p:cNvSpPr>
            <p:nvPr/>
          </p:nvSpPr>
          <p:spPr bwMode="auto">
            <a:xfrm>
              <a:off x="8325" y="10835"/>
              <a:ext cx="312" cy="1037"/>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60" name="Oval 139"/>
            <p:cNvSpPr>
              <a:spLocks noChangeAspect="1" noChangeArrowheads="1"/>
            </p:cNvSpPr>
            <p:nvPr/>
          </p:nvSpPr>
          <p:spPr bwMode="auto">
            <a:xfrm>
              <a:off x="3279" y="11325"/>
              <a:ext cx="57" cy="57"/>
            </a:xfrm>
            <a:prstGeom prst="ellipse">
              <a:avLst/>
            </a:prstGeom>
            <a:solidFill>
              <a:srgbClr val="FFFFFF"/>
            </a:solid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61" name="Arc 140"/>
            <p:cNvSpPr>
              <a:spLocks noChangeAspect="1"/>
            </p:cNvSpPr>
            <p:nvPr/>
          </p:nvSpPr>
          <p:spPr bwMode="auto">
            <a:xfrm>
              <a:off x="3307" y="10937"/>
              <a:ext cx="519" cy="833"/>
            </a:xfrm>
            <a:custGeom>
              <a:avLst/>
              <a:gdLst>
                <a:gd name="T0" fmla="*/ 0 w 21600"/>
                <a:gd name="T1" fmla="*/ 0 h 34673"/>
                <a:gd name="T2" fmla="*/ 0 w 21600"/>
                <a:gd name="T3" fmla="*/ 0 h 34673"/>
                <a:gd name="T4" fmla="*/ 0 w 21600"/>
                <a:gd name="T5" fmla="*/ 0 h 34673"/>
                <a:gd name="T6" fmla="*/ 0 60000 65536"/>
                <a:gd name="T7" fmla="*/ 0 60000 65536"/>
                <a:gd name="T8" fmla="*/ 0 60000 65536"/>
                <a:gd name="T9" fmla="*/ 0 w 21600"/>
                <a:gd name="T10" fmla="*/ 0 h 34673"/>
                <a:gd name="T11" fmla="*/ 21600 w 21600"/>
                <a:gd name="T12" fmla="*/ 34673 h 34673"/>
              </a:gdLst>
              <a:ahLst/>
              <a:cxnLst>
                <a:cxn ang="T6">
                  <a:pos x="T0" y="T1"/>
                </a:cxn>
                <a:cxn ang="T7">
                  <a:pos x="T2" y="T3"/>
                </a:cxn>
                <a:cxn ang="T8">
                  <a:pos x="T4" y="T5"/>
                </a:cxn>
              </a:cxnLst>
              <a:rect l="T9" t="T10" r="T11" b="T12"/>
              <a:pathLst>
                <a:path w="21600" h="34673" fill="none" extrusionOk="0">
                  <a:moveTo>
                    <a:pt x="12858" y="-1"/>
                  </a:moveTo>
                  <a:cubicBezTo>
                    <a:pt x="18356" y="4073"/>
                    <a:pt x="21600" y="10512"/>
                    <a:pt x="21600" y="17356"/>
                  </a:cubicBezTo>
                  <a:cubicBezTo>
                    <a:pt x="21600" y="24176"/>
                    <a:pt x="18378" y="30596"/>
                    <a:pt x="12910" y="34672"/>
                  </a:cubicBezTo>
                </a:path>
                <a:path w="21600" h="34673" stroke="0" extrusionOk="0">
                  <a:moveTo>
                    <a:pt x="12858" y="-1"/>
                  </a:moveTo>
                  <a:cubicBezTo>
                    <a:pt x="18356" y="4073"/>
                    <a:pt x="21600" y="10512"/>
                    <a:pt x="21600" y="17356"/>
                  </a:cubicBezTo>
                  <a:cubicBezTo>
                    <a:pt x="21600" y="24176"/>
                    <a:pt x="18378" y="30596"/>
                    <a:pt x="12910" y="34672"/>
                  </a:cubicBezTo>
                  <a:lnTo>
                    <a:pt x="0" y="17356"/>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62" name="Rectangle 141"/>
            <p:cNvSpPr>
              <a:spLocks noChangeAspect="1" noChangeArrowheads="1"/>
            </p:cNvSpPr>
            <p:nvPr/>
          </p:nvSpPr>
          <p:spPr bwMode="auto">
            <a:xfrm>
              <a:off x="2684" y="10211"/>
              <a:ext cx="935" cy="2285"/>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63" name="Oval 142"/>
            <p:cNvSpPr>
              <a:spLocks noChangeAspect="1" noChangeArrowheads="1"/>
            </p:cNvSpPr>
            <p:nvPr/>
          </p:nvSpPr>
          <p:spPr bwMode="auto">
            <a:xfrm flipH="1">
              <a:off x="7985" y="11325"/>
              <a:ext cx="57" cy="57"/>
            </a:xfrm>
            <a:prstGeom prst="ellipse">
              <a:avLst/>
            </a:prstGeom>
            <a:solidFill>
              <a:srgbClr val="FFFFFF"/>
            </a:solid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64" name="Arc 143"/>
            <p:cNvSpPr>
              <a:spLocks noChangeAspect="1"/>
            </p:cNvSpPr>
            <p:nvPr/>
          </p:nvSpPr>
          <p:spPr bwMode="auto">
            <a:xfrm flipH="1">
              <a:off x="7495" y="10937"/>
              <a:ext cx="519" cy="833"/>
            </a:xfrm>
            <a:custGeom>
              <a:avLst/>
              <a:gdLst>
                <a:gd name="T0" fmla="*/ 0 w 21600"/>
                <a:gd name="T1" fmla="*/ 0 h 34673"/>
                <a:gd name="T2" fmla="*/ 0 w 21600"/>
                <a:gd name="T3" fmla="*/ 0 h 34673"/>
                <a:gd name="T4" fmla="*/ 0 w 21600"/>
                <a:gd name="T5" fmla="*/ 0 h 34673"/>
                <a:gd name="T6" fmla="*/ 0 60000 65536"/>
                <a:gd name="T7" fmla="*/ 0 60000 65536"/>
                <a:gd name="T8" fmla="*/ 0 60000 65536"/>
                <a:gd name="T9" fmla="*/ 0 w 21600"/>
                <a:gd name="T10" fmla="*/ 0 h 34673"/>
                <a:gd name="T11" fmla="*/ 21600 w 21600"/>
                <a:gd name="T12" fmla="*/ 34673 h 34673"/>
              </a:gdLst>
              <a:ahLst/>
              <a:cxnLst>
                <a:cxn ang="T6">
                  <a:pos x="T0" y="T1"/>
                </a:cxn>
                <a:cxn ang="T7">
                  <a:pos x="T2" y="T3"/>
                </a:cxn>
                <a:cxn ang="T8">
                  <a:pos x="T4" y="T5"/>
                </a:cxn>
              </a:cxnLst>
              <a:rect l="T9" t="T10" r="T11" b="T12"/>
              <a:pathLst>
                <a:path w="21600" h="34673" fill="none" extrusionOk="0">
                  <a:moveTo>
                    <a:pt x="12858" y="-1"/>
                  </a:moveTo>
                  <a:cubicBezTo>
                    <a:pt x="18356" y="4073"/>
                    <a:pt x="21600" y="10512"/>
                    <a:pt x="21600" y="17356"/>
                  </a:cubicBezTo>
                  <a:cubicBezTo>
                    <a:pt x="21600" y="24176"/>
                    <a:pt x="18378" y="30596"/>
                    <a:pt x="12910" y="34672"/>
                  </a:cubicBezTo>
                </a:path>
                <a:path w="21600" h="34673" stroke="0" extrusionOk="0">
                  <a:moveTo>
                    <a:pt x="12858" y="-1"/>
                  </a:moveTo>
                  <a:cubicBezTo>
                    <a:pt x="18356" y="4073"/>
                    <a:pt x="21600" y="10512"/>
                    <a:pt x="21600" y="17356"/>
                  </a:cubicBezTo>
                  <a:cubicBezTo>
                    <a:pt x="21600" y="24176"/>
                    <a:pt x="18378" y="30596"/>
                    <a:pt x="12910" y="34672"/>
                  </a:cubicBezTo>
                  <a:lnTo>
                    <a:pt x="0" y="17356"/>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65" name="Rectangle 144"/>
            <p:cNvSpPr>
              <a:spLocks noChangeAspect="1" noChangeArrowheads="1"/>
            </p:cNvSpPr>
            <p:nvPr/>
          </p:nvSpPr>
          <p:spPr bwMode="auto">
            <a:xfrm flipH="1">
              <a:off x="7702" y="10211"/>
              <a:ext cx="935" cy="2285"/>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66" name="Arc 145"/>
            <p:cNvSpPr>
              <a:spLocks noChangeAspect="1"/>
            </p:cNvSpPr>
            <p:nvPr/>
          </p:nvSpPr>
          <p:spPr bwMode="auto">
            <a:xfrm flipH="1" flipV="1">
              <a:off x="8580" y="9426"/>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rot="10800000" lIns="74295" tIns="8890" rIns="74295" bIns="8890"/>
            <a:lstStyle/>
            <a:p>
              <a:endParaRPr lang="ja-JP" sz="2400">
                <a:solidFill>
                  <a:srgbClr val="FF0000"/>
                </a:solidFill>
                <a:latin typeface="Times New Roman" pitchFamily="84" charset="0"/>
              </a:endParaRPr>
            </a:p>
          </p:txBody>
        </p:sp>
        <p:sp>
          <p:nvSpPr>
            <p:cNvPr id="22567" name="Arc 146"/>
            <p:cNvSpPr>
              <a:spLocks noChangeAspect="1"/>
            </p:cNvSpPr>
            <p:nvPr/>
          </p:nvSpPr>
          <p:spPr bwMode="auto">
            <a:xfrm flipH="1">
              <a:off x="8580" y="13224"/>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68" name="Arc 147"/>
            <p:cNvSpPr>
              <a:spLocks noChangeAspect="1"/>
            </p:cNvSpPr>
            <p:nvPr/>
          </p:nvSpPr>
          <p:spPr bwMode="auto">
            <a:xfrm flipV="1">
              <a:off x="2684" y="9426"/>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rot="10800000" lIns="74295" tIns="8890" rIns="74295" bIns="8890"/>
            <a:lstStyle/>
            <a:p>
              <a:endParaRPr lang="ja-JP" sz="2400">
                <a:solidFill>
                  <a:srgbClr val="FF0000"/>
                </a:solidFill>
                <a:latin typeface="Times New Roman" pitchFamily="84" charset="0"/>
              </a:endParaRPr>
            </a:p>
          </p:txBody>
        </p:sp>
        <p:sp>
          <p:nvSpPr>
            <p:cNvPr id="22569" name="Arc 148"/>
            <p:cNvSpPr>
              <a:spLocks noChangeAspect="1"/>
            </p:cNvSpPr>
            <p:nvPr/>
          </p:nvSpPr>
          <p:spPr bwMode="auto">
            <a:xfrm>
              <a:off x="2684" y="13224"/>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70" name="Line 149"/>
            <p:cNvSpPr>
              <a:spLocks noChangeAspect="1" noChangeShapeType="1"/>
            </p:cNvSpPr>
            <p:nvPr/>
          </p:nvSpPr>
          <p:spPr bwMode="auto">
            <a:xfrm flipH="1">
              <a:off x="2626" y="12705"/>
              <a:ext cx="57" cy="1"/>
            </a:xfrm>
            <a:prstGeom prst="line">
              <a:avLst/>
            </a:prstGeom>
            <a:noFill/>
            <a:ln w="19050">
              <a:solidFill>
                <a:srgbClr val="FFFFFF"/>
              </a:solidFill>
              <a:round/>
              <a:headEnd/>
              <a:tailEnd/>
            </a:ln>
          </p:spPr>
          <p:txBody>
            <a:bodyPr lIns="74295" tIns="8890" rIns="74295" bIns="8890"/>
            <a:lstStyle/>
            <a:p>
              <a:endParaRPr lang="nl-BE"/>
            </a:p>
          </p:txBody>
        </p:sp>
        <p:sp>
          <p:nvSpPr>
            <p:cNvPr id="22571" name="Line 150"/>
            <p:cNvSpPr>
              <a:spLocks noChangeAspect="1" noChangeShapeType="1"/>
            </p:cNvSpPr>
            <p:nvPr/>
          </p:nvSpPr>
          <p:spPr bwMode="auto">
            <a:xfrm flipH="1">
              <a:off x="2626" y="10002"/>
              <a:ext cx="57" cy="1"/>
            </a:xfrm>
            <a:prstGeom prst="line">
              <a:avLst/>
            </a:prstGeom>
            <a:noFill/>
            <a:ln w="19050">
              <a:solidFill>
                <a:srgbClr val="FFFFFF"/>
              </a:solidFill>
              <a:round/>
              <a:headEnd/>
              <a:tailEnd/>
            </a:ln>
          </p:spPr>
          <p:txBody>
            <a:bodyPr lIns="74295" tIns="8890" rIns="74295" bIns="8890"/>
            <a:lstStyle/>
            <a:p>
              <a:endParaRPr lang="nl-BE"/>
            </a:p>
          </p:txBody>
        </p:sp>
        <p:sp>
          <p:nvSpPr>
            <p:cNvPr id="22572" name="Line 151"/>
            <p:cNvSpPr>
              <a:spLocks noChangeAspect="1" noChangeShapeType="1"/>
            </p:cNvSpPr>
            <p:nvPr/>
          </p:nvSpPr>
          <p:spPr bwMode="auto">
            <a:xfrm>
              <a:off x="8638" y="12705"/>
              <a:ext cx="57" cy="1"/>
            </a:xfrm>
            <a:prstGeom prst="line">
              <a:avLst/>
            </a:prstGeom>
            <a:noFill/>
            <a:ln w="19050">
              <a:solidFill>
                <a:srgbClr val="FFFFFF"/>
              </a:solidFill>
              <a:round/>
              <a:headEnd/>
              <a:tailEnd/>
            </a:ln>
          </p:spPr>
          <p:txBody>
            <a:bodyPr lIns="74295" tIns="8890" rIns="74295" bIns="8890"/>
            <a:lstStyle/>
            <a:p>
              <a:endParaRPr lang="nl-BE"/>
            </a:p>
          </p:txBody>
        </p:sp>
        <p:sp>
          <p:nvSpPr>
            <p:cNvPr id="22573" name="Line 152"/>
            <p:cNvSpPr>
              <a:spLocks noChangeAspect="1" noChangeShapeType="1"/>
            </p:cNvSpPr>
            <p:nvPr/>
          </p:nvSpPr>
          <p:spPr bwMode="auto">
            <a:xfrm>
              <a:off x="8638" y="10002"/>
              <a:ext cx="57" cy="1"/>
            </a:xfrm>
            <a:prstGeom prst="line">
              <a:avLst/>
            </a:prstGeom>
            <a:noFill/>
            <a:ln w="19050">
              <a:solidFill>
                <a:srgbClr val="FFFFFF"/>
              </a:solidFill>
              <a:round/>
              <a:headEnd/>
              <a:tailEnd/>
            </a:ln>
          </p:spPr>
          <p:txBody>
            <a:bodyPr lIns="74295" tIns="8890" rIns="74295" bIns="8890"/>
            <a:lstStyle/>
            <a:p>
              <a:endParaRPr lang="nl-BE"/>
            </a:p>
          </p:txBody>
        </p:sp>
      </p:grpSp>
      <p:sp>
        <p:nvSpPr>
          <p:cNvPr id="22537" name="Rectangle 40"/>
          <p:cNvSpPr>
            <a:spLocks noGrp="1" noChangeArrowheads="1"/>
          </p:cNvSpPr>
          <p:nvPr>
            <p:ph type="subTitle" idx="1"/>
          </p:nvPr>
        </p:nvSpPr>
        <p:spPr>
          <a:xfrm>
            <a:off x="142875" y="4724400"/>
            <a:ext cx="8839200" cy="2133600"/>
          </a:xfrm>
          <a:noFill/>
        </p:spPr>
        <p:txBody>
          <a:bodyPr/>
          <a:lstStyle/>
          <a:p>
            <a:pPr algn="l" eaLnBrk="1" hangingPunct="1">
              <a:lnSpc>
                <a:spcPct val="120000"/>
              </a:lnSpc>
            </a:pPr>
            <a:r>
              <a:rPr lang="en-US" sz="1200" dirty="0">
                <a:latin typeface="Verdana" pitchFamily="84" charset="0"/>
              </a:rPr>
              <a:t>The Medium Intensity Training (MI) is a combination of MI-jogging/running at (76-85% </a:t>
            </a:r>
            <a:r>
              <a:rPr lang="en-US" sz="1200" dirty="0" err="1">
                <a:latin typeface="Verdana" pitchFamily="84" charset="0"/>
              </a:rPr>
              <a:t>HRmax</a:t>
            </a:r>
            <a:r>
              <a:rPr lang="en-US" sz="1200" dirty="0">
                <a:latin typeface="Verdana" pitchFamily="84" charset="0"/>
              </a:rPr>
              <a:t>) and short HI-tempo runs (at 90% </a:t>
            </a:r>
            <a:r>
              <a:rPr lang="en-US" sz="1200" dirty="0" err="1">
                <a:latin typeface="Verdana" pitchFamily="84" charset="0"/>
              </a:rPr>
              <a:t>HRmax</a:t>
            </a:r>
            <a:r>
              <a:rPr lang="en-US" sz="1200" dirty="0">
                <a:latin typeface="Verdana" pitchFamily="84" charset="0"/>
              </a:rPr>
              <a:t>). This session you can perform on any ‘sportive’ surface as grass, forest, hard sand, …</a:t>
            </a:r>
            <a:endParaRPr lang="en-US" sz="1200" b="1" dirty="0">
              <a:latin typeface="Verdana" pitchFamily="84" charset="0"/>
            </a:endParaRPr>
          </a:p>
          <a:p>
            <a:pPr algn="l" eaLnBrk="1" hangingPunct="1">
              <a:lnSpc>
                <a:spcPct val="120000"/>
              </a:lnSpc>
            </a:pPr>
            <a:r>
              <a:rPr lang="en-US" sz="1200" b="1" dirty="0">
                <a:latin typeface="Verdana" pitchFamily="84" charset="0"/>
              </a:rPr>
              <a:t>Set 1: </a:t>
            </a:r>
            <a:r>
              <a:rPr lang="en-GB" sz="1200" b="1" dirty="0">
                <a:latin typeface="Verdana"/>
                <a:cs typeface="Verdana"/>
              </a:rPr>
              <a:t>32 min </a:t>
            </a:r>
            <a:r>
              <a:rPr lang="en-GB" sz="1200" dirty="0">
                <a:latin typeface="Verdana"/>
                <a:cs typeface="Verdana"/>
              </a:rPr>
              <a:t>at 76% </a:t>
            </a:r>
            <a:r>
              <a:rPr lang="en-GB" sz="1200" dirty="0" err="1">
                <a:latin typeface="Verdana"/>
                <a:cs typeface="Verdana"/>
              </a:rPr>
              <a:t>HRmax</a:t>
            </a:r>
            <a:r>
              <a:rPr lang="en-GB" sz="1200" dirty="0">
                <a:latin typeface="Verdana"/>
                <a:cs typeface="Verdana"/>
              </a:rPr>
              <a:t> (+/- 6km). At the end of </a:t>
            </a:r>
            <a:r>
              <a:rPr lang="en-GB" sz="1200" b="1" dirty="0">
                <a:latin typeface="Verdana"/>
                <a:cs typeface="Verdana"/>
              </a:rPr>
              <a:t>each 4 min </a:t>
            </a:r>
            <a:r>
              <a:rPr lang="en-GB" sz="1200" dirty="0">
                <a:latin typeface="Verdana"/>
                <a:cs typeface="Verdana"/>
              </a:rPr>
              <a:t>period, a </a:t>
            </a:r>
            <a:r>
              <a:rPr lang="en-GB" sz="1200" b="1" dirty="0">
                <a:latin typeface="Verdana"/>
                <a:cs typeface="Verdana"/>
              </a:rPr>
              <a:t>30 sec tempo </a:t>
            </a:r>
            <a:r>
              <a:rPr lang="en-GB" sz="1200" dirty="0">
                <a:latin typeface="Verdana"/>
                <a:cs typeface="Verdana"/>
              </a:rPr>
              <a:t>run has to be performed (&gt; 150m), or 6 all together resulting in a total distance of 900m.</a:t>
            </a:r>
            <a:endParaRPr lang="en-US" sz="1200" b="1" dirty="0">
              <a:latin typeface="Verdana" pitchFamily="84" charset="0"/>
            </a:endParaRPr>
          </a:p>
          <a:p>
            <a:pPr algn="l" eaLnBrk="1" hangingPunct="1">
              <a:lnSpc>
                <a:spcPct val="120000"/>
              </a:lnSpc>
            </a:pPr>
            <a:r>
              <a:rPr lang="en-US" sz="1200" b="1" dirty="0">
                <a:latin typeface="Verdana" pitchFamily="84" charset="0"/>
              </a:rPr>
              <a:t>Recovery:</a:t>
            </a:r>
            <a:r>
              <a:rPr lang="en-US" sz="1200" dirty="0">
                <a:latin typeface="Verdana" pitchFamily="84" charset="0"/>
              </a:rPr>
              <a:t> /</a:t>
            </a:r>
          </a:p>
          <a:p>
            <a:pPr algn="l" eaLnBrk="1" hangingPunct="1">
              <a:lnSpc>
                <a:spcPct val="120000"/>
              </a:lnSpc>
            </a:pPr>
            <a:endParaRPr lang="en-US" sz="1200" b="1" dirty="0">
              <a:latin typeface="Verdana" pitchFamily="84" charset="0"/>
            </a:endParaRPr>
          </a:p>
          <a:p>
            <a:pPr algn="l" eaLnBrk="1" hangingPunct="1">
              <a:spcBef>
                <a:spcPct val="30000"/>
              </a:spcBef>
              <a:defRPr/>
            </a:pPr>
            <a:r>
              <a:rPr lang="en-GB" sz="800" dirty="0">
                <a:latin typeface="Verdana" panose="020B0604030504040204" pitchFamily="34" charset="0"/>
                <a:ea typeface="Verdana" panose="020B0604030504040204" pitchFamily="34" charset="0"/>
                <a:cs typeface="Verdana" panose="020B0604030504040204" pitchFamily="34" charset="0"/>
              </a:rPr>
              <a:t>During these MI-sessions, the energy system should be aerobically. This kind of training should help you to increase the capacity to work aerobically and prepare in a progressive way for more intensive HI work. The tempo should be an ‘uncomfortable jog/run’.</a:t>
            </a:r>
          </a:p>
          <a:p>
            <a:pPr algn="l" eaLnBrk="1" hangingPunct="1">
              <a:lnSpc>
                <a:spcPct val="120000"/>
              </a:lnSpc>
            </a:pPr>
            <a:endParaRPr lang="en-US" sz="1200" dirty="0">
              <a:latin typeface="Verdana" pitchFamily="84" charset="0"/>
            </a:endParaRPr>
          </a:p>
          <a:p>
            <a:pPr algn="l" eaLnBrk="1" hangingPunct="1">
              <a:lnSpc>
                <a:spcPct val="120000"/>
              </a:lnSpc>
            </a:pPr>
            <a:r>
              <a:rPr lang="en-US" sz="1200" dirty="0">
                <a:latin typeface="Verdana" pitchFamily="84" charset="0"/>
              </a:rPr>
              <a:t>.</a:t>
            </a:r>
          </a:p>
        </p:txBody>
      </p:sp>
      <p:sp>
        <p:nvSpPr>
          <p:cNvPr id="22538" name="Text Box 41"/>
          <p:cNvSpPr txBox="1">
            <a:spLocks noChangeArrowheads="1"/>
          </p:cNvSpPr>
          <p:nvPr/>
        </p:nvSpPr>
        <p:spPr bwMode="auto">
          <a:xfrm>
            <a:off x="142875" y="136525"/>
            <a:ext cx="8839200" cy="366713"/>
          </a:xfrm>
          <a:prstGeom prst="rect">
            <a:avLst/>
          </a:prstGeom>
          <a:noFill/>
          <a:ln w="9525">
            <a:noFill/>
            <a:miter lim="800000"/>
            <a:headEnd/>
            <a:tailEnd/>
          </a:ln>
        </p:spPr>
        <p:txBody>
          <a:bodyPr>
            <a:spAutoFit/>
          </a:bodyPr>
          <a:lstStyle/>
          <a:p>
            <a:r>
              <a:rPr lang="en-US" sz="1800" b="1" dirty="0">
                <a:latin typeface="Verdana" pitchFamily="84" charset="0"/>
              </a:rPr>
              <a:t>	Tuesday: Medium Intensity </a:t>
            </a:r>
            <a:r>
              <a:rPr lang="en-US" altLang="ja-JP" sz="1800" b="1" dirty="0">
                <a:latin typeface="Verdana" pitchFamily="84" charset="0"/>
              </a:rPr>
              <a:t>exercise</a:t>
            </a:r>
            <a:endParaRPr lang="en-US" sz="1800" b="1" dirty="0">
              <a:latin typeface="Verdana" pitchFamily="84" charset="0"/>
            </a:endParaRPr>
          </a:p>
        </p:txBody>
      </p:sp>
      <p:sp>
        <p:nvSpPr>
          <p:cNvPr id="22539" name="Rectangle 42"/>
          <p:cNvSpPr>
            <a:spLocks noChangeArrowheads="1"/>
          </p:cNvSpPr>
          <p:nvPr/>
        </p:nvSpPr>
        <p:spPr bwMode="auto">
          <a:xfrm>
            <a:off x="6705600" y="609600"/>
            <a:ext cx="2286000" cy="4038600"/>
          </a:xfrm>
          <a:prstGeom prst="rect">
            <a:avLst/>
          </a:prstGeom>
          <a:solidFill>
            <a:srgbClr val="006000"/>
          </a:solidFill>
          <a:ln w="9525">
            <a:noFill/>
            <a:miter lim="800000"/>
            <a:headEnd/>
            <a:tailEnd/>
          </a:ln>
        </p:spPr>
        <p:txBody>
          <a:bodyPr/>
          <a:lstStyle/>
          <a:p>
            <a:pPr algn="ct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algn="ct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algn="ct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Set 1 (…)		30 min</a:t>
            </a: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Recovery 			/ min</a:t>
            </a:r>
          </a:p>
          <a:p>
            <a:pP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Total duration 		± 30 min</a:t>
            </a:r>
          </a:p>
          <a:p>
            <a:pP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eaLnBrk="1" hangingPunct="1">
              <a:lnSpc>
                <a:spcPct val="120000"/>
              </a:lnSpc>
              <a:spcBef>
                <a:spcPct val="20000"/>
              </a:spcBef>
              <a:tabLst>
                <a:tab pos="977900" algn="l"/>
                <a:tab pos="1320800" algn="l"/>
                <a:tab pos="1371600" algn="l"/>
                <a:tab pos="1549400" algn="l"/>
              </a:tabLst>
            </a:pPr>
            <a:endParaRPr lang="en-US" sz="1000" dirty="0">
              <a:solidFill>
                <a:srgbClr val="6CCEFF"/>
              </a:solidFill>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6CCEFF"/>
                </a:solidFill>
                <a:latin typeface="Verdana" pitchFamily="84" charset="0"/>
              </a:rPr>
              <a:t>Walking 	W  	… m</a:t>
            </a:r>
            <a:endParaRPr lang="en-US" sz="1000" dirty="0">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7FFF5B"/>
                </a:solidFill>
                <a:latin typeface="Verdana" pitchFamily="84" charset="0"/>
              </a:rPr>
              <a:t>Jogging (MI)     J  +/- 5.100 m</a:t>
            </a:r>
          </a:p>
          <a:p>
            <a:pPr eaLnBrk="1" hangingPunct="1">
              <a:lnSpc>
                <a:spcPct val="120000"/>
              </a:lnSpc>
              <a:spcBef>
                <a:spcPct val="20000"/>
              </a:spcBef>
              <a:tabLst>
                <a:tab pos="977900" algn="l"/>
                <a:tab pos="1320800" algn="l"/>
                <a:tab pos="1371600" algn="l"/>
                <a:tab pos="1549400" algn="l"/>
              </a:tabLst>
            </a:pPr>
            <a:r>
              <a:rPr lang="en-US" sz="1000" dirty="0">
                <a:solidFill>
                  <a:srgbClr val="F689FF"/>
                </a:solidFill>
                <a:latin typeface="Verdana" pitchFamily="84" charset="0"/>
              </a:rPr>
              <a:t>Backwards 	B		… m</a:t>
            </a:r>
            <a:endParaRPr lang="en-US" sz="1000" dirty="0">
              <a:solidFill>
                <a:srgbClr val="FFEF78"/>
              </a:solidFill>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FFFC61"/>
                </a:solidFill>
                <a:latin typeface="Verdana" pitchFamily="84" charset="0"/>
              </a:rPr>
              <a:t>Sideways 	SW		… m</a:t>
            </a:r>
            <a:endParaRPr lang="en-US" sz="1000" dirty="0">
              <a:solidFill>
                <a:srgbClr val="FF7B47"/>
              </a:solidFill>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FF7B47"/>
                </a:solidFill>
                <a:latin typeface="Verdana" pitchFamily="84" charset="0"/>
              </a:rPr>
              <a:t>High intensity 	HI  	900 m</a:t>
            </a:r>
          </a:p>
          <a:p>
            <a:pPr eaLnBrk="1" hangingPunct="1">
              <a:lnSpc>
                <a:spcPct val="120000"/>
              </a:lnSpc>
              <a:spcBef>
                <a:spcPct val="20000"/>
              </a:spcBef>
              <a:tabLst>
                <a:tab pos="977900" algn="l"/>
                <a:tab pos="1320800" algn="l"/>
                <a:tab pos="1371600" algn="l"/>
                <a:tab pos="1549400" algn="l"/>
              </a:tabLst>
            </a:pPr>
            <a:r>
              <a:rPr lang="en-US" sz="1000" dirty="0">
                <a:solidFill>
                  <a:srgbClr val="FF4E60"/>
                </a:solidFill>
                <a:latin typeface="Verdana" pitchFamily="84" charset="0"/>
              </a:rPr>
              <a:t>Sprint 	S		… m</a:t>
            </a: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Total distance      +/- 6.000 m</a:t>
            </a:r>
          </a:p>
          <a:p>
            <a:pP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p:txBody>
      </p:sp>
      <p:grpSp>
        <p:nvGrpSpPr>
          <p:cNvPr id="3" name="Group 43"/>
          <p:cNvGrpSpPr>
            <a:grpSpLocks/>
          </p:cNvGrpSpPr>
          <p:nvPr/>
        </p:nvGrpSpPr>
        <p:grpSpPr bwMode="auto">
          <a:xfrm>
            <a:off x="6781800" y="4057650"/>
            <a:ext cx="1981200" cy="228600"/>
            <a:chOff x="4320" y="2592"/>
            <a:chExt cx="1248" cy="144"/>
          </a:xfrm>
        </p:grpSpPr>
        <p:sp>
          <p:nvSpPr>
            <p:cNvPr id="22550" name="Line 44"/>
            <p:cNvSpPr>
              <a:spLocks noChangeShapeType="1"/>
            </p:cNvSpPr>
            <p:nvPr/>
          </p:nvSpPr>
          <p:spPr bwMode="auto">
            <a:xfrm>
              <a:off x="4320" y="2736"/>
              <a:ext cx="1248" cy="0"/>
            </a:xfrm>
            <a:prstGeom prst="line">
              <a:avLst/>
            </a:prstGeom>
            <a:noFill/>
            <a:ln w="9525">
              <a:solidFill>
                <a:schemeClr val="bg1"/>
              </a:solidFill>
              <a:round/>
              <a:headEnd/>
              <a:tailEnd/>
            </a:ln>
          </p:spPr>
          <p:txBody>
            <a:bodyPr wrap="none" anchor="ctr"/>
            <a:lstStyle/>
            <a:p>
              <a:endParaRPr lang="nl-BE"/>
            </a:p>
          </p:txBody>
        </p:sp>
        <p:sp>
          <p:nvSpPr>
            <p:cNvPr id="22551" name="Line 45"/>
            <p:cNvSpPr>
              <a:spLocks noChangeShapeType="1"/>
            </p:cNvSpPr>
            <p:nvPr/>
          </p:nvSpPr>
          <p:spPr bwMode="auto">
            <a:xfrm>
              <a:off x="4320" y="2592"/>
              <a:ext cx="1248" cy="0"/>
            </a:xfrm>
            <a:prstGeom prst="line">
              <a:avLst/>
            </a:prstGeom>
            <a:noFill/>
            <a:ln w="9525">
              <a:solidFill>
                <a:schemeClr val="bg1"/>
              </a:solidFill>
              <a:round/>
              <a:headEnd/>
              <a:tailEnd/>
            </a:ln>
          </p:spPr>
          <p:txBody>
            <a:bodyPr wrap="none" anchor="ctr"/>
            <a:lstStyle/>
            <a:p>
              <a:endParaRPr lang="nl-BE"/>
            </a:p>
          </p:txBody>
        </p:sp>
      </p:grpSp>
      <p:grpSp>
        <p:nvGrpSpPr>
          <p:cNvPr id="4" name="Group 46"/>
          <p:cNvGrpSpPr>
            <a:grpSpLocks/>
          </p:cNvGrpSpPr>
          <p:nvPr/>
        </p:nvGrpSpPr>
        <p:grpSpPr bwMode="auto">
          <a:xfrm>
            <a:off x="6781800" y="2138363"/>
            <a:ext cx="1981200" cy="228600"/>
            <a:chOff x="4320" y="2592"/>
            <a:chExt cx="1248" cy="144"/>
          </a:xfrm>
        </p:grpSpPr>
        <p:sp>
          <p:nvSpPr>
            <p:cNvPr id="22548" name="Line 47"/>
            <p:cNvSpPr>
              <a:spLocks noChangeShapeType="1"/>
            </p:cNvSpPr>
            <p:nvPr/>
          </p:nvSpPr>
          <p:spPr bwMode="auto">
            <a:xfrm>
              <a:off x="4320" y="2736"/>
              <a:ext cx="1248" cy="0"/>
            </a:xfrm>
            <a:prstGeom prst="line">
              <a:avLst/>
            </a:prstGeom>
            <a:noFill/>
            <a:ln w="9525">
              <a:solidFill>
                <a:schemeClr val="bg1"/>
              </a:solidFill>
              <a:round/>
              <a:headEnd/>
              <a:tailEnd/>
            </a:ln>
          </p:spPr>
          <p:txBody>
            <a:bodyPr wrap="none" anchor="ctr"/>
            <a:lstStyle/>
            <a:p>
              <a:endParaRPr lang="nl-BE"/>
            </a:p>
          </p:txBody>
        </p:sp>
        <p:sp>
          <p:nvSpPr>
            <p:cNvPr id="22549" name="Line 48"/>
            <p:cNvSpPr>
              <a:spLocks noChangeShapeType="1"/>
            </p:cNvSpPr>
            <p:nvPr/>
          </p:nvSpPr>
          <p:spPr bwMode="auto">
            <a:xfrm>
              <a:off x="4320" y="2592"/>
              <a:ext cx="1248" cy="0"/>
            </a:xfrm>
            <a:prstGeom prst="line">
              <a:avLst/>
            </a:prstGeom>
            <a:noFill/>
            <a:ln w="9525">
              <a:solidFill>
                <a:schemeClr val="bg1"/>
              </a:solidFill>
              <a:round/>
              <a:headEnd/>
              <a:tailEnd/>
            </a:ln>
          </p:spPr>
          <p:txBody>
            <a:bodyPr wrap="none" anchor="ctr"/>
            <a:lstStyle/>
            <a:p>
              <a:endParaRPr lang="nl-BE"/>
            </a:p>
          </p:txBody>
        </p:sp>
      </p:grpSp>
      <p:sp>
        <p:nvSpPr>
          <p:cNvPr id="22542" name="Rectangle 49"/>
          <p:cNvSpPr>
            <a:spLocks noChangeArrowheads="1"/>
          </p:cNvSpPr>
          <p:nvPr/>
        </p:nvSpPr>
        <p:spPr bwMode="auto">
          <a:xfrm>
            <a:off x="6781800" y="609600"/>
            <a:ext cx="2209800" cy="274638"/>
          </a:xfrm>
          <a:prstGeom prst="rect">
            <a:avLst/>
          </a:prstGeom>
          <a:noFill/>
          <a:ln w="9525">
            <a:noFill/>
            <a:miter lim="800000"/>
            <a:headEnd/>
            <a:tailEnd/>
          </a:ln>
        </p:spPr>
        <p:txBody>
          <a:bodyPr>
            <a:spAutoFit/>
          </a:bodyPr>
          <a:lstStyle/>
          <a:p>
            <a:pPr algn="ctr"/>
            <a:r>
              <a:rPr lang="en-US" b="1" dirty="0">
                <a:solidFill>
                  <a:schemeClr val="bg1"/>
                </a:solidFill>
                <a:latin typeface="Verdana" pitchFamily="84" charset="0"/>
              </a:rPr>
              <a:t>1 set of 30 min</a:t>
            </a:r>
          </a:p>
        </p:txBody>
      </p:sp>
      <p:sp>
        <p:nvSpPr>
          <p:cNvPr id="53" name="Rectangle 28"/>
          <p:cNvSpPr>
            <a:spLocks noChangeArrowheads="1"/>
          </p:cNvSpPr>
          <p:nvPr/>
        </p:nvSpPr>
        <p:spPr bwMode="auto">
          <a:xfrm>
            <a:off x="1547664" y="980728"/>
            <a:ext cx="4824536" cy="2160240"/>
          </a:xfrm>
          <a:prstGeom prst="rect">
            <a:avLst/>
          </a:prstGeom>
          <a:noFill/>
          <a:ln w="9525">
            <a:noFill/>
            <a:miter lim="800000"/>
            <a:headEnd/>
            <a:tailEnd/>
          </a:ln>
        </p:spPr>
        <p:txBody>
          <a:bodyPr/>
          <a:lstStyle/>
          <a:p>
            <a:pPr eaLnBrk="1" hangingPunct="1">
              <a:spcBef>
                <a:spcPct val="20000"/>
              </a:spcBef>
            </a:pPr>
            <a:r>
              <a:rPr lang="en-US" sz="1400" dirty="0">
                <a:solidFill>
                  <a:schemeClr val="bg1"/>
                </a:solidFill>
                <a:latin typeface="Verdana" pitchFamily="84" charset="0"/>
              </a:rPr>
              <a:t>32 min jog/run + (per 4 min 30 sec HI tempo-run)</a:t>
            </a:r>
          </a:p>
          <a:p>
            <a:pPr eaLnBrk="1" hangingPunct="1">
              <a:spcBef>
                <a:spcPct val="20000"/>
              </a:spcBef>
            </a:pPr>
            <a:endParaRPr lang="en-US" sz="1400" dirty="0">
              <a:solidFill>
                <a:schemeClr val="bg1"/>
              </a:solidFill>
              <a:latin typeface="Verdana" pitchFamily="84" charset="0"/>
            </a:endParaRPr>
          </a:p>
          <a:p>
            <a:pPr eaLnBrk="1" hangingPunct="1">
              <a:spcBef>
                <a:spcPct val="20000"/>
              </a:spcBef>
            </a:pPr>
            <a:endParaRPr lang="en-US" sz="1400" dirty="0">
              <a:solidFill>
                <a:schemeClr val="bg1"/>
              </a:solidFill>
              <a:latin typeface="Verdana" pitchFamily="84" charset="0"/>
            </a:endParaRPr>
          </a:p>
          <a:p>
            <a:pPr eaLnBrk="1" hangingPunct="1">
              <a:spcBef>
                <a:spcPct val="20000"/>
              </a:spcBef>
            </a:pPr>
            <a:r>
              <a:rPr lang="en-US" sz="1400" dirty="0">
                <a:solidFill>
                  <a:schemeClr val="bg1"/>
                </a:solidFill>
                <a:latin typeface="Verdana" pitchFamily="84" charset="0"/>
              </a:rPr>
              <a:t>30 min HI at 76% </a:t>
            </a:r>
            <a:r>
              <a:rPr lang="en-US" sz="1400" dirty="0" err="1">
                <a:solidFill>
                  <a:schemeClr val="bg1"/>
                </a:solidFill>
                <a:latin typeface="Verdana" pitchFamily="84" charset="0"/>
              </a:rPr>
              <a:t>HRmax</a:t>
            </a:r>
            <a:endParaRPr lang="en-US" sz="1400" dirty="0">
              <a:solidFill>
                <a:schemeClr val="bg1"/>
              </a:solidFill>
              <a:latin typeface="Verdana" pitchFamily="84" charset="0"/>
            </a:endParaRPr>
          </a:p>
          <a:p>
            <a:pPr eaLnBrk="1" hangingPunct="1">
              <a:spcBef>
                <a:spcPct val="20000"/>
              </a:spcBef>
            </a:pPr>
            <a:r>
              <a:rPr lang="en-US" sz="1400" dirty="0">
                <a:solidFill>
                  <a:schemeClr val="bg1"/>
                </a:solidFill>
                <a:latin typeface="Verdana" pitchFamily="84" charset="0"/>
              </a:rPr>
              <a:t>Active recovery: /</a:t>
            </a:r>
          </a:p>
          <a:p>
            <a:pPr eaLnBrk="1" hangingPunct="1">
              <a:spcBef>
                <a:spcPct val="20000"/>
              </a:spcBef>
            </a:pPr>
            <a:r>
              <a:rPr lang="en-US" sz="1400" dirty="0">
                <a:solidFill>
                  <a:schemeClr val="bg1"/>
                </a:solidFill>
                <a:latin typeface="Verdana" pitchFamily="84" charset="0"/>
              </a:rPr>
              <a:t>Set 1 = 30 min</a:t>
            </a:r>
          </a:p>
          <a:p>
            <a:pPr eaLnBrk="1" hangingPunct="1">
              <a:spcBef>
                <a:spcPct val="20000"/>
              </a:spcBef>
            </a:pPr>
            <a:r>
              <a:rPr lang="en-US" sz="1400" dirty="0">
                <a:solidFill>
                  <a:schemeClr val="bg1"/>
                </a:solidFill>
                <a:latin typeface="Verdana" pitchFamily="84" charset="0"/>
              </a:rPr>
              <a:t>Total time: 30 min</a:t>
            </a:r>
          </a:p>
        </p:txBody>
      </p:sp>
      <p:sp>
        <p:nvSpPr>
          <p:cNvPr id="72" name="Rectangle 34"/>
          <p:cNvSpPr>
            <a:spLocks noChangeArrowheads="1"/>
          </p:cNvSpPr>
          <p:nvPr/>
        </p:nvSpPr>
        <p:spPr bwMode="auto">
          <a:xfrm>
            <a:off x="3491880" y="620688"/>
            <a:ext cx="2952328" cy="360040"/>
          </a:xfrm>
          <a:prstGeom prst="rect">
            <a:avLst/>
          </a:prstGeom>
          <a:noFill/>
          <a:ln w="9525">
            <a:noFill/>
            <a:miter lim="800000"/>
            <a:headEnd/>
            <a:tailEnd/>
          </a:ln>
        </p:spPr>
        <p:txBody>
          <a:bodyPr/>
          <a:lstStyle/>
          <a:p>
            <a:pPr eaLnBrk="1" hangingPunct="1">
              <a:spcBef>
                <a:spcPct val="20000"/>
              </a:spcBef>
            </a:pPr>
            <a:r>
              <a:rPr lang="en-US" sz="1400" dirty="0">
                <a:solidFill>
                  <a:schemeClr val="bg1"/>
                </a:solidFill>
                <a:latin typeface="Verdana" pitchFamily="84" charset="0"/>
              </a:rPr>
              <a:t>Referees &amp; Assistant Referees</a:t>
            </a:r>
          </a:p>
        </p:txBody>
      </p:sp>
      <p:sp>
        <p:nvSpPr>
          <p:cNvPr id="41" name="Oval 34"/>
          <p:cNvSpPr>
            <a:spLocks noChangeArrowheads="1"/>
          </p:cNvSpPr>
          <p:nvPr/>
        </p:nvSpPr>
        <p:spPr bwMode="auto">
          <a:xfrm>
            <a:off x="5886460" y="1036638"/>
            <a:ext cx="114300" cy="106362"/>
          </a:xfrm>
          <a:prstGeom prst="ellipse">
            <a:avLst/>
          </a:prstGeom>
          <a:solidFill>
            <a:srgbClr val="FDFF56"/>
          </a:solidFill>
          <a:ln w="9525">
            <a:noFill/>
            <a:round/>
            <a:headEnd/>
            <a:tailEnd/>
          </a:ln>
        </p:spPr>
        <p:txBody>
          <a:bodyPr wrap="none" anchor="ctr"/>
          <a:lstStyle/>
          <a:p>
            <a:endParaRPr lang="nl-BE" sz="2400"/>
          </a:p>
        </p:txBody>
      </p:sp>
      <p:sp>
        <p:nvSpPr>
          <p:cNvPr id="42" name="Oval 35"/>
          <p:cNvSpPr>
            <a:spLocks noChangeArrowheads="1"/>
          </p:cNvSpPr>
          <p:nvPr/>
        </p:nvSpPr>
        <p:spPr bwMode="auto">
          <a:xfrm>
            <a:off x="928662" y="4108455"/>
            <a:ext cx="114300" cy="106363"/>
          </a:xfrm>
          <a:prstGeom prst="ellipse">
            <a:avLst/>
          </a:prstGeom>
          <a:solidFill>
            <a:srgbClr val="FDFF56"/>
          </a:solidFill>
          <a:ln w="9525">
            <a:noFill/>
            <a:round/>
            <a:headEnd/>
            <a:tailEnd/>
          </a:ln>
        </p:spPr>
        <p:txBody>
          <a:bodyPr wrap="none" anchor="ctr"/>
          <a:lstStyle/>
          <a:p>
            <a:endParaRPr lang="nl-BE" sz="2400"/>
          </a:p>
        </p:txBody>
      </p:sp>
      <p:sp>
        <p:nvSpPr>
          <p:cNvPr id="43" name="Oval 36"/>
          <p:cNvSpPr>
            <a:spLocks noChangeArrowheads="1"/>
          </p:cNvSpPr>
          <p:nvPr/>
        </p:nvSpPr>
        <p:spPr bwMode="auto">
          <a:xfrm>
            <a:off x="1475656" y="1916832"/>
            <a:ext cx="114300" cy="106362"/>
          </a:xfrm>
          <a:prstGeom prst="ellipse">
            <a:avLst/>
          </a:prstGeom>
          <a:solidFill>
            <a:srgbClr val="FDFF56"/>
          </a:solidFill>
          <a:ln w="9525">
            <a:noFill/>
            <a:round/>
            <a:headEnd/>
            <a:tailEnd/>
          </a:ln>
        </p:spPr>
        <p:txBody>
          <a:bodyPr wrap="none" anchor="ctr"/>
          <a:lstStyle/>
          <a:p>
            <a:endParaRPr lang="nl-BE" sz="2400"/>
          </a:p>
        </p:txBody>
      </p:sp>
      <p:sp>
        <p:nvSpPr>
          <p:cNvPr id="44" name="Oval 43"/>
          <p:cNvSpPr>
            <a:spLocks noChangeArrowheads="1"/>
          </p:cNvSpPr>
          <p:nvPr/>
        </p:nvSpPr>
        <p:spPr bwMode="auto">
          <a:xfrm>
            <a:off x="5220072" y="3212976"/>
            <a:ext cx="114300" cy="106363"/>
          </a:xfrm>
          <a:prstGeom prst="ellipse">
            <a:avLst/>
          </a:prstGeom>
          <a:solidFill>
            <a:srgbClr val="FDFF56"/>
          </a:solidFill>
          <a:ln w="9525">
            <a:noFill/>
            <a:round/>
            <a:headEnd/>
            <a:tailEnd/>
          </a:ln>
        </p:spPr>
        <p:txBody>
          <a:bodyPr wrap="none" anchor="ctr"/>
          <a:lstStyle/>
          <a:p>
            <a:endParaRPr lang="nl-BE" sz="2400"/>
          </a:p>
        </p:txBody>
      </p:sp>
      <p:sp>
        <p:nvSpPr>
          <p:cNvPr id="45" name="Line 45"/>
          <p:cNvSpPr>
            <a:spLocks noChangeShapeType="1"/>
          </p:cNvSpPr>
          <p:nvPr/>
        </p:nvSpPr>
        <p:spPr bwMode="auto">
          <a:xfrm flipV="1">
            <a:off x="4860032" y="1000108"/>
            <a:ext cx="1069290" cy="340660"/>
          </a:xfrm>
          <a:prstGeom prst="line">
            <a:avLst/>
          </a:prstGeom>
          <a:noFill/>
          <a:ln w="28575">
            <a:solidFill>
              <a:srgbClr val="7FFF5B"/>
            </a:solidFill>
            <a:round/>
            <a:headEnd/>
            <a:tailEnd type="stealth" w="lg" len="lg"/>
          </a:ln>
        </p:spPr>
        <p:txBody>
          <a:bodyPr wrap="none" anchor="ctr"/>
          <a:lstStyle/>
          <a:p>
            <a:endParaRPr lang="nl-BE"/>
          </a:p>
        </p:txBody>
      </p:sp>
      <p:sp>
        <p:nvSpPr>
          <p:cNvPr id="46" name="Oval 54"/>
          <p:cNvSpPr>
            <a:spLocks noChangeArrowheads="1"/>
          </p:cNvSpPr>
          <p:nvPr/>
        </p:nvSpPr>
        <p:spPr bwMode="auto">
          <a:xfrm>
            <a:off x="1475656" y="3068960"/>
            <a:ext cx="114300" cy="106363"/>
          </a:xfrm>
          <a:prstGeom prst="ellipse">
            <a:avLst/>
          </a:prstGeom>
          <a:solidFill>
            <a:srgbClr val="FDFF56"/>
          </a:solidFill>
          <a:ln w="9525">
            <a:noFill/>
            <a:round/>
            <a:headEnd/>
            <a:tailEnd/>
          </a:ln>
        </p:spPr>
        <p:txBody>
          <a:bodyPr wrap="none" anchor="ctr"/>
          <a:lstStyle/>
          <a:p>
            <a:endParaRPr lang="nl-BE" sz="2400"/>
          </a:p>
        </p:txBody>
      </p:sp>
      <p:sp>
        <p:nvSpPr>
          <p:cNvPr id="47" name="Oval 56"/>
          <p:cNvSpPr>
            <a:spLocks noChangeArrowheads="1"/>
          </p:cNvSpPr>
          <p:nvPr/>
        </p:nvSpPr>
        <p:spPr bwMode="auto">
          <a:xfrm>
            <a:off x="5220072" y="2132856"/>
            <a:ext cx="114300" cy="106363"/>
          </a:xfrm>
          <a:prstGeom prst="ellipse">
            <a:avLst/>
          </a:prstGeom>
          <a:solidFill>
            <a:srgbClr val="FDFF56"/>
          </a:solidFill>
          <a:ln w="9525">
            <a:noFill/>
            <a:round/>
            <a:headEnd/>
            <a:tailEnd/>
          </a:ln>
        </p:spPr>
        <p:txBody>
          <a:bodyPr wrap="none" anchor="ctr"/>
          <a:lstStyle/>
          <a:p>
            <a:endParaRPr lang="nl-BE" sz="2400"/>
          </a:p>
        </p:txBody>
      </p:sp>
      <p:sp>
        <p:nvSpPr>
          <p:cNvPr id="48" name="Oval 57"/>
          <p:cNvSpPr>
            <a:spLocks noChangeArrowheads="1"/>
          </p:cNvSpPr>
          <p:nvPr/>
        </p:nvSpPr>
        <p:spPr bwMode="auto">
          <a:xfrm>
            <a:off x="2987824" y="3140968"/>
            <a:ext cx="114300" cy="106363"/>
          </a:xfrm>
          <a:prstGeom prst="ellipse">
            <a:avLst/>
          </a:prstGeom>
          <a:solidFill>
            <a:srgbClr val="FDFF56"/>
          </a:solidFill>
          <a:ln w="9525">
            <a:noFill/>
            <a:round/>
            <a:headEnd/>
            <a:tailEnd/>
          </a:ln>
        </p:spPr>
        <p:txBody>
          <a:bodyPr wrap="none" anchor="ctr"/>
          <a:lstStyle/>
          <a:p>
            <a:endParaRPr lang="nl-BE" sz="2400"/>
          </a:p>
        </p:txBody>
      </p:sp>
      <p:sp>
        <p:nvSpPr>
          <p:cNvPr id="49" name="Oval 58"/>
          <p:cNvSpPr>
            <a:spLocks noChangeArrowheads="1"/>
          </p:cNvSpPr>
          <p:nvPr/>
        </p:nvSpPr>
        <p:spPr bwMode="auto">
          <a:xfrm>
            <a:off x="2411760" y="1196752"/>
            <a:ext cx="114300" cy="106362"/>
          </a:xfrm>
          <a:prstGeom prst="ellipse">
            <a:avLst/>
          </a:prstGeom>
          <a:solidFill>
            <a:srgbClr val="FDFF56"/>
          </a:solidFill>
          <a:ln w="9525">
            <a:noFill/>
            <a:round/>
            <a:headEnd/>
            <a:tailEnd/>
          </a:ln>
        </p:spPr>
        <p:txBody>
          <a:bodyPr wrap="none" anchor="ctr"/>
          <a:lstStyle/>
          <a:p>
            <a:endParaRPr lang="nl-BE" sz="2400"/>
          </a:p>
        </p:txBody>
      </p:sp>
      <p:sp>
        <p:nvSpPr>
          <p:cNvPr id="51" name="Line 59"/>
          <p:cNvSpPr>
            <a:spLocks noChangeShapeType="1"/>
          </p:cNvSpPr>
          <p:nvPr/>
        </p:nvSpPr>
        <p:spPr bwMode="auto">
          <a:xfrm flipH="1">
            <a:off x="5292080" y="1196752"/>
            <a:ext cx="576064" cy="936104"/>
          </a:xfrm>
          <a:prstGeom prst="line">
            <a:avLst/>
          </a:prstGeom>
          <a:noFill/>
          <a:ln w="28575">
            <a:solidFill>
              <a:srgbClr val="7FFF5B"/>
            </a:solidFill>
            <a:round/>
            <a:headEnd/>
            <a:tailEnd type="stealth" w="lg" len="lg"/>
          </a:ln>
        </p:spPr>
        <p:txBody>
          <a:bodyPr wrap="none" anchor="ctr"/>
          <a:lstStyle/>
          <a:p>
            <a:endParaRPr lang="nl-BE"/>
          </a:p>
        </p:txBody>
      </p:sp>
      <p:sp>
        <p:nvSpPr>
          <p:cNvPr id="52" name="Line 60"/>
          <p:cNvSpPr>
            <a:spLocks noChangeShapeType="1"/>
          </p:cNvSpPr>
          <p:nvPr/>
        </p:nvSpPr>
        <p:spPr bwMode="auto">
          <a:xfrm>
            <a:off x="5292080" y="2276872"/>
            <a:ext cx="0" cy="864096"/>
          </a:xfrm>
          <a:prstGeom prst="line">
            <a:avLst/>
          </a:prstGeom>
          <a:noFill/>
          <a:ln w="28575">
            <a:solidFill>
              <a:srgbClr val="7FFF5B"/>
            </a:solidFill>
            <a:round/>
            <a:headEnd/>
            <a:tailEnd type="stealth" w="lg" len="lg"/>
          </a:ln>
        </p:spPr>
        <p:txBody>
          <a:bodyPr wrap="none" anchor="ctr"/>
          <a:lstStyle/>
          <a:p>
            <a:endParaRPr lang="nl-BE"/>
          </a:p>
        </p:txBody>
      </p:sp>
      <p:sp>
        <p:nvSpPr>
          <p:cNvPr id="54" name="Line 61"/>
          <p:cNvSpPr>
            <a:spLocks noChangeShapeType="1"/>
          </p:cNvSpPr>
          <p:nvPr/>
        </p:nvSpPr>
        <p:spPr bwMode="auto">
          <a:xfrm flipH="1" flipV="1">
            <a:off x="3131840" y="3140968"/>
            <a:ext cx="1224136" cy="648072"/>
          </a:xfrm>
          <a:prstGeom prst="line">
            <a:avLst/>
          </a:prstGeom>
          <a:noFill/>
          <a:ln w="28575">
            <a:solidFill>
              <a:srgbClr val="7FFF5B"/>
            </a:solidFill>
            <a:round/>
            <a:headEnd/>
            <a:tailEnd type="stealth" w="lg" len="lg"/>
          </a:ln>
        </p:spPr>
        <p:txBody>
          <a:bodyPr wrap="none" anchor="ctr"/>
          <a:lstStyle/>
          <a:p>
            <a:endParaRPr lang="nl-BE"/>
          </a:p>
        </p:txBody>
      </p:sp>
      <p:sp>
        <p:nvSpPr>
          <p:cNvPr id="55" name="Line 62"/>
          <p:cNvSpPr>
            <a:spLocks noChangeShapeType="1"/>
          </p:cNvSpPr>
          <p:nvPr/>
        </p:nvSpPr>
        <p:spPr bwMode="auto">
          <a:xfrm flipH="1">
            <a:off x="1043608" y="4077072"/>
            <a:ext cx="1008112" cy="144016"/>
          </a:xfrm>
          <a:prstGeom prst="line">
            <a:avLst/>
          </a:prstGeom>
          <a:noFill/>
          <a:ln w="28575">
            <a:solidFill>
              <a:srgbClr val="7FFF5B"/>
            </a:solidFill>
            <a:round/>
            <a:headEnd/>
            <a:tailEnd type="stealth" w="lg" len="lg"/>
          </a:ln>
        </p:spPr>
        <p:txBody>
          <a:bodyPr wrap="none" anchor="ctr"/>
          <a:lstStyle/>
          <a:p>
            <a:endParaRPr lang="nl-BE"/>
          </a:p>
        </p:txBody>
      </p:sp>
      <p:sp>
        <p:nvSpPr>
          <p:cNvPr id="56" name="Line 63"/>
          <p:cNvSpPr>
            <a:spLocks noChangeShapeType="1"/>
          </p:cNvSpPr>
          <p:nvPr/>
        </p:nvSpPr>
        <p:spPr bwMode="auto">
          <a:xfrm flipV="1">
            <a:off x="857224" y="3212976"/>
            <a:ext cx="690440" cy="930404"/>
          </a:xfrm>
          <a:prstGeom prst="line">
            <a:avLst/>
          </a:prstGeom>
          <a:noFill/>
          <a:ln w="28575">
            <a:solidFill>
              <a:srgbClr val="7FFF5B"/>
            </a:solidFill>
            <a:round/>
            <a:headEnd/>
            <a:tailEnd type="stealth" w="lg" len="lg"/>
          </a:ln>
        </p:spPr>
        <p:txBody>
          <a:bodyPr wrap="none" anchor="ctr"/>
          <a:lstStyle/>
          <a:p>
            <a:endParaRPr lang="nl-BE"/>
          </a:p>
        </p:txBody>
      </p:sp>
      <p:sp>
        <p:nvSpPr>
          <p:cNvPr id="57" name="Line 64"/>
          <p:cNvSpPr>
            <a:spLocks noChangeShapeType="1"/>
          </p:cNvSpPr>
          <p:nvPr/>
        </p:nvSpPr>
        <p:spPr bwMode="auto">
          <a:xfrm flipH="1" flipV="1">
            <a:off x="1547664" y="2060848"/>
            <a:ext cx="0" cy="936104"/>
          </a:xfrm>
          <a:prstGeom prst="line">
            <a:avLst/>
          </a:prstGeom>
          <a:noFill/>
          <a:ln w="28575">
            <a:solidFill>
              <a:srgbClr val="7FFF5B"/>
            </a:solidFill>
            <a:round/>
            <a:headEnd/>
            <a:tailEnd type="stealth" w="lg" len="lg"/>
          </a:ln>
        </p:spPr>
        <p:txBody>
          <a:bodyPr wrap="none" anchor="ctr"/>
          <a:lstStyle/>
          <a:p>
            <a:endParaRPr lang="nl-BE"/>
          </a:p>
        </p:txBody>
      </p:sp>
      <p:sp>
        <p:nvSpPr>
          <p:cNvPr id="58" name="Line 65"/>
          <p:cNvSpPr>
            <a:spLocks noChangeShapeType="1"/>
          </p:cNvSpPr>
          <p:nvPr/>
        </p:nvSpPr>
        <p:spPr bwMode="auto">
          <a:xfrm>
            <a:off x="2555776" y="1268760"/>
            <a:ext cx="1085056" cy="809600"/>
          </a:xfrm>
          <a:prstGeom prst="line">
            <a:avLst/>
          </a:prstGeom>
          <a:noFill/>
          <a:ln w="28575">
            <a:solidFill>
              <a:srgbClr val="7FFF5B"/>
            </a:solidFill>
            <a:round/>
            <a:headEnd/>
            <a:tailEnd type="stealth" w="lg" len="lg"/>
          </a:ln>
        </p:spPr>
        <p:txBody>
          <a:bodyPr wrap="none" anchor="ctr"/>
          <a:lstStyle/>
          <a:p>
            <a:endParaRPr lang="nl-BE"/>
          </a:p>
        </p:txBody>
      </p:sp>
      <p:sp>
        <p:nvSpPr>
          <p:cNvPr id="59" name="AutoShape 4"/>
          <p:cNvSpPr>
            <a:spLocks noChangeArrowheads="1"/>
          </p:cNvSpPr>
          <p:nvPr/>
        </p:nvSpPr>
        <p:spPr bwMode="auto">
          <a:xfrm>
            <a:off x="971600" y="3789164"/>
            <a:ext cx="165100" cy="215900"/>
          </a:xfrm>
          <a:prstGeom prst="smileyFace">
            <a:avLst>
              <a:gd name="adj" fmla="val 4653"/>
            </a:avLst>
          </a:prstGeom>
          <a:solidFill>
            <a:srgbClr val="FF99CC"/>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60" name="AutoShape 6"/>
          <p:cNvSpPr>
            <a:spLocks noChangeArrowheads="1"/>
          </p:cNvSpPr>
          <p:nvPr/>
        </p:nvSpPr>
        <p:spPr bwMode="auto">
          <a:xfrm>
            <a:off x="971600" y="3573016"/>
            <a:ext cx="165100" cy="203200"/>
          </a:xfrm>
          <a:prstGeom prst="smileyFace">
            <a:avLst>
              <a:gd name="adj" fmla="val 4653"/>
            </a:avLst>
          </a:prstGeom>
          <a:solidFill>
            <a:schemeClr val="accent2">
              <a:lumMod val="40000"/>
              <a:lumOff val="60000"/>
            </a:schemeClr>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61" name="Oval 58"/>
          <p:cNvSpPr>
            <a:spLocks noChangeArrowheads="1"/>
          </p:cNvSpPr>
          <p:nvPr/>
        </p:nvSpPr>
        <p:spPr bwMode="auto">
          <a:xfrm>
            <a:off x="3563888" y="1988840"/>
            <a:ext cx="114300" cy="106362"/>
          </a:xfrm>
          <a:prstGeom prst="ellipse">
            <a:avLst/>
          </a:prstGeom>
          <a:solidFill>
            <a:srgbClr val="FDFF56"/>
          </a:solidFill>
          <a:ln w="9525">
            <a:noFill/>
            <a:round/>
            <a:headEnd/>
            <a:tailEnd/>
          </a:ln>
        </p:spPr>
        <p:txBody>
          <a:bodyPr wrap="none" anchor="ctr"/>
          <a:lstStyle/>
          <a:p>
            <a:endParaRPr lang="nl-BE" sz="2400"/>
          </a:p>
        </p:txBody>
      </p:sp>
      <p:sp>
        <p:nvSpPr>
          <p:cNvPr id="62" name="Oval 58"/>
          <p:cNvSpPr>
            <a:spLocks noChangeArrowheads="1"/>
          </p:cNvSpPr>
          <p:nvPr/>
        </p:nvSpPr>
        <p:spPr bwMode="auto">
          <a:xfrm>
            <a:off x="4716016" y="1412776"/>
            <a:ext cx="114300" cy="106362"/>
          </a:xfrm>
          <a:prstGeom prst="ellipse">
            <a:avLst/>
          </a:prstGeom>
          <a:solidFill>
            <a:srgbClr val="FDFF56"/>
          </a:solidFill>
          <a:ln w="9525">
            <a:noFill/>
            <a:round/>
            <a:headEnd/>
            <a:tailEnd/>
          </a:ln>
        </p:spPr>
        <p:txBody>
          <a:bodyPr wrap="none" anchor="ctr"/>
          <a:lstStyle/>
          <a:p>
            <a:endParaRPr lang="nl-BE" sz="2400"/>
          </a:p>
        </p:txBody>
      </p:sp>
      <p:sp>
        <p:nvSpPr>
          <p:cNvPr id="63" name="Oval 58"/>
          <p:cNvSpPr>
            <a:spLocks noChangeArrowheads="1"/>
          </p:cNvSpPr>
          <p:nvPr/>
        </p:nvSpPr>
        <p:spPr bwMode="auto">
          <a:xfrm>
            <a:off x="4427984" y="3789040"/>
            <a:ext cx="114300" cy="106362"/>
          </a:xfrm>
          <a:prstGeom prst="ellipse">
            <a:avLst/>
          </a:prstGeom>
          <a:solidFill>
            <a:srgbClr val="FDFF56"/>
          </a:solidFill>
          <a:ln w="9525">
            <a:noFill/>
            <a:round/>
            <a:headEnd/>
            <a:tailEnd/>
          </a:ln>
        </p:spPr>
        <p:txBody>
          <a:bodyPr wrap="none" anchor="ctr"/>
          <a:lstStyle/>
          <a:p>
            <a:endParaRPr lang="nl-BE" sz="2400"/>
          </a:p>
        </p:txBody>
      </p:sp>
      <p:sp>
        <p:nvSpPr>
          <p:cNvPr id="64" name="Oval 58"/>
          <p:cNvSpPr>
            <a:spLocks noChangeArrowheads="1"/>
          </p:cNvSpPr>
          <p:nvPr/>
        </p:nvSpPr>
        <p:spPr bwMode="auto">
          <a:xfrm>
            <a:off x="2051720" y="3933056"/>
            <a:ext cx="114300" cy="106362"/>
          </a:xfrm>
          <a:prstGeom prst="ellipse">
            <a:avLst/>
          </a:prstGeom>
          <a:solidFill>
            <a:srgbClr val="FDFF56"/>
          </a:solidFill>
          <a:ln w="9525">
            <a:noFill/>
            <a:round/>
            <a:headEnd/>
            <a:tailEnd/>
          </a:ln>
        </p:spPr>
        <p:txBody>
          <a:bodyPr wrap="none" anchor="ctr"/>
          <a:lstStyle/>
          <a:p>
            <a:endParaRPr lang="nl-BE" sz="2400"/>
          </a:p>
        </p:txBody>
      </p:sp>
      <p:sp>
        <p:nvSpPr>
          <p:cNvPr id="65" name="Line 65"/>
          <p:cNvSpPr>
            <a:spLocks noChangeShapeType="1"/>
          </p:cNvSpPr>
          <p:nvPr/>
        </p:nvSpPr>
        <p:spPr bwMode="auto">
          <a:xfrm flipV="1">
            <a:off x="1547664" y="1268760"/>
            <a:ext cx="792088" cy="576064"/>
          </a:xfrm>
          <a:prstGeom prst="line">
            <a:avLst/>
          </a:prstGeom>
          <a:noFill/>
          <a:ln w="28575">
            <a:solidFill>
              <a:srgbClr val="7FFF5B"/>
            </a:solidFill>
            <a:round/>
            <a:headEnd/>
            <a:tailEnd type="stealth" w="lg" len="lg"/>
          </a:ln>
        </p:spPr>
        <p:txBody>
          <a:bodyPr wrap="none" anchor="ctr"/>
          <a:lstStyle/>
          <a:p>
            <a:endParaRPr lang="nl-BE"/>
          </a:p>
        </p:txBody>
      </p:sp>
      <p:sp>
        <p:nvSpPr>
          <p:cNvPr id="66" name="Line 65"/>
          <p:cNvSpPr>
            <a:spLocks noChangeShapeType="1"/>
          </p:cNvSpPr>
          <p:nvPr/>
        </p:nvSpPr>
        <p:spPr bwMode="auto">
          <a:xfrm flipV="1">
            <a:off x="3707904" y="1484784"/>
            <a:ext cx="936104" cy="576064"/>
          </a:xfrm>
          <a:prstGeom prst="line">
            <a:avLst/>
          </a:prstGeom>
          <a:noFill/>
          <a:ln w="28575">
            <a:solidFill>
              <a:srgbClr val="7FFF5B"/>
            </a:solidFill>
            <a:round/>
            <a:headEnd/>
            <a:tailEnd type="stealth" w="lg" len="lg"/>
          </a:ln>
        </p:spPr>
        <p:txBody>
          <a:bodyPr wrap="none" anchor="ctr"/>
          <a:lstStyle/>
          <a:p>
            <a:endParaRPr lang="nl-BE"/>
          </a:p>
        </p:txBody>
      </p:sp>
      <p:sp>
        <p:nvSpPr>
          <p:cNvPr id="67" name="Line 65"/>
          <p:cNvSpPr>
            <a:spLocks noChangeShapeType="1"/>
          </p:cNvSpPr>
          <p:nvPr/>
        </p:nvSpPr>
        <p:spPr bwMode="auto">
          <a:xfrm flipH="1">
            <a:off x="2195736" y="3284984"/>
            <a:ext cx="720080" cy="648072"/>
          </a:xfrm>
          <a:prstGeom prst="line">
            <a:avLst/>
          </a:prstGeom>
          <a:noFill/>
          <a:ln w="28575">
            <a:solidFill>
              <a:srgbClr val="7FFF5B"/>
            </a:solidFill>
            <a:round/>
            <a:headEnd/>
            <a:tailEnd type="stealth" w="lg" len="lg"/>
          </a:ln>
        </p:spPr>
        <p:txBody>
          <a:bodyPr wrap="none" anchor="ctr"/>
          <a:lstStyle/>
          <a:p>
            <a:endParaRPr lang="nl-BE"/>
          </a:p>
        </p:txBody>
      </p:sp>
      <p:sp>
        <p:nvSpPr>
          <p:cNvPr id="68" name="Line 65"/>
          <p:cNvSpPr>
            <a:spLocks noChangeShapeType="1"/>
          </p:cNvSpPr>
          <p:nvPr/>
        </p:nvSpPr>
        <p:spPr bwMode="auto">
          <a:xfrm flipH="1">
            <a:off x="4572000" y="3356992"/>
            <a:ext cx="648072" cy="504056"/>
          </a:xfrm>
          <a:prstGeom prst="line">
            <a:avLst/>
          </a:prstGeom>
          <a:noFill/>
          <a:ln w="28575">
            <a:solidFill>
              <a:srgbClr val="7FFF5B"/>
            </a:solidFill>
            <a:round/>
            <a:headEnd/>
            <a:tailEnd type="stealth" w="lg" len="lg"/>
          </a:ln>
        </p:spPr>
        <p:txBody>
          <a:bodyPr wrap="none" anchor="ctr"/>
          <a:lstStyle/>
          <a:p>
            <a:endParaRPr lang="nl-BE"/>
          </a:p>
        </p:txBody>
      </p:sp>
    </p:spTree>
    <p:extLst>
      <p:ext uri="{BB962C8B-B14F-4D97-AF65-F5344CB8AC3E}">
        <p14:creationId xmlns:p14="http://schemas.microsoft.com/office/powerpoint/2010/main" val="38836948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1"/>
          <p:cNvSpPr txBox="1">
            <a:spLocks noChangeArrowheads="1"/>
          </p:cNvSpPr>
          <p:nvPr/>
        </p:nvSpPr>
        <p:spPr bwMode="auto">
          <a:xfrm>
            <a:off x="142875" y="136525"/>
            <a:ext cx="8839200" cy="366713"/>
          </a:xfrm>
          <a:prstGeom prst="rect">
            <a:avLst/>
          </a:prstGeom>
          <a:noFill/>
          <a:ln w="9525">
            <a:noFill/>
            <a:miter lim="800000"/>
            <a:headEnd/>
            <a:tailEnd/>
          </a:ln>
        </p:spPr>
        <p:txBody>
          <a:bodyPr>
            <a:spAutoFit/>
          </a:bodyPr>
          <a:lstStyle/>
          <a:p>
            <a:r>
              <a:rPr lang="en-US" b="1" dirty="0">
                <a:latin typeface="Verdana" pitchFamily="84" charset="0"/>
              </a:rPr>
              <a:t>   Tuesday: </a:t>
            </a:r>
            <a:r>
              <a:rPr lang="en-US" sz="1800" b="1" dirty="0">
                <a:latin typeface="Verdana" pitchFamily="84" charset="0"/>
              </a:rPr>
              <a:t>Medium-High Intensity </a:t>
            </a:r>
            <a:r>
              <a:rPr lang="en-US" altLang="ja-JP" sz="1800" b="1" dirty="0">
                <a:latin typeface="Verdana" pitchFamily="84" charset="0"/>
              </a:rPr>
              <a:t>exercise – alternative </a:t>
            </a:r>
            <a:endParaRPr lang="en-US" sz="1800" b="1" dirty="0">
              <a:latin typeface="Verdana" pitchFamily="84" charset="0"/>
            </a:endParaRPr>
          </a:p>
        </p:txBody>
      </p:sp>
      <p:sp>
        <p:nvSpPr>
          <p:cNvPr id="6" name="Content Placeholder 2"/>
          <p:cNvSpPr txBox="1">
            <a:spLocks/>
          </p:cNvSpPr>
          <p:nvPr/>
        </p:nvSpPr>
        <p:spPr bwMode="auto">
          <a:xfrm>
            <a:off x="251520" y="692696"/>
            <a:ext cx="8642350"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lIns="0" tIns="0" rIns="0" bIns="0" rtlCol="0">
            <a:noAutofit/>
          </a:bodyPr>
          <a:lstStyle>
            <a:lvl1pPr marL="457200" indent="-457200" algn="l" defTabSz="914400" rtl="0" eaLnBrk="1" latinLnBrk="0" hangingPunct="1">
              <a:spcBef>
                <a:spcPts val="300"/>
              </a:spcBef>
              <a:buClrTx/>
              <a:buFont typeface="Arial" pitchFamily="34" charset="0"/>
              <a:buChar char="•"/>
              <a:tabLst/>
              <a:defRPr sz="2000" kern="1200">
                <a:solidFill>
                  <a:schemeClr val="tx1"/>
                </a:solidFill>
                <a:latin typeface="+mj-lt"/>
                <a:ea typeface="+mn-ea"/>
                <a:cs typeface="+mn-cs"/>
              </a:defRPr>
            </a:lvl1pPr>
            <a:lvl2pPr marL="808038" indent="-342900" algn="l" defTabSz="914400" rtl="0" eaLnBrk="1" latinLnBrk="0" hangingPunct="1">
              <a:spcBef>
                <a:spcPts val="300"/>
              </a:spcBef>
              <a:buClrTx/>
              <a:buSzPct val="80000"/>
              <a:buFont typeface="Courier New" pitchFamily="49" charset="0"/>
              <a:buChar char="o"/>
              <a:defRPr sz="1800" kern="1200">
                <a:solidFill>
                  <a:schemeClr val="tx1"/>
                </a:solidFill>
                <a:latin typeface="+mn-lt"/>
                <a:ea typeface="+mn-ea"/>
                <a:cs typeface="+mn-cs"/>
              </a:defRPr>
            </a:lvl2pPr>
            <a:lvl3pPr marL="1157288" indent="-342900" algn="l" defTabSz="914400" rtl="0" eaLnBrk="1" latinLnBrk="0" hangingPunct="1">
              <a:spcBef>
                <a:spcPts val="300"/>
              </a:spcBef>
              <a:buClrTx/>
              <a:buFont typeface="Wingdings" pitchFamily="2" charset="2"/>
              <a:buChar char="§"/>
              <a:defRPr sz="1600" kern="1200">
                <a:solidFill>
                  <a:schemeClr val="tx1"/>
                </a:solidFill>
                <a:latin typeface="+mn-lt"/>
                <a:ea typeface="+mn-ea"/>
                <a:cs typeface="+mn-cs"/>
              </a:defRPr>
            </a:lvl3pPr>
            <a:lvl4pPr marL="1519238" indent="-347663" algn="l" defTabSz="914400" rtl="0" eaLnBrk="1" latinLnBrk="0" hangingPunct="1">
              <a:spcBef>
                <a:spcPts val="300"/>
              </a:spcBef>
              <a:buClrTx/>
              <a:buFont typeface="Frutiger LT Com 45 Light" pitchFamily="34" charset="0"/>
              <a:buChar char="–"/>
              <a:defRPr sz="1400" kern="1200">
                <a:solidFill>
                  <a:schemeClr val="tx1"/>
                </a:solidFill>
                <a:latin typeface="+mn-lt"/>
                <a:ea typeface="+mn-ea"/>
                <a:cs typeface="+mn-cs"/>
              </a:defRPr>
            </a:lvl4pPr>
            <a:lvl5pPr marL="1709738" indent="-228600" algn="l" defTabSz="914400" rtl="0" eaLnBrk="1" latinLnBrk="0" hangingPunct="1">
              <a:spcBef>
                <a:spcPts val="300"/>
              </a:spcBef>
              <a:buClrTx/>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Char char="•"/>
            </a:pPr>
            <a:r>
              <a:rPr kumimoji="1" lang="en-GB" altLang="ja-JP" dirty="0">
                <a:latin typeface="Verdana"/>
                <a:ea typeface="ＭＳ Ｐゴシック" pitchFamily="34" charset="-128"/>
                <a:cs typeface="Verdana"/>
              </a:rPr>
              <a:t>Alternative OUTDOOR</a:t>
            </a:r>
          </a:p>
          <a:p>
            <a:pPr lvl="1"/>
            <a:r>
              <a:rPr lang="en-GB" sz="1600" dirty="0">
                <a:latin typeface="Verdana"/>
                <a:cs typeface="Verdana"/>
              </a:rPr>
              <a:t>Referees &amp; Assistant Referees</a:t>
            </a:r>
            <a:endParaRPr lang="en-US" sz="1600" dirty="0">
              <a:latin typeface="Verdana"/>
              <a:cs typeface="Verdana"/>
            </a:endParaRPr>
          </a:p>
          <a:p>
            <a:pPr lvl="1"/>
            <a:r>
              <a:rPr lang="en-GB" sz="1600" dirty="0">
                <a:latin typeface="Verdana"/>
                <a:cs typeface="Verdana"/>
              </a:rPr>
              <a:t>Min. 120 min </a:t>
            </a:r>
            <a:r>
              <a:rPr lang="en-GB" sz="1600" b="1" dirty="0">
                <a:latin typeface="Verdana"/>
                <a:cs typeface="Verdana"/>
              </a:rPr>
              <a:t>cycling</a:t>
            </a:r>
            <a:r>
              <a:rPr lang="en-GB" sz="1600" dirty="0">
                <a:latin typeface="Verdana"/>
                <a:cs typeface="Verdana"/>
              </a:rPr>
              <a:t> at 75% </a:t>
            </a:r>
            <a:r>
              <a:rPr lang="en-GB" sz="1600" dirty="0" err="1">
                <a:latin typeface="Verdana"/>
                <a:cs typeface="Verdana"/>
              </a:rPr>
              <a:t>HRmax</a:t>
            </a:r>
            <a:r>
              <a:rPr lang="en-GB" sz="1600" dirty="0">
                <a:latin typeface="Verdana"/>
                <a:cs typeface="Verdana"/>
              </a:rPr>
              <a:t>. Accelerate each 8 min for 45 sec.</a:t>
            </a:r>
            <a:endParaRPr kumimoji="1" lang="en-GB" altLang="ja-JP" sz="1600" dirty="0">
              <a:latin typeface="Verdana"/>
              <a:ea typeface="ＭＳ Ｐゴシック" pitchFamily="34" charset="-128"/>
              <a:cs typeface="Verdana"/>
            </a:endParaRPr>
          </a:p>
          <a:p>
            <a:pPr>
              <a:buFontTx/>
              <a:buChar char="•"/>
            </a:pPr>
            <a:r>
              <a:rPr kumimoji="1" lang="en-GB" altLang="ja-JP" dirty="0">
                <a:latin typeface="Verdana"/>
                <a:ea typeface="ＭＳ Ｐゴシック" pitchFamily="34" charset="-128"/>
                <a:cs typeface="Verdana"/>
              </a:rPr>
              <a:t>Alternative INDOOR</a:t>
            </a:r>
          </a:p>
          <a:p>
            <a:pPr lvl="1"/>
            <a:r>
              <a:rPr lang="en-GB" sz="1600" i="1" dirty="0">
                <a:latin typeface="Verdana"/>
                <a:cs typeface="Verdana"/>
              </a:rPr>
              <a:t>‘</a:t>
            </a:r>
            <a:r>
              <a:rPr lang="en-GB" sz="1600" b="1" i="1" dirty="0">
                <a:latin typeface="Verdana"/>
                <a:cs typeface="Verdana"/>
              </a:rPr>
              <a:t>indoor</a:t>
            </a:r>
            <a:r>
              <a:rPr lang="en-GB" sz="1600" i="1" dirty="0">
                <a:latin typeface="Verdana"/>
                <a:cs typeface="Verdana"/>
              </a:rPr>
              <a:t>-</a:t>
            </a:r>
            <a:r>
              <a:rPr lang="en-GB" sz="1600" b="1" i="1" dirty="0">
                <a:latin typeface="Verdana"/>
                <a:cs typeface="Verdana"/>
              </a:rPr>
              <a:t>treadmill’</a:t>
            </a:r>
            <a:r>
              <a:rPr lang="en-GB" sz="1600" i="1" dirty="0">
                <a:latin typeface="Verdana"/>
                <a:cs typeface="Verdana"/>
              </a:rPr>
              <a:t>-workload:</a:t>
            </a:r>
          </a:p>
          <a:p>
            <a:pPr lvl="2"/>
            <a:r>
              <a:rPr lang="en-US" sz="1400" dirty="0">
                <a:latin typeface="Verdana"/>
                <a:cs typeface="Verdana"/>
              </a:rPr>
              <a:t>The Medium-High Intensity Training (MI-HI) is a combination of MI-jogging/running at (76-85% </a:t>
            </a:r>
            <a:r>
              <a:rPr lang="en-US" sz="1400" dirty="0" err="1">
                <a:latin typeface="Verdana"/>
                <a:cs typeface="Verdana"/>
              </a:rPr>
              <a:t>HRmax</a:t>
            </a:r>
            <a:r>
              <a:rPr lang="en-US" sz="1400" dirty="0">
                <a:latin typeface="Verdana"/>
                <a:cs typeface="Verdana"/>
              </a:rPr>
              <a:t>) and short HI-tempo runs (at 90% </a:t>
            </a:r>
            <a:r>
              <a:rPr lang="en-US" sz="1400" dirty="0" err="1">
                <a:latin typeface="Verdana"/>
                <a:cs typeface="Verdana"/>
              </a:rPr>
              <a:t>HRmax</a:t>
            </a:r>
            <a:r>
              <a:rPr lang="en-US" sz="1400" dirty="0">
                <a:latin typeface="Verdana"/>
                <a:cs typeface="Verdana"/>
              </a:rPr>
              <a:t>). </a:t>
            </a:r>
            <a:endParaRPr lang="en-US" sz="1200" dirty="0">
              <a:latin typeface="Verdana"/>
              <a:cs typeface="Verdana"/>
            </a:endParaRPr>
          </a:p>
          <a:p>
            <a:pPr lvl="1"/>
            <a:r>
              <a:rPr lang="en-GB" sz="1600" i="1" dirty="0">
                <a:latin typeface="Verdana"/>
                <a:cs typeface="Verdana"/>
              </a:rPr>
              <a:t>Good to know!</a:t>
            </a:r>
            <a:endParaRPr lang="en-US" sz="1600" dirty="0">
              <a:latin typeface="Verdana"/>
              <a:cs typeface="Verdana"/>
            </a:endParaRPr>
          </a:p>
          <a:p>
            <a:pPr lvl="2"/>
            <a:r>
              <a:rPr lang="en-GB" sz="1400" i="1" dirty="0">
                <a:latin typeface="Verdana"/>
                <a:cs typeface="Verdana"/>
              </a:rPr>
              <a:t>Do not forget a nice warm up at the start and a cool down at the end!</a:t>
            </a:r>
          </a:p>
          <a:p>
            <a:pPr lvl="2"/>
            <a:r>
              <a:rPr lang="en-GB" sz="1400" i="1" dirty="0">
                <a:latin typeface="Verdana"/>
                <a:cs typeface="Verdana"/>
              </a:rPr>
              <a:t>The levels mentioned are just an indication. Adapt to your level and situation please.</a:t>
            </a:r>
            <a:endParaRPr lang="en-US" sz="1400" dirty="0">
              <a:latin typeface="Verdana"/>
              <a:cs typeface="Verdana"/>
            </a:endParaRPr>
          </a:p>
          <a:p>
            <a:pPr lvl="2"/>
            <a:r>
              <a:rPr lang="en-GB" sz="1400" i="1" dirty="0">
                <a:latin typeface="Verdana"/>
                <a:cs typeface="Verdana"/>
              </a:rPr>
              <a:t>Each brand (for example: </a:t>
            </a:r>
            <a:r>
              <a:rPr lang="en-GB" sz="1400" i="1" dirty="0" err="1">
                <a:latin typeface="Verdana"/>
                <a:cs typeface="Verdana"/>
              </a:rPr>
              <a:t>Lifefitness</a:t>
            </a:r>
            <a:r>
              <a:rPr lang="en-GB" sz="1400" i="1" dirty="0">
                <a:latin typeface="Verdana"/>
                <a:cs typeface="Verdana"/>
              </a:rPr>
              <a:t>; </a:t>
            </a:r>
            <a:r>
              <a:rPr lang="en-GB" sz="1400" i="1" dirty="0" err="1">
                <a:latin typeface="Verdana"/>
                <a:cs typeface="Verdana"/>
              </a:rPr>
              <a:t>Technogym</a:t>
            </a:r>
            <a:r>
              <a:rPr lang="en-GB" sz="1400" i="1" dirty="0">
                <a:latin typeface="Verdana"/>
                <a:cs typeface="Verdana"/>
              </a:rPr>
              <a:t>; …) uses an slightly different scale.</a:t>
            </a:r>
            <a:endParaRPr lang="en-US" sz="1400" dirty="0">
              <a:latin typeface="Verdana"/>
              <a:cs typeface="Verdana"/>
            </a:endParaRPr>
          </a:p>
          <a:p>
            <a:pPr lvl="2"/>
            <a:r>
              <a:rPr lang="en-GB" sz="1400" dirty="0">
                <a:latin typeface="Verdana"/>
                <a:cs typeface="Verdana"/>
              </a:rPr>
              <a:t>The same exercise as outside can be done inside.</a:t>
            </a:r>
            <a:endParaRPr lang="en-US" sz="1400" dirty="0">
              <a:latin typeface="Verdana"/>
              <a:cs typeface="Verdana"/>
            </a:endParaRPr>
          </a:p>
          <a:p>
            <a:pPr lvl="1" indent="-457200">
              <a:buFontTx/>
              <a:buChar char="•"/>
            </a:pPr>
            <a:endParaRPr kumimoji="1" lang="en-GB" altLang="ja-JP" dirty="0">
              <a:latin typeface="Verdana"/>
              <a:ea typeface="ＭＳ Ｐゴシック" pitchFamily="34" charset="-128"/>
              <a:cs typeface="Verdana"/>
            </a:endParaRPr>
          </a:p>
        </p:txBody>
      </p:sp>
      <p:graphicFrame>
        <p:nvGraphicFramePr>
          <p:cNvPr id="3" name="Tabel 2"/>
          <p:cNvGraphicFramePr>
            <a:graphicFrameLocks noGrp="1"/>
          </p:cNvGraphicFramePr>
          <p:nvPr>
            <p:extLst>
              <p:ext uri="{D42A27DB-BD31-4B8C-83A1-F6EECF244321}">
                <p14:modId xmlns:p14="http://schemas.microsoft.com/office/powerpoint/2010/main" val="2286675659"/>
              </p:ext>
            </p:extLst>
          </p:nvPr>
        </p:nvGraphicFramePr>
        <p:xfrm>
          <a:off x="1644352" y="4652020"/>
          <a:ext cx="6096000" cy="2171700"/>
        </p:xfrm>
        <a:graphic>
          <a:graphicData uri="http://schemas.openxmlformats.org/drawingml/2006/table">
            <a:tbl>
              <a:tblPr/>
              <a:tblGrid>
                <a:gridCol w="952500">
                  <a:extLst>
                    <a:ext uri="{9D8B030D-6E8A-4147-A177-3AD203B41FA5}">
                      <a16:colId xmlns:a16="http://schemas.microsoft.com/office/drawing/2014/main" val="20000"/>
                    </a:ext>
                  </a:extLst>
                </a:gridCol>
                <a:gridCol w="381000">
                  <a:extLst>
                    <a:ext uri="{9D8B030D-6E8A-4147-A177-3AD203B41FA5}">
                      <a16:colId xmlns:a16="http://schemas.microsoft.com/office/drawing/2014/main" val="20001"/>
                    </a:ext>
                  </a:extLst>
                </a:gridCol>
                <a:gridCol w="381000">
                  <a:extLst>
                    <a:ext uri="{9D8B030D-6E8A-4147-A177-3AD203B41FA5}">
                      <a16:colId xmlns:a16="http://schemas.microsoft.com/office/drawing/2014/main" val="20002"/>
                    </a:ext>
                  </a:extLst>
                </a:gridCol>
                <a:gridCol w="381000">
                  <a:extLst>
                    <a:ext uri="{9D8B030D-6E8A-4147-A177-3AD203B41FA5}">
                      <a16:colId xmlns:a16="http://schemas.microsoft.com/office/drawing/2014/main" val="20003"/>
                    </a:ext>
                  </a:extLst>
                </a:gridCol>
                <a:gridCol w="381000">
                  <a:extLst>
                    <a:ext uri="{9D8B030D-6E8A-4147-A177-3AD203B41FA5}">
                      <a16:colId xmlns:a16="http://schemas.microsoft.com/office/drawing/2014/main" val="20004"/>
                    </a:ext>
                  </a:extLst>
                </a:gridCol>
                <a:gridCol w="381000">
                  <a:extLst>
                    <a:ext uri="{9D8B030D-6E8A-4147-A177-3AD203B41FA5}">
                      <a16:colId xmlns:a16="http://schemas.microsoft.com/office/drawing/2014/main" val="20005"/>
                    </a:ext>
                  </a:extLst>
                </a:gridCol>
                <a:gridCol w="381000">
                  <a:extLst>
                    <a:ext uri="{9D8B030D-6E8A-4147-A177-3AD203B41FA5}">
                      <a16:colId xmlns:a16="http://schemas.microsoft.com/office/drawing/2014/main" val="20006"/>
                    </a:ext>
                  </a:extLst>
                </a:gridCol>
                <a:gridCol w="381000">
                  <a:extLst>
                    <a:ext uri="{9D8B030D-6E8A-4147-A177-3AD203B41FA5}">
                      <a16:colId xmlns:a16="http://schemas.microsoft.com/office/drawing/2014/main" val="20007"/>
                    </a:ext>
                  </a:extLst>
                </a:gridCol>
                <a:gridCol w="381000">
                  <a:extLst>
                    <a:ext uri="{9D8B030D-6E8A-4147-A177-3AD203B41FA5}">
                      <a16:colId xmlns:a16="http://schemas.microsoft.com/office/drawing/2014/main" val="20008"/>
                    </a:ext>
                  </a:extLst>
                </a:gridCol>
                <a:gridCol w="381000">
                  <a:extLst>
                    <a:ext uri="{9D8B030D-6E8A-4147-A177-3AD203B41FA5}">
                      <a16:colId xmlns:a16="http://schemas.microsoft.com/office/drawing/2014/main" val="20009"/>
                    </a:ext>
                  </a:extLst>
                </a:gridCol>
                <a:gridCol w="381000">
                  <a:extLst>
                    <a:ext uri="{9D8B030D-6E8A-4147-A177-3AD203B41FA5}">
                      <a16:colId xmlns:a16="http://schemas.microsoft.com/office/drawing/2014/main" val="20010"/>
                    </a:ext>
                  </a:extLst>
                </a:gridCol>
                <a:gridCol w="381000">
                  <a:extLst>
                    <a:ext uri="{9D8B030D-6E8A-4147-A177-3AD203B41FA5}">
                      <a16:colId xmlns:a16="http://schemas.microsoft.com/office/drawing/2014/main" val="20011"/>
                    </a:ext>
                  </a:extLst>
                </a:gridCol>
                <a:gridCol w="952500">
                  <a:extLst>
                    <a:ext uri="{9D8B030D-6E8A-4147-A177-3AD203B41FA5}">
                      <a16:colId xmlns:a16="http://schemas.microsoft.com/office/drawing/2014/main" val="20012"/>
                    </a:ext>
                  </a:extLst>
                </a:gridCol>
              </a:tblGrid>
              <a:tr h="177800">
                <a:tc gridSpan="13">
                  <a:txBody>
                    <a:bodyPr/>
                    <a:lstStyle/>
                    <a:p>
                      <a:pPr algn="ctr" fontAlgn="b"/>
                      <a:r>
                        <a:rPr lang="nl-NL" sz="1000" b="1" i="0" u="none" strike="noStrike">
                          <a:effectLst/>
                          <a:latin typeface="Verdana"/>
                        </a:rPr>
                        <a:t>MI/HI-workload ... TREADMILL ...</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CC"/>
                    </a:solidFill>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10000"/>
                  </a:ext>
                </a:extLst>
              </a:tr>
              <a:tr h="165100">
                <a:tc>
                  <a:txBody>
                    <a:bodyPr/>
                    <a:lstStyle/>
                    <a:p>
                      <a:pPr algn="ctr" fontAlgn="b"/>
                      <a:r>
                        <a:rPr lang="nl-NL" sz="1000" b="1" i="0" u="none" strike="noStrike">
                          <a:effectLst/>
                          <a:latin typeface="Verdana"/>
                        </a:rPr>
                        <a:t>Level</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gridSpan="3">
                  <a:txBody>
                    <a:bodyPr/>
                    <a:lstStyle/>
                    <a:p>
                      <a:pPr algn="l" fontAlgn="b"/>
                      <a:r>
                        <a:rPr lang="nl-NL" sz="1000" b="1" i="0" u="none" strike="noStrike">
                          <a:effectLst/>
                          <a:latin typeface="Verdana"/>
                        </a:rPr>
                        <a:t>Time (min)</a:t>
                      </a:r>
                    </a:p>
                  </a:txBody>
                  <a:tcPr marL="12700" marR="12700" marT="12700"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hMerge="1">
                  <a:txBody>
                    <a:bodyPr/>
                    <a:lstStyle/>
                    <a:p>
                      <a:endParaRPr lang="nl-NL"/>
                    </a:p>
                  </a:txBody>
                  <a:tcPr/>
                </a:tc>
                <a:tc hMerge="1">
                  <a:txBody>
                    <a:bodyPr/>
                    <a:lstStyle/>
                    <a:p>
                      <a:endParaRPr lang="nl-NL"/>
                    </a:p>
                  </a:txBody>
                  <a:tcPr/>
                </a:tc>
                <a:tc>
                  <a:txBody>
                    <a:bodyPr/>
                    <a:lstStyle/>
                    <a:p>
                      <a:pPr algn="l" fontAlgn="b"/>
                      <a:r>
                        <a:rPr lang="nl-NL" sz="1000" b="1" i="0" u="none" strike="noStrike">
                          <a:effectLst/>
                          <a:latin typeface="Verdana"/>
                        </a:rPr>
                        <a:t> </a:t>
                      </a:r>
                    </a:p>
                  </a:txBody>
                  <a:tcPr marL="12700" marR="12700" marT="1270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r>
                        <a:rPr lang="nl-NL" sz="1000" b="1" i="0" u="none" strike="noStrike">
                          <a:effectLst/>
                          <a:latin typeface="Verdana"/>
                        </a:rPr>
                        <a:t> </a:t>
                      </a:r>
                    </a:p>
                  </a:txBody>
                  <a:tcPr marL="12700" marR="12700" marT="1270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r>
                        <a:rPr lang="nl-NL" sz="1000" b="1" i="0" u="none" strike="noStrike">
                          <a:effectLst/>
                          <a:latin typeface="Verdana"/>
                        </a:rPr>
                        <a:t> </a:t>
                      </a:r>
                    </a:p>
                  </a:txBody>
                  <a:tcPr marL="12700" marR="12700" marT="1270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r>
                        <a:rPr lang="nl-NL" sz="1000" b="1" i="0" u="none" strike="noStrike">
                          <a:effectLst/>
                          <a:latin typeface="Verdana"/>
                        </a:rPr>
                        <a:t> </a:t>
                      </a:r>
                    </a:p>
                  </a:txBody>
                  <a:tcPr marL="12700" marR="12700" marT="1270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r>
                        <a:rPr lang="nl-NL" sz="1000" b="1" i="0" u="none" strike="noStrike">
                          <a:effectLst/>
                          <a:latin typeface="Verdana"/>
                        </a:rPr>
                        <a:t> </a:t>
                      </a:r>
                    </a:p>
                  </a:txBody>
                  <a:tcPr marL="12700" marR="12700" marT="1270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r>
                        <a:rPr lang="nl-NL" sz="1000" b="1" i="0" u="none" strike="noStrike">
                          <a:effectLst/>
                          <a:latin typeface="Verdana"/>
                        </a:rPr>
                        <a:t> </a:t>
                      </a:r>
                    </a:p>
                  </a:txBody>
                  <a:tcPr marL="12700" marR="12700" marT="1270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r>
                        <a:rPr lang="nl-NL" sz="1000" b="1" i="0" u="none" strike="noStrike">
                          <a:effectLst/>
                          <a:latin typeface="Verdana"/>
                        </a:rPr>
                        <a:t> </a:t>
                      </a:r>
                    </a:p>
                  </a:txBody>
                  <a:tcPr marL="12700" marR="12700" marT="1270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r>
                        <a:rPr lang="nl-NL" sz="1000" b="1" i="0" u="none" strike="noStrike">
                          <a:effectLst/>
                          <a:latin typeface="Verdana"/>
                        </a:rPr>
                        <a:t> </a:t>
                      </a:r>
                    </a:p>
                  </a:txBody>
                  <a:tcPr marL="12700" marR="12700" marT="12700"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r>
                        <a:rPr lang="nl-NL" sz="1000" b="1" i="0" u="none" strike="noStrike">
                          <a:effectLst/>
                          <a:latin typeface="Verdana"/>
                        </a:rPr>
                        <a:t>TOTAL TIME</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1"/>
                  </a:ext>
                </a:extLst>
              </a:tr>
              <a:tr h="165100">
                <a:tc>
                  <a:txBody>
                    <a:bodyPr/>
                    <a:lstStyle/>
                    <a:p>
                      <a:pPr algn="ctr" fontAlgn="b"/>
                      <a:r>
                        <a:rPr lang="nl-NL" sz="1000" b="1" i="0" u="none" strike="noStrike">
                          <a:effectLst/>
                          <a:latin typeface="Verdana"/>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nl-NL" sz="1000" b="1" i="0" u="none" strike="noStrike">
                          <a:effectLst/>
                          <a:latin typeface="Verdana"/>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1"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1"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1"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1"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1"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1"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1"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1"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1"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1"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1"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2"/>
                  </a:ext>
                </a:extLst>
              </a:tr>
              <a:tr h="165100">
                <a:tc>
                  <a:txBody>
                    <a:bodyPr/>
                    <a:lstStyle/>
                    <a:p>
                      <a:pPr algn="ctr" fontAlgn="b"/>
                      <a:r>
                        <a:rPr lang="nl-NL" sz="1000" b="1" i="0" u="none" strike="noStrike">
                          <a:effectLst/>
                          <a:latin typeface="Verdana"/>
                        </a:rPr>
                        <a:t>8</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3"/>
                  </a:ext>
                </a:extLst>
              </a:tr>
              <a:tr h="165100">
                <a:tc>
                  <a:txBody>
                    <a:bodyPr/>
                    <a:lstStyle/>
                    <a:p>
                      <a:pPr algn="ctr" fontAlgn="b"/>
                      <a:r>
                        <a:rPr lang="nl-NL" sz="1000" b="1" i="0" u="none" strike="noStrike">
                          <a:effectLst/>
                          <a:latin typeface="Verdana"/>
                        </a:rPr>
                        <a:t>9</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800" b="0" i="0" u="none" strike="noStrike">
                          <a:effectLst/>
                          <a:latin typeface="Verdana"/>
                        </a:rPr>
                        <a:t>0,30</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800" b="0" i="0" u="none" strike="noStrike">
                          <a:effectLst/>
                          <a:latin typeface="Verdana"/>
                        </a:rPr>
                        <a:t>0,30</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800" b="0" i="0" u="none" strike="noStrike">
                          <a:effectLst/>
                          <a:latin typeface="Verdana"/>
                        </a:rPr>
                        <a:t>0,30</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7x</a:t>
                      </a:r>
                    </a:p>
                  </a:txBody>
                  <a:tcPr marL="12700" marR="12700" marT="12700" marB="0" anchor="b">
                    <a:lnL w="6350" cap="flat" cmpd="sng" algn="ctr">
                      <a:solidFill>
                        <a:srgbClr val="00CCF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4"/>
                  </a:ext>
                </a:extLst>
              </a:tr>
              <a:tr h="165100">
                <a:tc>
                  <a:txBody>
                    <a:bodyPr/>
                    <a:lstStyle/>
                    <a:p>
                      <a:pPr algn="ctr" fontAlgn="b"/>
                      <a:r>
                        <a:rPr lang="nl-NL" sz="1000" b="1" i="0" u="none" strike="noStrike">
                          <a:effectLst/>
                          <a:latin typeface="Verdana"/>
                        </a:rPr>
                        <a:t>10</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5"/>
                  </a:ext>
                </a:extLst>
              </a:tr>
              <a:tr h="165100">
                <a:tc>
                  <a:txBody>
                    <a:bodyPr/>
                    <a:lstStyle/>
                    <a:p>
                      <a:pPr algn="ctr" fontAlgn="b"/>
                      <a:r>
                        <a:rPr lang="nl-NL" sz="1000" b="1" i="0" u="none" strike="noStrike">
                          <a:effectLst/>
                          <a:latin typeface="Verdana"/>
                        </a:rPr>
                        <a:t>11</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6"/>
                  </a:ext>
                </a:extLst>
              </a:tr>
              <a:tr h="165100">
                <a:tc>
                  <a:txBody>
                    <a:bodyPr/>
                    <a:lstStyle/>
                    <a:p>
                      <a:pPr algn="ctr" fontAlgn="b"/>
                      <a:r>
                        <a:rPr lang="nl-NL" sz="1000" b="1" i="0" u="none" strike="noStrike">
                          <a:effectLst/>
                          <a:latin typeface="Verdana"/>
                        </a:rPr>
                        <a:t>12</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7"/>
                  </a:ext>
                </a:extLst>
              </a:tr>
              <a:tr h="165100">
                <a:tc>
                  <a:txBody>
                    <a:bodyPr/>
                    <a:lstStyle/>
                    <a:p>
                      <a:pPr algn="ctr" fontAlgn="b"/>
                      <a:r>
                        <a:rPr lang="nl-NL" sz="1000" b="1" i="0" u="none" strike="noStrike">
                          <a:effectLst/>
                          <a:latin typeface="Verdana"/>
                        </a:rPr>
                        <a:t>13</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nl-NL" sz="1000" b="0" i="0" u="none" strike="noStrike">
                          <a:effectLst/>
                          <a:latin typeface="Verdana"/>
                        </a:rPr>
                        <a:t>4</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4</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4</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4</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8x</a:t>
                      </a:r>
                    </a:p>
                  </a:txBody>
                  <a:tcPr marL="12700" marR="12700" marT="12700" marB="0" anchor="b">
                    <a:lnL w="6350" cap="flat" cmpd="sng" algn="ctr">
                      <a:solidFill>
                        <a:srgbClr val="00CCF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8"/>
                  </a:ext>
                </a:extLst>
              </a:tr>
              <a:tr h="165100">
                <a:tc>
                  <a:txBody>
                    <a:bodyPr/>
                    <a:lstStyle/>
                    <a:p>
                      <a:pPr algn="ctr" fontAlgn="b"/>
                      <a:r>
                        <a:rPr lang="nl-NL" sz="1000" b="1" i="0" u="none" strike="noStrike">
                          <a:effectLst/>
                          <a:latin typeface="Verdana"/>
                        </a:rPr>
                        <a:t>14</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9"/>
                  </a:ext>
                </a:extLst>
              </a:tr>
              <a:tr h="165100">
                <a:tc>
                  <a:txBody>
                    <a:bodyPr/>
                    <a:lstStyle/>
                    <a:p>
                      <a:pPr algn="ctr" fontAlgn="b"/>
                      <a:r>
                        <a:rPr lang="nl-NL" sz="1000" b="1" i="0" u="none" strike="noStrike">
                          <a:effectLst/>
                          <a:latin typeface="Verdana"/>
                        </a:rPr>
                        <a:t>15</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800" b="0" i="0" u="none" strike="noStrike">
                          <a:effectLst/>
                          <a:latin typeface="Verdana"/>
                        </a:rPr>
                        <a:t>0,30</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8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8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800" b="0" i="0" u="none" strike="noStrike">
                          <a:effectLst/>
                          <a:latin typeface="Verdana"/>
                        </a:rPr>
                        <a:t>0,30</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8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800" b="0" i="0" u="none" strike="noStrike">
                          <a:effectLst/>
                          <a:latin typeface="Verdana"/>
                        </a:rPr>
                        <a:t>0,30</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7x</a:t>
                      </a:r>
                    </a:p>
                  </a:txBody>
                  <a:tcPr marL="12700" marR="12700" marT="12700" marB="0" anchor="b">
                    <a:lnL w="6350" cap="flat" cmpd="sng" algn="ctr">
                      <a:solidFill>
                        <a:srgbClr val="00CCF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0"/>
                  </a:ext>
                </a:extLst>
              </a:tr>
              <a:tr h="165100">
                <a:tc>
                  <a:txBody>
                    <a:bodyPr/>
                    <a:lstStyle/>
                    <a:p>
                      <a:pPr algn="ctr" fontAlgn="b"/>
                      <a:r>
                        <a:rPr lang="nl-NL" sz="1000" b="1" i="0" u="none" strike="noStrike">
                          <a:effectLst/>
                          <a:latin typeface="Verdana"/>
                        </a:rPr>
                        <a:t>16</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6350" cap="flat" cmpd="sng" algn="ctr">
                      <a:solidFill>
                        <a:srgbClr val="00CCFF"/>
                      </a:solidFill>
                      <a:prstDash val="solid"/>
                      <a:round/>
                      <a:headEnd type="none" w="med" len="med"/>
                      <a:tailEnd type="none" w="med" len="med"/>
                    </a:lnB>
                  </a:tcPr>
                </a:tc>
                <a:tc>
                  <a:txBody>
                    <a:bodyPr/>
                    <a:lstStyle/>
                    <a:p>
                      <a:pPr algn="ctr"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77800">
                <a:tc>
                  <a:txBody>
                    <a:bodyPr/>
                    <a:lstStyle/>
                    <a:p>
                      <a:pPr algn="ctr" fontAlgn="b"/>
                      <a:r>
                        <a:rPr lang="nl-NL" sz="1000" b="0" i="0" u="none" strike="noStrike">
                          <a:effectLst/>
                          <a:latin typeface="Verdana"/>
                        </a:rPr>
                        <a:t> </a:t>
                      </a:r>
                    </a:p>
                  </a:txBody>
                  <a:tcPr marL="12700" marR="12700" marT="1270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l" fontAlgn="b"/>
                      <a:r>
                        <a:rPr lang="nl-NL" sz="1000" b="0" i="0" u="none" strike="noStrike">
                          <a:effectLst/>
                          <a:latin typeface="Verdana"/>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CCFF"/>
                      </a:solidFill>
                      <a:prstDash val="solid"/>
                      <a:round/>
                      <a:headEnd type="none" w="med" len="med"/>
                      <a:tailEnd type="none" w="med" len="med"/>
                    </a:lnR>
                    <a:lnT w="6350" cap="flat" cmpd="sng" algn="ctr">
                      <a:solidFill>
                        <a:srgbClr val="00CC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nl-NL" sz="1000" b="0" i="0" u="none" strike="noStrike">
                          <a:effectLst/>
                          <a:latin typeface="Verdana"/>
                        </a:rPr>
                        <a:t> </a:t>
                      </a:r>
                    </a:p>
                  </a:txBody>
                  <a:tcPr marL="12700" marR="12700" marT="12700" marB="0" anchor="b">
                    <a:lnL w="6350" cap="flat" cmpd="sng" algn="ctr">
                      <a:solidFill>
                        <a:srgbClr val="00CCF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CC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FR" sz="1000" b="0" i="0" u="none" strike="noStrike" dirty="0">
                          <a:effectLst/>
                          <a:latin typeface="Verdana"/>
                        </a:rPr>
                        <a:t>32' + 7'</a:t>
                      </a:r>
                    </a:p>
                  </a:txBody>
                  <a:tcPr marL="12700" marR="12700" marT="1270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40132505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1"/>
          <p:cNvSpPr txBox="1">
            <a:spLocks noChangeArrowheads="1"/>
          </p:cNvSpPr>
          <p:nvPr/>
        </p:nvSpPr>
        <p:spPr bwMode="auto">
          <a:xfrm>
            <a:off x="179512" y="136525"/>
            <a:ext cx="8784976" cy="366713"/>
          </a:xfrm>
          <a:prstGeom prst="rect">
            <a:avLst/>
          </a:prstGeom>
          <a:noFill/>
          <a:ln w="9525">
            <a:noFill/>
            <a:miter lim="800000"/>
            <a:headEnd/>
            <a:tailEnd/>
          </a:ln>
        </p:spPr>
        <p:txBody>
          <a:bodyPr wrap="square">
            <a:spAutoFit/>
          </a:bodyPr>
          <a:lstStyle/>
          <a:p>
            <a:r>
              <a:rPr lang="en-US" sz="1800" b="1" dirty="0">
                <a:latin typeface="Verdana" pitchFamily="84" charset="0"/>
              </a:rPr>
              <a:t>	Wednesday: REST day</a:t>
            </a:r>
          </a:p>
        </p:txBody>
      </p:sp>
      <p:sp>
        <p:nvSpPr>
          <p:cNvPr id="4" name="Content Placeholder 3">
            <a:extLst>
              <a:ext uri="{FF2B5EF4-FFF2-40B4-BE49-F238E27FC236}">
                <a16:creationId xmlns:a16="http://schemas.microsoft.com/office/drawing/2014/main" id="{1258B056-6206-2843-B1AB-03E34EA5B2FA}"/>
              </a:ext>
            </a:extLst>
          </p:cNvPr>
          <p:cNvSpPr>
            <a:spLocks noGrp="1"/>
          </p:cNvSpPr>
          <p:nvPr>
            <p:ph idx="1"/>
          </p:nvPr>
        </p:nvSpPr>
        <p:spPr/>
        <p:txBody>
          <a:bodyPr/>
          <a:lstStyle/>
          <a:p>
            <a:endParaRPr lang="en-US"/>
          </a:p>
        </p:txBody>
      </p:sp>
      <p:pic>
        <p:nvPicPr>
          <p:cNvPr id="7" name="Picture 6" descr="A group of people posing for a photo&#13;&#10;&#13;&#10;Description automatically generated">
            <a:extLst>
              <a:ext uri="{FF2B5EF4-FFF2-40B4-BE49-F238E27FC236}">
                <a16:creationId xmlns:a16="http://schemas.microsoft.com/office/drawing/2014/main" id="{DFE89AF1-305E-A343-8831-AFAB43BD86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8024" y="3717032"/>
            <a:ext cx="3708400" cy="2781300"/>
          </a:xfrm>
          <a:prstGeom prst="rect">
            <a:avLst/>
          </a:prstGeom>
        </p:spPr>
      </p:pic>
    </p:spTree>
    <p:extLst>
      <p:ext uri="{BB962C8B-B14F-4D97-AF65-F5344CB8AC3E}">
        <p14:creationId xmlns:p14="http://schemas.microsoft.com/office/powerpoint/2010/main" val="36298709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kumimoji="1" lang="en-GB" altLang="ja-JP" dirty="0">
                <a:latin typeface="Arial" pitchFamily="34" charset="0"/>
                <a:ea typeface="ＭＳ Ｐゴシック" pitchFamily="34" charset="-128"/>
                <a:cs typeface="Arial" pitchFamily="34" charset="0"/>
              </a:rPr>
              <a:t>Week 1</a:t>
            </a:r>
          </a:p>
        </p:txBody>
      </p:sp>
      <p:sp>
        <p:nvSpPr>
          <p:cNvPr id="4099" name="Content Placeholder 2"/>
          <p:cNvSpPr>
            <a:spLocks noGrp="1"/>
          </p:cNvSpPr>
          <p:nvPr>
            <p:ph idx="1"/>
          </p:nvPr>
        </p:nvSpPr>
        <p:spPr/>
        <p:txBody>
          <a:bodyPr/>
          <a:lstStyle/>
          <a:p>
            <a:pPr marL="0" indent="0">
              <a:buNone/>
            </a:pPr>
            <a:r>
              <a:rPr lang="en-GB" sz="1600" dirty="0">
                <a:solidFill>
                  <a:srgbClr val="000000"/>
                </a:solidFill>
                <a:latin typeface="Verdana"/>
                <a:cs typeface="Verdana"/>
              </a:rPr>
              <a:t>With the winter break in a lot of countries, we offer you a ‘relax week’. Just listen to your own body. If you require a few days of rest, then take a break and enjoy your days with your family and friends. If you are willing to practice feel free to practice at 76 to 85% </a:t>
            </a:r>
            <a:r>
              <a:rPr lang="en-GB" sz="1600" dirty="0" err="1">
                <a:solidFill>
                  <a:srgbClr val="000000"/>
                </a:solidFill>
                <a:latin typeface="Verdana"/>
                <a:cs typeface="Verdana"/>
              </a:rPr>
              <a:t>HRmax</a:t>
            </a:r>
            <a:r>
              <a:rPr lang="en-GB" sz="1600" dirty="0">
                <a:solidFill>
                  <a:srgbClr val="000000"/>
                </a:solidFill>
                <a:latin typeface="Verdana"/>
                <a:cs typeface="Verdana"/>
              </a:rPr>
              <a:t> (= medium intensity).</a:t>
            </a:r>
          </a:p>
          <a:p>
            <a:pPr marL="0" indent="0">
              <a:buNone/>
            </a:pPr>
            <a:endParaRPr kumimoji="1" lang="en-GB" altLang="ja-JP" sz="1600" dirty="0">
              <a:solidFill>
                <a:srgbClr val="000000"/>
              </a:solidFill>
              <a:latin typeface="Verdana"/>
              <a:ea typeface="ＭＳ Ｐゴシック" pitchFamily="34" charset="-128"/>
              <a:cs typeface="Verdana"/>
            </a:endParaRPr>
          </a:p>
          <a:p>
            <a:pPr marL="457200" indent="-457200">
              <a:buFontTx/>
              <a:buChar char="•"/>
            </a:pPr>
            <a:r>
              <a:rPr kumimoji="1" lang="en-GB" altLang="ja-JP" sz="1600" dirty="0">
                <a:solidFill>
                  <a:srgbClr val="000000"/>
                </a:solidFill>
                <a:latin typeface="Verdana"/>
                <a:ea typeface="ＭＳ Ｐゴシック" pitchFamily="34" charset="-128"/>
                <a:cs typeface="Verdana"/>
              </a:rPr>
              <a:t>Tuesday		Happy New Year</a:t>
            </a:r>
          </a:p>
          <a:p>
            <a:pPr lvl="1" indent="-457200">
              <a:buFontTx/>
              <a:buChar char="•"/>
            </a:pPr>
            <a:r>
              <a:rPr kumimoji="1" lang="en-GB" altLang="ja-JP" sz="1600" dirty="0">
                <a:solidFill>
                  <a:srgbClr val="000000"/>
                </a:solidFill>
                <a:latin typeface="Verdana"/>
                <a:ea typeface="ＭＳ Ｐゴシック" pitchFamily="34" charset="-128"/>
                <a:cs typeface="Verdana"/>
              </a:rPr>
              <a:t>Enjoy family time!</a:t>
            </a:r>
          </a:p>
          <a:p>
            <a:pPr marL="457200" indent="-457200">
              <a:buFontTx/>
              <a:buChar char="•"/>
            </a:pPr>
            <a:r>
              <a:rPr kumimoji="1" lang="en-GB" altLang="ja-JP" sz="1600" dirty="0">
                <a:solidFill>
                  <a:srgbClr val="000000"/>
                </a:solidFill>
                <a:latin typeface="Verdana"/>
                <a:ea typeface="ＭＳ Ｐゴシック" pitchFamily="34" charset="-128"/>
                <a:cs typeface="Verdana"/>
              </a:rPr>
              <a:t>Wednesday		MI</a:t>
            </a:r>
          </a:p>
          <a:p>
            <a:pPr lvl="1" indent="-457200">
              <a:buFontTx/>
              <a:buChar char="•"/>
            </a:pPr>
            <a:r>
              <a:rPr kumimoji="1" lang="en-GB" altLang="ja-JP" sz="1600" dirty="0">
                <a:solidFill>
                  <a:srgbClr val="000000"/>
                </a:solidFill>
                <a:latin typeface="Verdana"/>
                <a:ea typeface="ＭＳ Ｐゴシック" pitchFamily="34" charset="-128"/>
                <a:cs typeface="Verdana"/>
              </a:rPr>
              <a:t>MI-endurance run / jogging			total time: 70 min</a:t>
            </a:r>
          </a:p>
          <a:p>
            <a:pPr marL="457200" indent="-457200">
              <a:buFontTx/>
              <a:buChar char="•"/>
            </a:pPr>
            <a:r>
              <a:rPr kumimoji="1" lang="en-GB" altLang="ja-JP" sz="1600" dirty="0">
                <a:solidFill>
                  <a:srgbClr val="000000"/>
                </a:solidFill>
                <a:latin typeface="Verdana"/>
                <a:ea typeface="ＭＳ Ｐゴシック" pitchFamily="34" charset="-128"/>
                <a:cs typeface="Verdana"/>
              </a:rPr>
              <a:t>Thursday		Rest</a:t>
            </a:r>
          </a:p>
          <a:p>
            <a:pPr marL="457200" indent="-457200">
              <a:buFontTx/>
              <a:buChar char="•"/>
            </a:pPr>
            <a:r>
              <a:rPr kumimoji="1" lang="en-GB" altLang="ja-JP" sz="1600" dirty="0">
                <a:solidFill>
                  <a:srgbClr val="000000"/>
                </a:solidFill>
                <a:latin typeface="Verdana"/>
                <a:ea typeface="ＭＳ Ｐゴシック" pitchFamily="34" charset="-128"/>
                <a:cs typeface="Verdana"/>
              </a:rPr>
              <a:t>Friday		MI</a:t>
            </a:r>
          </a:p>
          <a:p>
            <a:pPr lvl="1" indent="-457200">
              <a:buFontTx/>
              <a:buChar char="•"/>
            </a:pPr>
            <a:r>
              <a:rPr kumimoji="1" lang="en-GB" altLang="ja-JP" sz="1600" dirty="0">
                <a:solidFill>
                  <a:srgbClr val="000000"/>
                </a:solidFill>
                <a:latin typeface="Verdana"/>
                <a:ea typeface="ＭＳ Ｐゴシック" pitchFamily="34" charset="-128"/>
                <a:cs typeface="Verdana"/>
              </a:rPr>
              <a:t>MI-endurance run / jogging			total time: 75 min</a:t>
            </a:r>
          </a:p>
          <a:p>
            <a:pPr marL="457200" indent="-457200">
              <a:buFontTx/>
              <a:buChar char="•"/>
            </a:pPr>
            <a:r>
              <a:rPr kumimoji="1" lang="en-GB" altLang="ja-JP" sz="1600" dirty="0">
                <a:solidFill>
                  <a:srgbClr val="000000"/>
                </a:solidFill>
                <a:latin typeface="Verdana"/>
                <a:ea typeface="ＭＳ Ｐゴシック" pitchFamily="34" charset="-128"/>
                <a:cs typeface="Verdana"/>
              </a:rPr>
              <a:t>Saturday		S</a:t>
            </a:r>
          </a:p>
          <a:p>
            <a:pPr lvl="1">
              <a:buFontTx/>
              <a:buChar char="•"/>
            </a:pPr>
            <a:r>
              <a:rPr kumimoji="1" lang="en-GB" altLang="ja-JP" sz="1600" dirty="0">
                <a:solidFill>
                  <a:srgbClr val="000000"/>
                </a:solidFill>
                <a:latin typeface="Verdana"/>
                <a:ea typeface="ＭＳ Ｐゴシック" pitchFamily="34" charset="-128"/>
                <a:cs typeface="Verdana"/>
              </a:rPr>
              <a:t>Extra speed work				total time: 55 min</a:t>
            </a:r>
          </a:p>
          <a:p>
            <a:pPr marL="457200" indent="-457200">
              <a:buFontTx/>
              <a:buChar char="•"/>
            </a:pPr>
            <a:r>
              <a:rPr kumimoji="1" lang="en-GB" altLang="ja-JP" sz="1600" dirty="0">
                <a:solidFill>
                  <a:srgbClr val="000000"/>
                </a:solidFill>
                <a:latin typeface="Verdana"/>
                <a:ea typeface="ＭＳ Ｐゴシック" pitchFamily="34" charset="-128"/>
                <a:cs typeface="Verdana"/>
              </a:rPr>
              <a:t>Sunday		CORE</a:t>
            </a:r>
          </a:p>
          <a:p>
            <a:pPr lvl="1" indent="-457200">
              <a:buFontTx/>
              <a:buChar char="•"/>
            </a:pPr>
            <a:r>
              <a:rPr kumimoji="1" lang="en-GB" altLang="ja-JP" sz="1600" dirty="0">
                <a:solidFill>
                  <a:srgbClr val="000000"/>
                </a:solidFill>
                <a:latin typeface="Verdana"/>
                <a:ea typeface="ＭＳ Ｐゴシック" pitchFamily="34" charset="-128"/>
                <a:cs typeface="Verdana"/>
              </a:rPr>
              <a:t>Extra CORE &amp; basic strength exercises 	total time: 55 min</a:t>
            </a:r>
          </a:p>
          <a:p>
            <a:pPr lvl="1" indent="-457200">
              <a:buFontTx/>
              <a:buChar char="•"/>
            </a:pPr>
            <a:endParaRPr kumimoji="1" lang="en-GB" altLang="ja-JP" sz="1600" dirty="0">
              <a:solidFill>
                <a:srgbClr val="000000"/>
              </a:solidFill>
              <a:latin typeface="Verdana"/>
              <a:ea typeface="ＭＳ Ｐゴシック" pitchFamily="34" charset="-128"/>
              <a:cs typeface="Verdana"/>
            </a:endParaRPr>
          </a:p>
          <a:p>
            <a:pPr marL="0" indent="0">
              <a:buNone/>
            </a:pPr>
            <a:r>
              <a:rPr kumimoji="1" lang="en-GB" altLang="ja-JP" sz="1400" i="1" dirty="0">
                <a:solidFill>
                  <a:srgbClr val="000000"/>
                </a:solidFill>
                <a:latin typeface="Verdana"/>
                <a:ea typeface="ＭＳ Ｐゴシック" pitchFamily="34" charset="-128"/>
                <a:cs typeface="Verdana"/>
              </a:rPr>
              <a:t>(Note: UEFA referees, as your Winter Course is 1 week earlier than normal, hope you had your 1-2 weeks off already, so that you can restart this week </a:t>
            </a:r>
            <a:r>
              <a:rPr kumimoji="1" lang="en-GB" altLang="ja-JP" sz="1400" i="1" dirty="0">
                <a:solidFill>
                  <a:srgbClr val="000000"/>
                </a:solidFill>
                <a:latin typeface="Verdana"/>
                <a:ea typeface="ＭＳ Ｐゴシック" pitchFamily="34" charset="-128"/>
                <a:cs typeface="Verdana"/>
                <a:sym typeface="Wingdings" pitchFamily="2" charset="2"/>
              </a:rPr>
              <a:t> )</a:t>
            </a:r>
            <a:endParaRPr kumimoji="1" lang="en-GB" altLang="ja-JP" sz="1400" i="1" dirty="0">
              <a:solidFill>
                <a:srgbClr val="000000"/>
              </a:solidFill>
              <a:latin typeface="Verdana"/>
              <a:ea typeface="ＭＳ Ｐゴシック" pitchFamily="34" charset="-128"/>
              <a:cs typeface="Verdana"/>
            </a:endParaRPr>
          </a:p>
          <a:p>
            <a:pPr marL="457200" indent="-457200">
              <a:buFontTx/>
              <a:buChar char="•"/>
            </a:pPr>
            <a:endParaRPr kumimoji="1" lang="en-GB" altLang="ja-JP" sz="1600" dirty="0">
              <a:solidFill>
                <a:srgbClr val="000000"/>
              </a:solidFill>
              <a:latin typeface="Verdana"/>
              <a:ea typeface="ＭＳ Ｐゴシック" pitchFamily="34" charset="-128"/>
              <a:cs typeface="Verdana"/>
            </a:endParaRPr>
          </a:p>
        </p:txBody>
      </p:sp>
    </p:spTree>
    <p:extLst>
      <p:ext uri="{BB962C8B-B14F-4D97-AF65-F5344CB8AC3E}">
        <p14:creationId xmlns:p14="http://schemas.microsoft.com/office/powerpoint/2010/main" val="8597769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00"/>
          <p:cNvSpPr>
            <a:spLocks noChangeAspect="1" noChangeArrowheads="1"/>
          </p:cNvSpPr>
          <p:nvPr/>
        </p:nvSpPr>
        <p:spPr bwMode="auto">
          <a:xfrm>
            <a:off x="251520" y="620688"/>
            <a:ext cx="6492875" cy="4038600"/>
          </a:xfrm>
          <a:prstGeom prst="rect">
            <a:avLst/>
          </a:prstGeom>
          <a:solidFill>
            <a:srgbClr val="006000"/>
          </a:solidFill>
          <a:ln w="28575" algn="ctr">
            <a:noFill/>
            <a:miter lim="800000"/>
            <a:headEnd/>
            <a:tailEnd/>
          </a:ln>
        </p:spPr>
        <p:txBody>
          <a:bodyPr lIns="74295" tIns="8890" rIns="74295" bIns="8890"/>
          <a:lstStyle/>
          <a:p>
            <a:endParaRPr lang="ja-JP" sz="2400">
              <a:solidFill>
                <a:srgbClr val="FF0000"/>
              </a:solidFill>
              <a:latin typeface="Times New Roman" pitchFamily="84" charset="0"/>
            </a:endParaRPr>
          </a:p>
        </p:txBody>
      </p:sp>
      <p:grpSp>
        <p:nvGrpSpPr>
          <p:cNvPr id="2" name="Group 130"/>
          <p:cNvGrpSpPr>
            <a:grpSpLocks noChangeAspect="1"/>
          </p:cNvGrpSpPr>
          <p:nvPr/>
        </p:nvGrpSpPr>
        <p:grpSpPr bwMode="auto">
          <a:xfrm>
            <a:off x="539552" y="922338"/>
            <a:ext cx="6024562" cy="3459162"/>
            <a:chOff x="2543" y="9426"/>
            <a:chExt cx="6236" cy="3855"/>
          </a:xfrm>
        </p:grpSpPr>
        <p:sp>
          <p:nvSpPr>
            <p:cNvPr id="22552" name="Line 131"/>
            <p:cNvSpPr>
              <a:spLocks noChangeAspect="1" noChangeShapeType="1"/>
            </p:cNvSpPr>
            <p:nvPr/>
          </p:nvSpPr>
          <p:spPr bwMode="auto">
            <a:xfrm>
              <a:off x="5660" y="9426"/>
              <a:ext cx="1" cy="3855"/>
            </a:xfrm>
            <a:prstGeom prst="line">
              <a:avLst/>
            </a:prstGeom>
            <a:noFill/>
            <a:ln w="19050">
              <a:solidFill>
                <a:srgbClr val="FFFFFF"/>
              </a:solidFill>
              <a:round/>
              <a:headEnd/>
              <a:tailEnd/>
            </a:ln>
          </p:spPr>
          <p:txBody>
            <a:bodyPr lIns="74295" tIns="8890" rIns="74295" bIns="8890"/>
            <a:lstStyle/>
            <a:p>
              <a:endParaRPr lang="nl-BE"/>
            </a:p>
          </p:txBody>
        </p:sp>
        <p:sp>
          <p:nvSpPr>
            <p:cNvPr id="22553" name="Oval 132"/>
            <p:cNvSpPr>
              <a:spLocks noChangeAspect="1" noChangeArrowheads="1"/>
            </p:cNvSpPr>
            <p:nvPr/>
          </p:nvSpPr>
          <p:spPr bwMode="auto">
            <a:xfrm>
              <a:off x="5632" y="11325"/>
              <a:ext cx="57" cy="57"/>
            </a:xfrm>
            <a:prstGeom prst="ellipse">
              <a:avLst/>
            </a:prstGeom>
            <a:solidFill>
              <a:srgbClr val="FFFFFF"/>
            </a:solid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54" name="Oval 133"/>
            <p:cNvSpPr>
              <a:spLocks noChangeAspect="1" noChangeArrowheads="1"/>
            </p:cNvSpPr>
            <p:nvPr/>
          </p:nvSpPr>
          <p:spPr bwMode="auto">
            <a:xfrm>
              <a:off x="5142" y="10835"/>
              <a:ext cx="1037" cy="1037"/>
            </a:xfrm>
            <a:prstGeom prst="ellipse">
              <a:avLst/>
            </a:pr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55" name="Rectangle 134"/>
            <p:cNvSpPr>
              <a:spLocks noChangeAspect="1" noChangeArrowheads="1"/>
            </p:cNvSpPr>
            <p:nvPr/>
          </p:nvSpPr>
          <p:spPr bwMode="auto">
            <a:xfrm>
              <a:off x="2684" y="9426"/>
              <a:ext cx="5953" cy="3855"/>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56" name="Rectangle 135"/>
            <p:cNvSpPr>
              <a:spLocks noChangeAspect="1" noChangeArrowheads="1"/>
            </p:cNvSpPr>
            <p:nvPr/>
          </p:nvSpPr>
          <p:spPr bwMode="auto">
            <a:xfrm>
              <a:off x="2543" y="11147"/>
              <a:ext cx="142" cy="414"/>
            </a:xfrm>
            <a:prstGeom prst="rect">
              <a:avLst/>
            </a:prstGeom>
            <a:solidFill>
              <a:srgbClr val="808080"/>
            </a:solid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57" name="Rectangle 136"/>
            <p:cNvSpPr>
              <a:spLocks noChangeAspect="1" noChangeArrowheads="1"/>
            </p:cNvSpPr>
            <p:nvPr/>
          </p:nvSpPr>
          <p:spPr bwMode="auto">
            <a:xfrm>
              <a:off x="8637" y="11147"/>
              <a:ext cx="142" cy="414"/>
            </a:xfrm>
            <a:prstGeom prst="rect">
              <a:avLst/>
            </a:prstGeom>
            <a:solidFill>
              <a:srgbClr val="808080"/>
            </a:solid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58" name="Rectangle 137"/>
            <p:cNvSpPr>
              <a:spLocks noChangeAspect="1" noChangeArrowheads="1"/>
            </p:cNvSpPr>
            <p:nvPr/>
          </p:nvSpPr>
          <p:spPr bwMode="auto">
            <a:xfrm>
              <a:off x="2684" y="10835"/>
              <a:ext cx="312" cy="1037"/>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59" name="Rectangle 138"/>
            <p:cNvSpPr>
              <a:spLocks noChangeAspect="1" noChangeArrowheads="1"/>
            </p:cNvSpPr>
            <p:nvPr/>
          </p:nvSpPr>
          <p:spPr bwMode="auto">
            <a:xfrm>
              <a:off x="8325" y="10835"/>
              <a:ext cx="312" cy="1037"/>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60" name="Oval 139"/>
            <p:cNvSpPr>
              <a:spLocks noChangeAspect="1" noChangeArrowheads="1"/>
            </p:cNvSpPr>
            <p:nvPr/>
          </p:nvSpPr>
          <p:spPr bwMode="auto">
            <a:xfrm>
              <a:off x="3279" y="11325"/>
              <a:ext cx="57" cy="57"/>
            </a:xfrm>
            <a:prstGeom prst="ellipse">
              <a:avLst/>
            </a:prstGeom>
            <a:solidFill>
              <a:srgbClr val="FFFFFF"/>
            </a:solid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61" name="Arc 140"/>
            <p:cNvSpPr>
              <a:spLocks noChangeAspect="1"/>
            </p:cNvSpPr>
            <p:nvPr/>
          </p:nvSpPr>
          <p:spPr bwMode="auto">
            <a:xfrm>
              <a:off x="3307" y="10937"/>
              <a:ext cx="519" cy="833"/>
            </a:xfrm>
            <a:custGeom>
              <a:avLst/>
              <a:gdLst>
                <a:gd name="T0" fmla="*/ 0 w 21600"/>
                <a:gd name="T1" fmla="*/ 0 h 34673"/>
                <a:gd name="T2" fmla="*/ 0 w 21600"/>
                <a:gd name="T3" fmla="*/ 0 h 34673"/>
                <a:gd name="T4" fmla="*/ 0 w 21600"/>
                <a:gd name="T5" fmla="*/ 0 h 34673"/>
                <a:gd name="T6" fmla="*/ 0 60000 65536"/>
                <a:gd name="T7" fmla="*/ 0 60000 65536"/>
                <a:gd name="T8" fmla="*/ 0 60000 65536"/>
                <a:gd name="T9" fmla="*/ 0 w 21600"/>
                <a:gd name="T10" fmla="*/ 0 h 34673"/>
                <a:gd name="T11" fmla="*/ 21600 w 21600"/>
                <a:gd name="T12" fmla="*/ 34673 h 34673"/>
              </a:gdLst>
              <a:ahLst/>
              <a:cxnLst>
                <a:cxn ang="T6">
                  <a:pos x="T0" y="T1"/>
                </a:cxn>
                <a:cxn ang="T7">
                  <a:pos x="T2" y="T3"/>
                </a:cxn>
                <a:cxn ang="T8">
                  <a:pos x="T4" y="T5"/>
                </a:cxn>
              </a:cxnLst>
              <a:rect l="T9" t="T10" r="T11" b="T12"/>
              <a:pathLst>
                <a:path w="21600" h="34673" fill="none" extrusionOk="0">
                  <a:moveTo>
                    <a:pt x="12858" y="-1"/>
                  </a:moveTo>
                  <a:cubicBezTo>
                    <a:pt x="18356" y="4073"/>
                    <a:pt x="21600" y="10512"/>
                    <a:pt x="21600" y="17356"/>
                  </a:cubicBezTo>
                  <a:cubicBezTo>
                    <a:pt x="21600" y="24176"/>
                    <a:pt x="18378" y="30596"/>
                    <a:pt x="12910" y="34672"/>
                  </a:cubicBezTo>
                </a:path>
                <a:path w="21600" h="34673" stroke="0" extrusionOk="0">
                  <a:moveTo>
                    <a:pt x="12858" y="-1"/>
                  </a:moveTo>
                  <a:cubicBezTo>
                    <a:pt x="18356" y="4073"/>
                    <a:pt x="21600" y="10512"/>
                    <a:pt x="21600" y="17356"/>
                  </a:cubicBezTo>
                  <a:cubicBezTo>
                    <a:pt x="21600" y="24176"/>
                    <a:pt x="18378" y="30596"/>
                    <a:pt x="12910" y="34672"/>
                  </a:cubicBezTo>
                  <a:lnTo>
                    <a:pt x="0" y="17356"/>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62" name="Rectangle 141"/>
            <p:cNvSpPr>
              <a:spLocks noChangeAspect="1" noChangeArrowheads="1"/>
            </p:cNvSpPr>
            <p:nvPr/>
          </p:nvSpPr>
          <p:spPr bwMode="auto">
            <a:xfrm>
              <a:off x="2684" y="10211"/>
              <a:ext cx="935" cy="2285"/>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63" name="Oval 142"/>
            <p:cNvSpPr>
              <a:spLocks noChangeAspect="1" noChangeArrowheads="1"/>
            </p:cNvSpPr>
            <p:nvPr/>
          </p:nvSpPr>
          <p:spPr bwMode="auto">
            <a:xfrm flipH="1">
              <a:off x="7985" y="11325"/>
              <a:ext cx="57" cy="57"/>
            </a:xfrm>
            <a:prstGeom prst="ellipse">
              <a:avLst/>
            </a:prstGeom>
            <a:solidFill>
              <a:srgbClr val="FFFFFF"/>
            </a:solid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64" name="Arc 143"/>
            <p:cNvSpPr>
              <a:spLocks noChangeAspect="1"/>
            </p:cNvSpPr>
            <p:nvPr/>
          </p:nvSpPr>
          <p:spPr bwMode="auto">
            <a:xfrm flipH="1">
              <a:off x="7495" y="10937"/>
              <a:ext cx="519" cy="833"/>
            </a:xfrm>
            <a:custGeom>
              <a:avLst/>
              <a:gdLst>
                <a:gd name="T0" fmla="*/ 0 w 21600"/>
                <a:gd name="T1" fmla="*/ 0 h 34673"/>
                <a:gd name="T2" fmla="*/ 0 w 21600"/>
                <a:gd name="T3" fmla="*/ 0 h 34673"/>
                <a:gd name="T4" fmla="*/ 0 w 21600"/>
                <a:gd name="T5" fmla="*/ 0 h 34673"/>
                <a:gd name="T6" fmla="*/ 0 60000 65536"/>
                <a:gd name="T7" fmla="*/ 0 60000 65536"/>
                <a:gd name="T8" fmla="*/ 0 60000 65536"/>
                <a:gd name="T9" fmla="*/ 0 w 21600"/>
                <a:gd name="T10" fmla="*/ 0 h 34673"/>
                <a:gd name="T11" fmla="*/ 21600 w 21600"/>
                <a:gd name="T12" fmla="*/ 34673 h 34673"/>
              </a:gdLst>
              <a:ahLst/>
              <a:cxnLst>
                <a:cxn ang="T6">
                  <a:pos x="T0" y="T1"/>
                </a:cxn>
                <a:cxn ang="T7">
                  <a:pos x="T2" y="T3"/>
                </a:cxn>
                <a:cxn ang="T8">
                  <a:pos x="T4" y="T5"/>
                </a:cxn>
              </a:cxnLst>
              <a:rect l="T9" t="T10" r="T11" b="T12"/>
              <a:pathLst>
                <a:path w="21600" h="34673" fill="none" extrusionOk="0">
                  <a:moveTo>
                    <a:pt x="12858" y="-1"/>
                  </a:moveTo>
                  <a:cubicBezTo>
                    <a:pt x="18356" y="4073"/>
                    <a:pt x="21600" y="10512"/>
                    <a:pt x="21600" y="17356"/>
                  </a:cubicBezTo>
                  <a:cubicBezTo>
                    <a:pt x="21600" y="24176"/>
                    <a:pt x="18378" y="30596"/>
                    <a:pt x="12910" y="34672"/>
                  </a:cubicBezTo>
                </a:path>
                <a:path w="21600" h="34673" stroke="0" extrusionOk="0">
                  <a:moveTo>
                    <a:pt x="12858" y="-1"/>
                  </a:moveTo>
                  <a:cubicBezTo>
                    <a:pt x="18356" y="4073"/>
                    <a:pt x="21600" y="10512"/>
                    <a:pt x="21600" y="17356"/>
                  </a:cubicBezTo>
                  <a:cubicBezTo>
                    <a:pt x="21600" y="24176"/>
                    <a:pt x="18378" y="30596"/>
                    <a:pt x="12910" y="34672"/>
                  </a:cubicBezTo>
                  <a:lnTo>
                    <a:pt x="0" y="17356"/>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65" name="Rectangle 144"/>
            <p:cNvSpPr>
              <a:spLocks noChangeAspect="1" noChangeArrowheads="1"/>
            </p:cNvSpPr>
            <p:nvPr/>
          </p:nvSpPr>
          <p:spPr bwMode="auto">
            <a:xfrm flipH="1">
              <a:off x="7702" y="10211"/>
              <a:ext cx="935" cy="2285"/>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66" name="Arc 145"/>
            <p:cNvSpPr>
              <a:spLocks noChangeAspect="1"/>
            </p:cNvSpPr>
            <p:nvPr/>
          </p:nvSpPr>
          <p:spPr bwMode="auto">
            <a:xfrm flipH="1" flipV="1">
              <a:off x="8580" y="9426"/>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rot="10800000" lIns="74295" tIns="8890" rIns="74295" bIns="8890"/>
            <a:lstStyle/>
            <a:p>
              <a:endParaRPr lang="ja-JP" sz="2400">
                <a:solidFill>
                  <a:srgbClr val="FF0000"/>
                </a:solidFill>
                <a:latin typeface="Times New Roman" pitchFamily="84" charset="0"/>
              </a:endParaRPr>
            </a:p>
          </p:txBody>
        </p:sp>
        <p:sp>
          <p:nvSpPr>
            <p:cNvPr id="22567" name="Arc 146"/>
            <p:cNvSpPr>
              <a:spLocks noChangeAspect="1"/>
            </p:cNvSpPr>
            <p:nvPr/>
          </p:nvSpPr>
          <p:spPr bwMode="auto">
            <a:xfrm flipH="1">
              <a:off x="8580" y="13224"/>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68" name="Arc 147"/>
            <p:cNvSpPr>
              <a:spLocks noChangeAspect="1"/>
            </p:cNvSpPr>
            <p:nvPr/>
          </p:nvSpPr>
          <p:spPr bwMode="auto">
            <a:xfrm flipV="1">
              <a:off x="2684" y="9426"/>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rot="10800000" lIns="74295" tIns="8890" rIns="74295" bIns="8890"/>
            <a:lstStyle/>
            <a:p>
              <a:endParaRPr lang="ja-JP" sz="2400">
                <a:solidFill>
                  <a:srgbClr val="FF0000"/>
                </a:solidFill>
                <a:latin typeface="Times New Roman" pitchFamily="84" charset="0"/>
              </a:endParaRPr>
            </a:p>
          </p:txBody>
        </p:sp>
        <p:sp>
          <p:nvSpPr>
            <p:cNvPr id="22569" name="Arc 148"/>
            <p:cNvSpPr>
              <a:spLocks noChangeAspect="1"/>
            </p:cNvSpPr>
            <p:nvPr/>
          </p:nvSpPr>
          <p:spPr bwMode="auto">
            <a:xfrm>
              <a:off x="2684" y="13224"/>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70" name="Line 149"/>
            <p:cNvSpPr>
              <a:spLocks noChangeAspect="1" noChangeShapeType="1"/>
            </p:cNvSpPr>
            <p:nvPr/>
          </p:nvSpPr>
          <p:spPr bwMode="auto">
            <a:xfrm flipH="1">
              <a:off x="2626" y="12705"/>
              <a:ext cx="57" cy="1"/>
            </a:xfrm>
            <a:prstGeom prst="line">
              <a:avLst/>
            </a:prstGeom>
            <a:noFill/>
            <a:ln w="19050">
              <a:solidFill>
                <a:srgbClr val="FFFFFF"/>
              </a:solidFill>
              <a:round/>
              <a:headEnd/>
              <a:tailEnd/>
            </a:ln>
          </p:spPr>
          <p:txBody>
            <a:bodyPr lIns="74295" tIns="8890" rIns="74295" bIns="8890"/>
            <a:lstStyle/>
            <a:p>
              <a:endParaRPr lang="nl-BE"/>
            </a:p>
          </p:txBody>
        </p:sp>
        <p:sp>
          <p:nvSpPr>
            <p:cNvPr id="22571" name="Line 150"/>
            <p:cNvSpPr>
              <a:spLocks noChangeAspect="1" noChangeShapeType="1"/>
            </p:cNvSpPr>
            <p:nvPr/>
          </p:nvSpPr>
          <p:spPr bwMode="auto">
            <a:xfrm flipH="1">
              <a:off x="2626" y="10002"/>
              <a:ext cx="57" cy="1"/>
            </a:xfrm>
            <a:prstGeom prst="line">
              <a:avLst/>
            </a:prstGeom>
            <a:noFill/>
            <a:ln w="19050">
              <a:solidFill>
                <a:srgbClr val="FFFFFF"/>
              </a:solidFill>
              <a:round/>
              <a:headEnd/>
              <a:tailEnd/>
            </a:ln>
          </p:spPr>
          <p:txBody>
            <a:bodyPr lIns="74295" tIns="8890" rIns="74295" bIns="8890"/>
            <a:lstStyle/>
            <a:p>
              <a:endParaRPr lang="nl-BE"/>
            </a:p>
          </p:txBody>
        </p:sp>
        <p:sp>
          <p:nvSpPr>
            <p:cNvPr id="22572" name="Line 151"/>
            <p:cNvSpPr>
              <a:spLocks noChangeAspect="1" noChangeShapeType="1"/>
            </p:cNvSpPr>
            <p:nvPr/>
          </p:nvSpPr>
          <p:spPr bwMode="auto">
            <a:xfrm>
              <a:off x="8638" y="12705"/>
              <a:ext cx="57" cy="1"/>
            </a:xfrm>
            <a:prstGeom prst="line">
              <a:avLst/>
            </a:prstGeom>
            <a:noFill/>
            <a:ln w="19050">
              <a:solidFill>
                <a:srgbClr val="FFFFFF"/>
              </a:solidFill>
              <a:round/>
              <a:headEnd/>
              <a:tailEnd/>
            </a:ln>
          </p:spPr>
          <p:txBody>
            <a:bodyPr lIns="74295" tIns="8890" rIns="74295" bIns="8890"/>
            <a:lstStyle/>
            <a:p>
              <a:endParaRPr lang="nl-BE"/>
            </a:p>
          </p:txBody>
        </p:sp>
        <p:sp>
          <p:nvSpPr>
            <p:cNvPr id="22573" name="Line 152"/>
            <p:cNvSpPr>
              <a:spLocks noChangeAspect="1" noChangeShapeType="1"/>
            </p:cNvSpPr>
            <p:nvPr/>
          </p:nvSpPr>
          <p:spPr bwMode="auto">
            <a:xfrm>
              <a:off x="8638" y="10002"/>
              <a:ext cx="57" cy="1"/>
            </a:xfrm>
            <a:prstGeom prst="line">
              <a:avLst/>
            </a:prstGeom>
            <a:noFill/>
            <a:ln w="19050">
              <a:solidFill>
                <a:srgbClr val="FFFFFF"/>
              </a:solidFill>
              <a:round/>
              <a:headEnd/>
              <a:tailEnd/>
            </a:ln>
          </p:spPr>
          <p:txBody>
            <a:bodyPr lIns="74295" tIns="8890" rIns="74295" bIns="8890"/>
            <a:lstStyle/>
            <a:p>
              <a:endParaRPr lang="nl-BE"/>
            </a:p>
          </p:txBody>
        </p:sp>
      </p:grpSp>
      <p:sp>
        <p:nvSpPr>
          <p:cNvPr id="22537" name="Rectangle 40"/>
          <p:cNvSpPr>
            <a:spLocks noGrp="1" noChangeArrowheads="1"/>
          </p:cNvSpPr>
          <p:nvPr>
            <p:ph type="subTitle" idx="1"/>
          </p:nvPr>
        </p:nvSpPr>
        <p:spPr>
          <a:xfrm>
            <a:off x="142875" y="4724400"/>
            <a:ext cx="8839200" cy="2133600"/>
          </a:xfrm>
          <a:solidFill>
            <a:srgbClr val="F1F9F9"/>
          </a:solidFill>
        </p:spPr>
        <p:txBody>
          <a:bodyPr/>
          <a:lstStyle/>
          <a:p>
            <a:pPr algn="l" eaLnBrk="1" hangingPunct="1">
              <a:lnSpc>
                <a:spcPct val="120000"/>
              </a:lnSpc>
            </a:pPr>
            <a:r>
              <a:rPr lang="en-US" sz="1200" b="1" dirty="0">
                <a:latin typeface="Verdana" pitchFamily="84" charset="0"/>
              </a:rPr>
              <a:t>T-drill: </a:t>
            </a:r>
            <a:r>
              <a:rPr lang="en-US" sz="1200" dirty="0">
                <a:latin typeface="Verdana" pitchFamily="84" charset="0"/>
              </a:rPr>
              <a:t>Sprint 10m (touch the cone A.) – sideways R (touch cone B.) – sideways L to the other end (touch cone C.) – sideways R (touch cone A.) – backwards to the finish line</a:t>
            </a:r>
          </a:p>
          <a:p>
            <a:pPr algn="l" eaLnBrk="1" hangingPunct="1">
              <a:lnSpc>
                <a:spcPct val="120000"/>
              </a:lnSpc>
            </a:pPr>
            <a:r>
              <a:rPr lang="en-US" sz="1200" dirty="0">
                <a:latin typeface="Verdana" pitchFamily="84" charset="0"/>
              </a:rPr>
              <a:t>A second time: start Left side instead of Right side.</a:t>
            </a:r>
          </a:p>
          <a:p>
            <a:pPr algn="l" eaLnBrk="1" hangingPunct="1">
              <a:lnSpc>
                <a:spcPct val="120000"/>
              </a:lnSpc>
            </a:pPr>
            <a:r>
              <a:rPr lang="en-US" sz="800" dirty="0">
                <a:latin typeface="Verdana" pitchFamily="84" charset="0"/>
              </a:rPr>
              <a:t>(By preference timed with micro gate)</a:t>
            </a:r>
          </a:p>
          <a:p>
            <a:pPr algn="l" eaLnBrk="1" hangingPunct="1">
              <a:lnSpc>
                <a:spcPct val="120000"/>
              </a:lnSpc>
            </a:pPr>
            <a:r>
              <a:rPr lang="en-US" sz="1200" b="1" dirty="0">
                <a:latin typeface="Verdana" pitchFamily="84" charset="0"/>
              </a:rPr>
              <a:t>Recovery:</a:t>
            </a:r>
            <a:r>
              <a:rPr lang="en-US" sz="1200" dirty="0">
                <a:latin typeface="Verdana" pitchFamily="84" charset="0"/>
              </a:rPr>
              <a:t> 3 to 4 min</a:t>
            </a:r>
            <a:endParaRPr lang="en-US" sz="1200" b="1" dirty="0">
              <a:latin typeface="Verdana" pitchFamily="84" charset="0"/>
            </a:endParaRPr>
          </a:p>
          <a:p>
            <a:pPr algn="l" eaLnBrk="1" hangingPunct="1">
              <a:lnSpc>
                <a:spcPct val="120000"/>
              </a:lnSpc>
            </a:pPr>
            <a:r>
              <a:rPr lang="en-US" sz="1200" b="1" dirty="0">
                <a:latin typeface="Verdana" pitchFamily="84" charset="0"/>
              </a:rPr>
              <a:t>CODA-drill:</a:t>
            </a:r>
            <a:r>
              <a:rPr lang="en-US" sz="1200" dirty="0">
                <a:latin typeface="Verdana" pitchFamily="84" charset="0"/>
              </a:rPr>
              <a:t> Sprint 10m (one foot lined up with the cone) – 2x side ways (L&amp;R) 8m – sprint back to the finish line. 2 reps in total to perform. </a:t>
            </a:r>
            <a:r>
              <a:rPr lang="en-US" sz="1000" dirty="0">
                <a:latin typeface="Verdana" pitchFamily="84" charset="0"/>
              </a:rPr>
              <a:t>Exercise must be done at maximum speed but respecting correct technique of sideways run and touching the course lines with the forward foot.</a:t>
            </a:r>
          </a:p>
          <a:p>
            <a:pPr algn="l" eaLnBrk="1" hangingPunct="1">
              <a:lnSpc>
                <a:spcPct val="120000"/>
              </a:lnSpc>
            </a:pPr>
            <a:r>
              <a:rPr lang="en-US" sz="800" dirty="0">
                <a:latin typeface="Verdana" pitchFamily="84" charset="0"/>
              </a:rPr>
              <a:t>(By preference timed with micro gate)</a:t>
            </a:r>
          </a:p>
          <a:p>
            <a:pPr algn="l" eaLnBrk="1" hangingPunct="1">
              <a:lnSpc>
                <a:spcPct val="120000"/>
              </a:lnSpc>
            </a:pPr>
            <a:endParaRPr lang="en-US" sz="1200" dirty="0">
              <a:latin typeface="Verdana" pitchFamily="84" charset="0"/>
            </a:endParaRPr>
          </a:p>
        </p:txBody>
      </p:sp>
      <p:sp>
        <p:nvSpPr>
          <p:cNvPr id="22538" name="Text Box 41"/>
          <p:cNvSpPr txBox="1">
            <a:spLocks noChangeArrowheads="1"/>
          </p:cNvSpPr>
          <p:nvPr/>
        </p:nvSpPr>
        <p:spPr bwMode="auto">
          <a:xfrm>
            <a:off x="142875" y="136525"/>
            <a:ext cx="8839200" cy="366713"/>
          </a:xfrm>
          <a:prstGeom prst="rect">
            <a:avLst/>
          </a:prstGeom>
          <a:noFill/>
          <a:ln w="9525">
            <a:noFill/>
            <a:miter lim="800000"/>
            <a:headEnd/>
            <a:tailEnd/>
          </a:ln>
        </p:spPr>
        <p:txBody>
          <a:bodyPr>
            <a:spAutoFit/>
          </a:bodyPr>
          <a:lstStyle/>
          <a:p>
            <a:r>
              <a:rPr lang="en-US" sz="1800" b="1" dirty="0">
                <a:latin typeface="Verdana" pitchFamily="84" charset="0"/>
              </a:rPr>
              <a:t>	Thursday: Speed</a:t>
            </a:r>
            <a:r>
              <a:rPr lang="en-US" altLang="ja-JP" sz="1800" b="1" dirty="0">
                <a:latin typeface="Verdana" pitchFamily="84" charset="0"/>
              </a:rPr>
              <a:t> &amp; Agility exercise</a:t>
            </a:r>
            <a:endParaRPr lang="en-US" sz="1800" b="1" dirty="0">
              <a:latin typeface="Verdana" pitchFamily="84" charset="0"/>
            </a:endParaRPr>
          </a:p>
        </p:txBody>
      </p:sp>
      <p:sp>
        <p:nvSpPr>
          <p:cNvPr id="22539" name="Rectangle 42"/>
          <p:cNvSpPr>
            <a:spLocks noChangeArrowheads="1"/>
          </p:cNvSpPr>
          <p:nvPr/>
        </p:nvSpPr>
        <p:spPr bwMode="auto">
          <a:xfrm>
            <a:off x="6822504" y="609600"/>
            <a:ext cx="2286000" cy="4038600"/>
          </a:xfrm>
          <a:prstGeom prst="rect">
            <a:avLst/>
          </a:prstGeom>
          <a:solidFill>
            <a:srgbClr val="006000"/>
          </a:solidFill>
          <a:ln w="9525">
            <a:noFill/>
            <a:miter lim="800000"/>
            <a:headEnd/>
            <a:tailEnd/>
          </a:ln>
        </p:spPr>
        <p:txBody>
          <a:bodyPr/>
          <a:lstStyle/>
          <a:p>
            <a:pPr algn="ct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algn="ct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algn="ct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Set 1 (T-drill)		 1 min</a:t>
            </a: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Recovery 		 3 min</a:t>
            </a: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Set 2 (Coda)		 1 min </a:t>
            </a: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Total duration 		± 5 min</a:t>
            </a:r>
          </a:p>
          <a:p>
            <a:pP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eaLnBrk="1" hangingPunct="1">
              <a:lnSpc>
                <a:spcPct val="120000"/>
              </a:lnSpc>
              <a:spcBef>
                <a:spcPct val="20000"/>
              </a:spcBef>
              <a:tabLst>
                <a:tab pos="977900" algn="l"/>
                <a:tab pos="1320800" algn="l"/>
                <a:tab pos="1371600" algn="l"/>
                <a:tab pos="1549400" algn="l"/>
              </a:tabLst>
            </a:pPr>
            <a:endParaRPr lang="en-US" sz="1000" dirty="0">
              <a:solidFill>
                <a:srgbClr val="6CCEFF"/>
              </a:solidFill>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6CCEFF"/>
                </a:solidFill>
                <a:latin typeface="Verdana" pitchFamily="84" charset="0"/>
              </a:rPr>
              <a:t>Walking 	W  	 … m</a:t>
            </a:r>
            <a:endParaRPr lang="en-US" sz="1000" dirty="0">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7FFF5B"/>
                </a:solidFill>
                <a:latin typeface="Verdana" pitchFamily="84" charset="0"/>
              </a:rPr>
              <a:t>Jogging 	J</a:t>
            </a:r>
            <a:r>
              <a:rPr lang="en-US" sz="1000" dirty="0">
                <a:latin typeface="Verdana" pitchFamily="84" charset="0"/>
              </a:rPr>
              <a:t>     	 </a:t>
            </a:r>
            <a:r>
              <a:rPr lang="en-US" sz="1000" dirty="0">
                <a:solidFill>
                  <a:srgbClr val="7FFF5B"/>
                </a:solidFill>
                <a:latin typeface="Verdana" pitchFamily="84" charset="0"/>
              </a:rPr>
              <a:t>… m</a:t>
            </a:r>
            <a:endParaRPr lang="en-US" sz="1000" dirty="0">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F689FF"/>
                </a:solidFill>
                <a:latin typeface="Verdana" pitchFamily="84" charset="0"/>
              </a:rPr>
              <a:t>Backwards 	BW		20 m</a:t>
            </a:r>
            <a:endParaRPr lang="en-US" sz="1000" dirty="0">
              <a:solidFill>
                <a:srgbClr val="FFEF78"/>
              </a:solidFill>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FFFC61"/>
                </a:solidFill>
                <a:latin typeface="Verdana" pitchFamily="84" charset="0"/>
              </a:rPr>
              <a:t>Sideways 	SW		72 m</a:t>
            </a:r>
            <a:endParaRPr lang="en-US" sz="1000" dirty="0">
              <a:solidFill>
                <a:srgbClr val="FF7B47"/>
              </a:solidFill>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FF7B47"/>
                </a:solidFill>
                <a:latin typeface="Verdana" pitchFamily="84" charset="0"/>
              </a:rPr>
              <a:t>High intensity 	HI  	 … m</a:t>
            </a:r>
          </a:p>
          <a:p>
            <a:pPr eaLnBrk="1" hangingPunct="1">
              <a:lnSpc>
                <a:spcPct val="120000"/>
              </a:lnSpc>
              <a:spcBef>
                <a:spcPct val="20000"/>
              </a:spcBef>
              <a:tabLst>
                <a:tab pos="977900" algn="l"/>
                <a:tab pos="1320800" algn="l"/>
                <a:tab pos="1371600" algn="l"/>
                <a:tab pos="1549400" algn="l"/>
              </a:tabLst>
            </a:pPr>
            <a:r>
              <a:rPr lang="en-US" sz="1000" dirty="0">
                <a:solidFill>
                  <a:srgbClr val="FF4E60"/>
                </a:solidFill>
                <a:latin typeface="Verdana" pitchFamily="84" charset="0"/>
              </a:rPr>
              <a:t>Sprint 	S		60 m</a:t>
            </a: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Total distance 		 152 m</a:t>
            </a:r>
          </a:p>
        </p:txBody>
      </p:sp>
      <p:grpSp>
        <p:nvGrpSpPr>
          <p:cNvPr id="3" name="Group 43"/>
          <p:cNvGrpSpPr>
            <a:grpSpLocks/>
          </p:cNvGrpSpPr>
          <p:nvPr/>
        </p:nvGrpSpPr>
        <p:grpSpPr bwMode="auto">
          <a:xfrm>
            <a:off x="6781800" y="4057650"/>
            <a:ext cx="1981200" cy="228600"/>
            <a:chOff x="4320" y="2592"/>
            <a:chExt cx="1248" cy="144"/>
          </a:xfrm>
        </p:grpSpPr>
        <p:sp>
          <p:nvSpPr>
            <p:cNvPr id="22550" name="Line 44"/>
            <p:cNvSpPr>
              <a:spLocks noChangeShapeType="1"/>
            </p:cNvSpPr>
            <p:nvPr/>
          </p:nvSpPr>
          <p:spPr bwMode="auto">
            <a:xfrm>
              <a:off x="4320" y="2736"/>
              <a:ext cx="1248" cy="0"/>
            </a:xfrm>
            <a:prstGeom prst="line">
              <a:avLst/>
            </a:prstGeom>
            <a:noFill/>
            <a:ln w="9525">
              <a:solidFill>
                <a:schemeClr val="bg1"/>
              </a:solidFill>
              <a:round/>
              <a:headEnd/>
              <a:tailEnd/>
            </a:ln>
          </p:spPr>
          <p:txBody>
            <a:bodyPr wrap="none" anchor="ctr"/>
            <a:lstStyle/>
            <a:p>
              <a:endParaRPr lang="nl-BE"/>
            </a:p>
          </p:txBody>
        </p:sp>
        <p:sp>
          <p:nvSpPr>
            <p:cNvPr id="22551" name="Line 45"/>
            <p:cNvSpPr>
              <a:spLocks noChangeShapeType="1"/>
            </p:cNvSpPr>
            <p:nvPr/>
          </p:nvSpPr>
          <p:spPr bwMode="auto">
            <a:xfrm>
              <a:off x="4320" y="2592"/>
              <a:ext cx="1248" cy="0"/>
            </a:xfrm>
            <a:prstGeom prst="line">
              <a:avLst/>
            </a:prstGeom>
            <a:noFill/>
            <a:ln w="9525">
              <a:solidFill>
                <a:schemeClr val="bg1"/>
              </a:solidFill>
              <a:round/>
              <a:headEnd/>
              <a:tailEnd/>
            </a:ln>
          </p:spPr>
          <p:txBody>
            <a:bodyPr wrap="none" anchor="ctr"/>
            <a:lstStyle/>
            <a:p>
              <a:endParaRPr lang="nl-BE"/>
            </a:p>
          </p:txBody>
        </p:sp>
      </p:grpSp>
      <p:grpSp>
        <p:nvGrpSpPr>
          <p:cNvPr id="4" name="Group 46"/>
          <p:cNvGrpSpPr>
            <a:grpSpLocks/>
          </p:cNvGrpSpPr>
          <p:nvPr/>
        </p:nvGrpSpPr>
        <p:grpSpPr bwMode="auto">
          <a:xfrm>
            <a:off x="6781800" y="2138363"/>
            <a:ext cx="1981200" cy="228600"/>
            <a:chOff x="4320" y="2592"/>
            <a:chExt cx="1248" cy="144"/>
          </a:xfrm>
        </p:grpSpPr>
        <p:sp>
          <p:nvSpPr>
            <p:cNvPr id="22548" name="Line 47"/>
            <p:cNvSpPr>
              <a:spLocks noChangeShapeType="1"/>
            </p:cNvSpPr>
            <p:nvPr/>
          </p:nvSpPr>
          <p:spPr bwMode="auto">
            <a:xfrm>
              <a:off x="4320" y="2736"/>
              <a:ext cx="1248" cy="0"/>
            </a:xfrm>
            <a:prstGeom prst="line">
              <a:avLst/>
            </a:prstGeom>
            <a:noFill/>
            <a:ln w="9525">
              <a:solidFill>
                <a:schemeClr val="bg1"/>
              </a:solidFill>
              <a:round/>
              <a:headEnd/>
              <a:tailEnd/>
            </a:ln>
          </p:spPr>
          <p:txBody>
            <a:bodyPr wrap="none" anchor="ctr"/>
            <a:lstStyle/>
            <a:p>
              <a:endParaRPr lang="nl-BE"/>
            </a:p>
          </p:txBody>
        </p:sp>
        <p:sp>
          <p:nvSpPr>
            <p:cNvPr id="22549" name="Line 48"/>
            <p:cNvSpPr>
              <a:spLocks noChangeShapeType="1"/>
            </p:cNvSpPr>
            <p:nvPr/>
          </p:nvSpPr>
          <p:spPr bwMode="auto">
            <a:xfrm>
              <a:off x="4320" y="2592"/>
              <a:ext cx="1248" cy="0"/>
            </a:xfrm>
            <a:prstGeom prst="line">
              <a:avLst/>
            </a:prstGeom>
            <a:noFill/>
            <a:ln w="9525">
              <a:solidFill>
                <a:schemeClr val="bg1"/>
              </a:solidFill>
              <a:round/>
              <a:headEnd/>
              <a:tailEnd/>
            </a:ln>
          </p:spPr>
          <p:txBody>
            <a:bodyPr wrap="none" anchor="ctr"/>
            <a:lstStyle/>
            <a:p>
              <a:endParaRPr lang="nl-BE"/>
            </a:p>
          </p:txBody>
        </p:sp>
      </p:grpSp>
      <p:sp>
        <p:nvSpPr>
          <p:cNvPr id="22542" name="Rectangle 49"/>
          <p:cNvSpPr>
            <a:spLocks noChangeArrowheads="1"/>
          </p:cNvSpPr>
          <p:nvPr/>
        </p:nvSpPr>
        <p:spPr bwMode="auto">
          <a:xfrm>
            <a:off x="6781800" y="609600"/>
            <a:ext cx="2209800" cy="274638"/>
          </a:xfrm>
          <a:prstGeom prst="rect">
            <a:avLst/>
          </a:prstGeom>
          <a:noFill/>
          <a:ln w="9525">
            <a:noFill/>
            <a:miter lim="800000"/>
            <a:headEnd/>
            <a:tailEnd/>
          </a:ln>
        </p:spPr>
        <p:txBody>
          <a:bodyPr>
            <a:spAutoFit/>
          </a:bodyPr>
          <a:lstStyle/>
          <a:p>
            <a:pPr algn="ctr"/>
            <a:r>
              <a:rPr lang="en-US" b="1" dirty="0">
                <a:solidFill>
                  <a:schemeClr val="bg1"/>
                </a:solidFill>
                <a:latin typeface="Verdana" pitchFamily="84" charset="0"/>
              </a:rPr>
              <a:t>2 sets of 2 reps</a:t>
            </a:r>
          </a:p>
        </p:txBody>
      </p:sp>
      <p:sp>
        <p:nvSpPr>
          <p:cNvPr id="53" name="Rectangle 28"/>
          <p:cNvSpPr>
            <a:spLocks noChangeArrowheads="1"/>
          </p:cNvSpPr>
          <p:nvPr/>
        </p:nvSpPr>
        <p:spPr bwMode="auto">
          <a:xfrm>
            <a:off x="5580360" y="1700808"/>
            <a:ext cx="792088" cy="360040"/>
          </a:xfrm>
          <a:prstGeom prst="rect">
            <a:avLst/>
          </a:prstGeom>
          <a:noFill/>
          <a:ln w="9525">
            <a:noFill/>
            <a:miter lim="800000"/>
            <a:headEnd/>
            <a:tailEnd/>
          </a:ln>
        </p:spPr>
        <p:txBody>
          <a:bodyPr/>
          <a:lstStyle/>
          <a:p>
            <a:pPr eaLnBrk="1" hangingPunct="1">
              <a:spcBef>
                <a:spcPct val="20000"/>
              </a:spcBef>
            </a:pPr>
            <a:r>
              <a:rPr lang="en-US" sz="1400" dirty="0">
                <a:solidFill>
                  <a:schemeClr val="bg1"/>
                </a:solidFill>
                <a:latin typeface="Verdana" pitchFamily="84" charset="0"/>
              </a:rPr>
              <a:t>Start</a:t>
            </a:r>
          </a:p>
        </p:txBody>
      </p:sp>
      <p:sp>
        <p:nvSpPr>
          <p:cNvPr id="55" name="Oval 66"/>
          <p:cNvSpPr>
            <a:spLocks noChangeArrowheads="1"/>
          </p:cNvSpPr>
          <p:nvPr/>
        </p:nvSpPr>
        <p:spPr bwMode="auto">
          <a:xfrm>
            <a:off x="5436344" y="1772816"/>
            <a:ext cx="114300" cy="106362"/>
          </a:xfrm>
          <a:prstGeom prst="ellipse">
            <a:avLst/>
          </a:prstGeom>
          <a:solidFill>
            <a:srgbClr val="FDFF56"/>
          </a:solidFill>
          <a:ln w="9525">
            <a:noFill/>
            <a:round/>
            <a:headEnd/>
            <a:tailEnd/>
          </a:ln>
        </p:spPr>
        <p:txBody>
          <a:bodyPr wrap="none" anchor="ctr"/>
          <a:lstStyle/>
          <a:p>
            <a:endParaRPr lang="nl-BE" sz="2400"/>
          </a:p>
        </p:txBody>
      </p:sp>
      <p:sp>
        <p:nvSpPr>
          <p:cNvPr id="58" name="Line 33"/>
          <p:cNvSpPr>
            <a:spLocks noChangeShapeType="1"/>
          </p:cNvSpPr>
          <p:nvPr/>
        </p:nvSpPr>
        <p:spPr bwMode="auto">
          <a:xfrm flipH="1">
            <a:off x="4716264" y="3429000"/>
            <a:ext cx="792088" cy="0"/>
          </a:xfrm>
          <a:prstGeom prst="line">
            <a:avLst/>
          </a:prstGeom>
          <a:noFill/>
          <a:ln w="28575">
            <a:solidFill>
              <a:srgbClr val="FF4E60"/>
            </a:solidFill>
            <a:round/>
            <a:headEnd/>
            <a:tailEnd type="stealth" w="lg" len="lg"/>
          </a:ln>
        </p:spPr>
        <p:txBody>
          <a:bodyPr wrap="none" anchor="ctr"/>
          <a:lstStyle/>
          <a:p>
            <a:endParaRPr lang="nl-BE"/>
          </a:p>
        </p:txBody>
      </p:sp>
      <p:sp>
        <p:nvSpPr>
          <p:cNvPr id="60" name="Oval 53"/>
          <p:cNvSpPr>
            <a:spLocks noChangeArrowheads="1"/>
          </p:cNvSpPr>
          <p:nvPr/>
        </p:nvSpPr>
        <p:spPr bwMode="auto">
          <a:xfrm>
            <a:off x="5436344" y="3501008"/>
            <a:ext cx="114300" cy="106362"/>
          </a:xfrm>
          <a:prstGeom prst="ellipse">
            <a:avLst/>
          </a:prstGeom>
          <a:solidFill>
            <a:srgbClr val="FDFF56"/>
          </a:solidFill>
          <a:ln w="9525">
            <a:noFill/>
            <a:round/>
            <a:headEnd/>
            <a:tailEnd/>
          </a:ln>
        </p:spPr>
        <p:txBody>
          <a:bodyPr wrap="none" anchor="ctr"/>
          <a:lstStyle/>
          <a:p>
            <a:endParaRPr lang="nl-BE" sz="2400"/>
          </a:p>
        </p:txBody>
      </p:sp>
      <p:sp>
        <p:nvSpPr>
          <p:cNvPr id="62" name="Oval 66"/>
          <p:cNvSpPr>
            <a:spLocks noChangeArrowheads="1"/>
          </p:cNvSpPr>
          <p:nvPr/>
        </p:nvSpPr>
        <p:spPr bwMode="auto">
          <a:xfrm flipH="1" flipV="1">
            <a:off x="4673972" y="2132856"/>
            <a:ext cx="114300" cy="106362"/>
          </a:xfrm>
          <a:prstGeom prst="ellipse">
            <a:avLst/>
          </a:prstGeom>
          <a:solidFill>
            <a:srgbClr val="FDFF56"/>
          </a:solidFill>
          <a:ln w="9525">
            <a:noFill/>
            <a:round/>
            <a:headEnd/>
            <a:tailEnd/>
          </a:ln>
        </p:spPr>
        <p:txBody>
          <a:bodyPr wrap="none" anchor="ctr"/>
          <a:lstStyle/>
          <a:p>
            <a:endParaRPr lang="nl-BE" sz="2400"/>
          </a:p>
        </p:txBody>
      </p:sp>
      <p:sp>
        <p:nvSpPr>
          <p:cNvPr id="64" name="Line 43"/>
          <p:cNvSpPr>
            <a:spLocks noChangeShapeType="1"/>
          </p:cNvSpPr>
          <p:nvPr/>
        </p:nvSpPr>
        <p:spPr bwMode="auto">
          <a:xfrm rot="5400000" flipH="1">
            <a:off x="4644256" y="1628800"/>
            <a:ext cx="432048" cy="0"/>
          </a:xfrm>
          <a:prstGeom prst="line">
            <a:avLst/>
          </a:prstGeom>
          <a:noFill/>
          <a:ln w="28575">
            <a:solidFill>
              <a:srgbClr val="FFEF78"/>
            </a:solidFill>
            <a:round/>
            <a:headEnd/>
            <a:tailEnd type="stealth" w="lg" len="lg"/>
          </a:ln>
        </p:spPr>
        <p:txBody>
          <a:bodyPr wrap="none" anchor="ctr"/>
          <a:lstStyle/>
          <a:p>
            <a:endParaRPr lang="nl-BE"/>
          </a:p>
        </p:txBody>
      </p:sp>
      <p:sp>
        <p:nvSpPr>
          <p:cNvPr id="65" name="Oval 66"/>
          <p:cNvSpPr>
            <a:spLocks noChangeArrowheads="1"/>
          </p:cNvSpPr>
          <p:nvPr/>
        </p:nvSpPr>
        <p:spPr bwMode="auto">
          <a:xfrm flipH="1" flipV="1">
            <a:off x="4673972" y="1772816"/>
            <a:ext cx="114300" cy="106362"/>
          </a:xfrm>
          <a:prstGeom prst="ellipse">
            <a:avLst/>
          </a:prstGeom>
          <a:solidFill>
            <a:srgbClr val="FDFF56"/>
          </a:solidFill>
          <a:ln w="9525">
            <a:noFill/>
            <a:round/>
            <a:headEnd/>
            <a:tailEnd/>
          </a:ln>
        </p:spPr>
        <p:txBody>
          <a:bodyPr wrap="none" anchor="ctr"/>
          <a:lstStyle/>
          <a:p>
            <a:endParaRPr lang="nl-BE" sz="2400"/>
          </a:p>
        </p:txBody>
      </p:sp>
      <p:sp>
        <p:nvSpPr>
          <p:cNvPr id="67" name="Oval 66"/>
          <p:cNvSpPr>
            <a:spLocks noChangeArrowheads="1"/>
          </p:cNvSpPr>
          <p:nvPr/>
        </p:nvSpPr>
        <p:spPr bwMode="auto">
          <a:xfrm flipH="1" flipV="1">
            <a:off x="4673972" y="1450430"/>
            <a:ext cx="114300" cy="106362"/>
          </a:xfrm>
          <a:prstGeom prst="ellipse">
            <a:avLst/>
          </a:prstGeom>
          <a:solidFill>
            <a:srgbClr val="FDFF56"/>
          </a:solidFill>
          <a:ln w="9525">
            <a:noFill/>
            <a:round/>
            <a:headEnd/>
            <a:tailEnd/>
          </a:ln>
        </p:spPr>
        <p:txBody>
          <a:bodyPr wrap="none" anchor="ctr"/>
          <a:lstStyle/>
          <a:p>
            <a:endParaRPr lang="nl-BE" sz="2400"/>
          </a:p>
        </p:txBody>
      </p:sp>
      <p:sp>
        <p:nvSpPr>
          <p:cNvPr id="72" name="Rectangle 34"/>
          <p:cNvSpPr>
            <a:spLocks noChangeArrowheads="1"/>
          </p:cNvSpPr>
          <p:nvPr/>
        </p:nvSpPr>
        <p:spPr bwMode="auto">
          <a:xfrm>
            <a:off x="3492128" y="620688"/>
            <a:ext cx="2880320" cy="288032"/>
          </a:xfrm>
          <a:prstGeom prst="rect">
            <a:avLst/>
          </a:prstGeom>
          <a:noFill/>
          <a:ln w="9525">
            <a:noFill/>
            <a:miter lim="800000"/>
            <a:headEnd/>
            <a:tailEnd/>
          </a:ln>
        </p:spPr>
        <p:txBody>
          <a:bodyPr/>
          <a:lstStyle/>
          <a:p>
            <a:pPr eaLnBrk="1" hangingPunct="1">
              <a:spcBef>
                <a:spcPct val="20000"/>
              </a:spcBef>
            </a:pPr>
            <a:r>
              <a:rPr lang="en-US" sz="1400" dirty="0">
                <a:solidFill>
                  <a:schemeClr val="bg1"/>
                </a:solidFill>
                <a:latin typeface="Verdana" pitchFamily="84" charset="0"/>
              </a:rPr>
              <a:t>Referees &amp; Assistant Referees</a:t>
            </a:r>
          </a:p>
        </p:txBody>
      </p:sp>
      <p:sp>
        <p:nvSpPr>
          <p:cNvPr id="74" name="Line 33"/>
          <p:cNvSpPr>
            <a:spLocks noChangeShapeType="1"/>
          </p:cNvSpPr>
          <p:nvPr/>
        </p:nvSpPr>
        <p:spPr bwMode="auto">
          <a:xfrm flipH="1">
            <a:off x="4860280" y="1844824"/>
            <a:ext cx="576064" cy="0"/>
          </a:xfrm>
          <a:prstGeom prst="line">
            <a:avLst/>
          </a:prstGeom>
          <a:noFill/>
          <a:ln w="28575">
            <a:solidFill>
              <a:srgbClr val="FF4E60"/>
            </a:solidFill>
            <a:round/>
            <a:headEnd/>
            <a:tailEnd type="stealth" w="lg" len="lg"/>
          </a:ln>
        </p:spPr>
        <p:txBody>
          <a:bodyPr wrap="none" anchor="ctr"/>
          <a:lstStyle/>
          <a:p>
            <a:endParaRPr lang="nl-BE"/>
          </a:p>
        </p:txBody>
      </p:sp>
      <p:sp>
        <p:nvSpPr>
          <p:cNvPr id="79" name="Line 43"/>
          <p:cNvSpPr>
            <a:spLocks noChangeShapeType="1"/>
          </p:cNvSpPr>
          <p:nvPr/>
        </p:nvSpPr>
        <p:spPr bwMode="auto">
          <a:xfrm rot="5400000" flipV="1">
            <a:off x="4572248" y="1844824"/>
            <a:ext cx="720080" cy="0"/>
          </a:xfrm>
          <a:prstGeom prst="line">
            <a:avLst/>
          </a:prstGeom>
          <a:noFill/>
          <a:ln w="28575">
            <a:solidFill>
              <a:srgbClr val="FFEF78"/>
            </a:solidFill>
            <a:round/>
            <a:headEnd/>
            <a:tailEnd type="stealth" w="lg" len="lg"/>
          </a:ln>
        </p:spPr>
        <p:txBody>
          <a:bodyPr wrap="none" anchor="ctr"/>
          <a:lstStyle/>
          <a:p>
            <a:endParaRPr lang="nl-BE"/>
          </a:p>
        </p:txBody>
      </p:sp>
      <p:sp>
        <p:nvSpPr>
          <p:cNvPr id="80" name="Line 68"/>
          <p:cNvSpPr>
            <a:spLocks noChangeShapeType="1"/>
          </p:cNvSpPr>
          <p:nvPr/>
        </p:nvSpPr>
        <p:spPr bwMode="auto">
          <a:xfrm rot="5400000" flipH="1" flipV="1">
            <a:off x="5180124" y="1596988"/>
            <a:ext cx="0" cy="639688"/>
          </a:xfrm>
          <a:prstGeom prst="line">
            <a:avLst/>
          </a:prstGeom>
          <a:noFill/>
          <a:ln w="28575">
            <a:solidFill>
              <a:srgbClr val="F689FF"/>
            </a:solidFill>
            <a:round/>
            <a:headEnd/>
            <a:tailEnd type="stealth" w="lg" len="lg"/>
          </a:ln>
        </p:spPr>
        <p:txBody>
          <a:bodyPr wrap="none" anchor="ctr"/>
          <a:lstStyle/>
          <a:p>
            <a:endParaRPr lang="nl-BE"/>
          </a:p>
        </p:txBody>
      </p:sp>
      <p:cxnSp>
        <p:nvCxnSpPr>
          <p:cNvPr id="15" name="Rechte verbindingslijn 14"/>
          <p:cNvCxnSpPr/>
          <p:nvPr/>
        </p:nvCxnSpPr>
        <p:spPr bwMode="auto">
          <a:xfrm>
            <a:off x="4788272" y="1340768"/>
            <a:ext cx="720080" cy="0"/>
          </a:xfrm>
          <a:prstGeom prst="line">
            <a:avLst/>
          </a:prstGeom>
          <a:solidFill>
            <a:schemeClr val="accent1"/>
          </a:solidFill>
          <a:ln w="9525" cap="flat" cmpd="sng" algn="ctr">
            <a:solidFill>
              <a:schemeClr val="tx1"/>
            </a:solidFill>
            <a:prstDash val="solid"/>
            <a:round/>
            <a:headEnd type="oval" w="med" len="med"/>
            <a:tailEnd type="oval" w="med" len="med"/>
          </a:ln>
          <a:effectLst/>
        </p:spPr>
      </p:cxnSp>
      <p:sp>
        <p:nvSpPr>
          <p:cNvPr id="81" name="Rectangle 74"/>
          <p:cNvSpPr>
            <a:spLocks noChangeArrowheads="1"/>
          </p:cNvSpPr>
          <p:nvPr/>
        </p:nvSpPr>
        <p:spPr bwMode="auto">
          <a:xfrm>
            <a:off x="3708152" y="1556792"/>
            <a:ext cx="1008112" cy="338554"/>
          </a:xfrm>
          <a:prstGeom prst="rect">
            <a:avLst/>
          </a:prstGeom>
          <a:noFill/>
          <a:ln w="9525">
            <a:noFill/>
            <a:miter lim="800000"/>
            <a:headEnd/>
            <a:tailEnd/>
          </a:ln>
        </p:spPr>
        <p:txBody>
          <a:bodyPr wrap="square">
            <a:spAutoFit/>
          </a:bodyPr>
          <a:lstStyle/>
          <a:p>
            <a:r>
              <a:rPr lang="en-US" sz="1600" dirty="0">
                <a:solidFill>
                  <a:srgbClr val="000000"/>
                </a:solidFill>
                <a:latin typeface="Verdana" pitchFamily="84" charset="0"/>
              </a:rPr>
              <a:t>10 m</a:t>
            </a:r>
          </a:p>
        </p:txBody>
      </p:sp>
      <p:cxnSp>
        <p:nvCxnSpPr>
          <p:cNvPr id="66" name="Rechte verbindingslijn 65"/>
          <p:cNvCxnSpPr/>
          <p:nvPr/>
        </p:nvCxnSpPr>
        <p:spPr bwMode="auto">
          <a:xfrm flipH="1">
            <a:off x="4356224" y="1484784"/>
            <a:ext cx="8384" cy="720080"/>
          </a:xfrm>
          <a:prstGeom prst="line">
            <a:avLst/>
          </a:prstGeom>
          <a:solidFill>
            <a:schemeClr val="accent1"/>
          </a:solidFill>
          <a:ln w="9525" cap="flat" cmpd="sng" algn="ctr">
            <a:solidFill>
              <a:schemeClr val="tx1"/>
            </a:solidFill>
            <a:prstDash val="solid"/>
            <a:round/>
            <a:headEnd type="oval" w="med" len="med"/>
            <a:tailEnd type="oval" w="med" len="med"/>
          </a:ln>
          <a:effectLst/>
        </p:spPr>
      </p:cxnSp>
      <p:sp>
        <p:nvSpPr>
          <p:cNvPr id="75" name="Rectangle 74"/>
          <p:cNvSpPr>
            <a:spLocks noChangeArrowheads="1"/>
          </p:cNvSpPr>
          <p:nvPr/>
        </p:nvSpPr>
        <p:spPr bwMode="auto">
          <a:xfrm>
            <a:off x="4788272" y="1002214"/>
            <a:ext cx="1008112" cy="338554"/>
          </a:xfrm>
          <a:prstGeom prst="rect">
            <a:avLst/>
          </a:prstGeom>
          <a:noFill/>
          <a:ln w="9525">
            <a:noFill/>
            <a:miter lim="800000"/>
            <a:headEnd/>
            <a:tailEnd/>
          </a:ln>
        </p:spPr>
        <p:txBody>
          <a:bodyPr wrap="square">
            <a:spAutoFit/>
          </a:bodyPr>
          <a:lstStyle/>
          <a:p>
            <a:r>
              <a:rPr lang="en-US" sz="1600" dirty="0">
                <a:solidFill>
                  <a:srgbClr val="000000"/>
                </a:solidFill>
                <a:latin typeface="Verdana" pitchFamily="84" charset="0"/>
              </a:rPr>
              <a:t>10 m</a:t>
            </a:r>
          </a:p>
        </p:txBody>
      </p:sp>
      <p:sp>
        <p:nvSpPr>
          <p:cNvPr id="82" name="Line 43"/>
          <p:cNvSpPr>
            <a:spLocks noChangeShapeType="1"/>
          </p:cNvSpPr>
          <p:nvPr/>
        </p:nvSpPr>
        <p:spPr bwMode="auto">
          <a:xfrm rot="5400000" flipH="1">
            <a:off x="4796656" y="2060848"/>
            <a:ext cx="432048" cy="0"/>
          </a:xfrm>
          <a:prstGeom prst="line">
            <a:avLst/>
          </a:prstGeom>
          <a:noFill/>
          <a:ln w="28575">
            <a:solidFill>
              <a:srgbClr val="FFEF78"/>
            </a:solidFill>
            <a:round/>
            <a:headEnd/>
            <a:tailEnd type="stealth" w="lg" len="lg"/>
          </a:ln>
        </p:spPr>
        <p:txBody>
          <a:bodyPr wrap="none" anchor="ctr"/>
          <a:lstStyle/>
          <a:p>
            <a:endParaRPr lang="nl-BE"/>
          </a:p>
        </p:txBody>
      </p:sp>
      <p:sp>
        <p:nvSpPr>
          <p:cNvPr id="83" name="Rectangle 62"/>
          <p:cNvSpPr>
            <a:spLocks noChangeArrowheads="1"/>
          </p:cNvSpPr>
          <p:nvPr/>
        </p:nvSpPr>
        <p:spPr bwMode="auto">
          <a:xfrm>
            <a:off x="2556024" y="3284984"/>
            <a:ext cx="523875" cy="336550"/>
          </a:xfrm>
          <a:prstGeom prst="rect">
            <a:avLst/>
          </a:prstGeom>
          <a:noFill/>
          <a:ln w="9525">
            <a:noFill/>
            <a:miter lim="800000"/>
            <a:headEnd/>
            <a:tailEnd/>
          </a:ln>
        </p:spPr>
        <p:txBody>
          <a:bodyPr wrap="none">
            <a:spAutoFit/>
          </a:bodyPr>
          <a:lstStyle/>
          <a:p>
            <a:r>
              <a:rPr lang="en-US" sz="1600" dirty="0">
                <a:solidFill>
                  <a:srgbClr val="FFEF78"/>
                </a:solidFill>
                <a:latin typeface="Verdana" pitchFamily="84" charset="0"/>
              </a:rPr>
              <a:t>SW</a:t>
            </a:r>
            <a:endParaRPr lang="en-US" dirty="0">
              <a:solidFill>
                <a:srgbClr val="FFEF78"/>
              </a:solidFill>
              <a:latin typeface="Verdana" pitchFamily="84" charset="0"/>
            </a:endParaRPr>
          </a:p>
        </p:txBody>
      </p:sp>
      <p:sp>
        <p:nvSpPr>
          <p:cNvPr id="84" name="Rectangle 65"/>
          <p:cNvSpPr>
            <a:spLocks noChangeArrowheads="1"/>
          </p:cNvSpPr>
          <p:nvPr/>
        </p:nvSpPr>
        <p:spPr bwMode="auto">
          <a:xfrm>
            <a:off x="2628032" y="3573016"/>
            <a:ext cx="323850" cy="336550"/>
          </a:xfrm>
          <a:prstGeom prst="rect">
            <a:avLst/>
          </a:prstGeom>
          <a:noFill/>
          <a:ln w="9525">
            <a:noFill/>
            <a:miter lim="800000"/>
            <a:headEnd/>
            <a:tailEnd/>
          </a:ln>
        </p:spPr>
        <p:txBody>
          <a:bodyPr wrap="none">
            <a:spAutoFit/>
          </a:bodyPr>
          <a:lstStyle/>
          <a:p>
            <a:r>
              <a:rPr lang="en-US" sz="1600" dirty="0">
                <a:solidFill>
                  <a:srgbClr val="FF4E60"/>
                </a:solidFill>
                <a:latin typeface="Verdana" pitchFamily="84" charset="0"/>
              </a:rPr>
              <a:t>S</a:t>
            </a:r>
          </a:p>
        </p:txBody>
      </p:sp>
      <p:sp>
        <p:nvSpPr>
          <p:cNvPr id="85" name="Rectangle 74"/>
          <p:cNvSpPr>
            <a:spLocks noChangeArrowheads="1"/>
          </p:cNvSpPr>
          <p:nvPr/>
        </p:nvSpPr>
        <p:spPr bwMode="auto">
          <a:xfrm>
            <a:off x="2628032" y="3933056"/>
            <a:ext cx="523875" cy="336550"/>
          </a:xfrm>
          <a:prstGeom prst="rect">
            <a:avLst/>
          </a:prstGeom>
          <a:noFill/>
          <a:ln w="9525">
            <a:noFill/>
            <a:miter lim="800000"/>
            <a:headEnd/>
            <a:tailEnd/>
          </a:ln>
        </p:spPr>
        <p:txBody>
          <a:bodyPr wrap="none">
            <a:spAutoFit/>
          </a:bodyPr>
          <a:lstStyle/>
          <a:p>
            <a:r>
              <a:rPr lang="en-US" sz="1600" dirty="0">
                <a:solidFill>
                  <a:srgbClr val="F689FF"/>
                </a:solidFill>
                <a:latin typeface="Verdana" pitchFamily="84" charset="0"/>
              </a:rPr>
              <a:t>BW</a:t>
            </a:r>
          </a:p>
        </p:txBody>
      </p:sp>
      <p:sp>
        <p:nvSpPr>
          <p:cNvPr id="86" name="Line 43"/>
          <p:cNvSpPr>
            <a:spLocks noChangeShapeType="1"/>
          </p:cNvSpPr>
          <p:nvPr/>
        </p:nvSpPr>
        <p:spPr bwMode="auto">
          <a:xfrm rot="5400000" flipV="1">
            <a:off x="2267992" y="3284984"/>
            <a:ext cx="0" cy="576064"/>
          </a:xfrm>
          <a:prstGeom prst="line">
            <a:avLst/>
          </a:prstGeom>
          <a:noFill/>
          <a:ln w="28575">
            <a:solidFill>
              <a:srgbClr val="FFEF78"/>
            </a:solidFill>
            <a:round/>
            <a:headEnd/>
            <a:tailEnd type="stealth" w="lg" len="lg"/>
          </a:ln>
        </p:spPr>
        <p:txBody>
          <a:bodyPr wrap="none" anchor="ctr"/>
          <a:lstStyle/>
          <a:p>
            <a:endParaRPr lang="nl-BE"/>
          </a:p>
        </p:txBody>
      </p:sp>
      <p:sp>
        <p:nvSpPr>
          <p:cNvPr id="87" name="Line 33"/>
          <p:cNvSpPr>
            <a:spLocks noChangeShapeType="1"/>
          </p:cNvSpPr>
          <p:nvPr/>
        </p:nvSpPr>
        <p:spPr bwMode="auto">
          <a:xfrm flipV="1">
            <a:off x="1979960" y="3789040"/>
            <a:ext cx="576064" cy="8384"/>
          </a:xfrm>
          <a:prstGeom prst="line">
            <a:avLst/>
          </a:prstGeom>
          <a:noFill/>
          <a:ln w="28575">
            <a:solidFill>
              <a:srgbClr val="FF4E60"/>
            </a:solidFill>
            <a:round/>
            <a:headEnd/>
            <a:tailEnd type="stealth" w="lg" len="lg"/>
          </a:ln>
        </p:spPr>
        <p:txBody>
          <a:bodyPr wrap="none" anchor="ctr"/>
          <a:lstStyle/>
          <a:p>
            <a:endParaRPr lang="nl-BE"/>
          </a:p>
        </p:txBody>
      </p:sp>
      <p:sp>
        <p:nvSpPr>
          <p:cNvPr id="88" name="Line 68"/>
          <p:cNvSpPr>
            <a:spLocks noChangeShapeType="1"/>
          </p:cNvSpPr>
          <p:nvPr/>
        </p:nvSpPr>
        <p:spPr bwMode="auto">
          <a:xfrm rot="5400000" flipV="1">
            <a:off x="2267992" y="3861048"/>
            <a:ext cx="0" cy="576064"/>
          </a:xfrm>
          <a:prstGeom prst="line">
            <a:avLst/>
          </a:prstGeom>
          <a:noFill/>
          <a:ln w="28575">
            <a:solidFill>
              <a:srgbClr val="F689FF"/>
            </a:solidFill>
            <a:round/>
            <a:headEnd/>
            <a:tailEnd type="stealth" w="lg" len="lg"/>
          </a:ln>
        </p:spPr>
        <p:txBody>
          <a:bodyPr wrap="none" anchor="ctr"/>
          <a:lstStyle/>
          <a:p>
            <a:endParaRPr lang="nl-BE"/>
          </a:p>
        </p:txBody>
      </p:sp>
      <p:sp>
        <p:nvSpPr>
          <p:cNvPr id="89" name="Oval 53"/>
          <p:cNvSpPr>
            <a:spLocks noChangeArrowheads="1"/>
          </p:cNvSpPr>
          <p:nvPr/>
        </p:nvSpPr>
        <p:spPr bwMode="auto">
          <a:xfrm>
            <a:off x="4716264" y="3501008"/>
            <a:ext cx="114300" cy="106362"/>
          </a:xfrm>
          <a:prstGeom prst="ellipse">
            <a:avLst/>
          </a:prstGeom>
          <a:solidFill>
            <a:srgbClr val="FDFF56"/>
          </a:solidFill>
          <a:ln w="9525">
            <a:noFill/>
            <a:round/>
            <a:headEnd/>
            <a:tailEnd/>
          </a:ln>
        </p:spPr>
        <p:txBody>
          <a:bodyPr wrap="none" anchor="ctr"/>
          <a:lstStyle/>
          <a:p>
            <a:endParaRPr lang="nl-BE" sz="2400"/>
          </a:p>
        </p:txBody>
      </p:sp>
      <p:sp>
        <p:nvSpPr>
          <p:cNvPr id="90" name="Oval 53"/>
          <p:cNvSpPr>
            <a:spLocks noChangeArrowheads="1"/>
          </p:cNvSpPr>
          <p:nvPr/>
        </p:nvSpPr>
        <p:spPr bwMode="auto">
          <a:xfrm>
            <a:off x="5250036" y="3501008"/>
            <a:ext cx="114300" cy="106362"/>
          </a:xfrm>
          <a:prstGeom prst="ellipse">
            <a:avLst/>
          </a:prstGeom>
          <a:solidFill>
            <a:srgbClr val="FF7B47"/>
          </a:solidFill>
          <a:ln w="9525">
            <a:noFill/>
            <a:round/>
            <a:headEnd/>
            <a:tailEnd/>
          </a:ln>
        </p:spPr>
        <p:txBody>
          <a:bodyPr wrap="none" anchor="ctr"/>
          <a:lstStyle/>
          <a:p>
            <a:endParaRPr lang="nl-BE" sz="2400"/>
          </a:p>
        </p:txBody>
      </p:sp>
      <p:sp>
        <p:nvSpPr>
          <p:cNvPr id="91" name="Line 43"/>
          <p:cNvSpPr>
            <a:spLocks noChangeShapeType="1"/>
          </p:cNvSpPr>
          <p:nvPr/>
        </p:nvSpPr>
        <p:spPr bwMode="auto">
          <a:xfrm rot="5400000" flipV="1">
            <a:off x="5076304" y="3068960"/>
            <a:ext cx="0" cy="576064"/>
          </a:xfrm>
          <a:prstGeom prst="line">
            <a:avLst/>
          </a:prstGeom>
          <a:noFill/>
          <a:ln w="28575">
            <a:solidFill>
              <a:srgbClr val="FFEF78"/>
            </a:solidFill>
            <a:round/>
            <a:headEnd/>
            <a:tailEnd type="stealth" w="lg" len="lg"/>
          </a:ln>
        </p:spPr>
        <p:txBody>
          <a:bodyPr wrap="none" anchor="ctr"/>
          <a:lstStyle/>
          <a:p>
            <a:endParaRPr lang="nl-BE"/>
          </a:p>
        </p:txBody>
      </p:sp>
      <p:sp>
        <p:nvSpPr>
          <p:cNvPr id="92" name="Line 43"/>
          <p:cNvSpPr>
            <a:spLocks noChangeShapeType="1"/>
          </p:cNvSpPr>
          <p:nvPr/>
        </p:nvSpPr>
        <p:spPr bwMode="auto">
          <a:xfrm rot="5400000">
            <a:off x="5004296" y="2996952"/>
            <a:ext cx="0" cy="576064"/>
          </a:xfrm>
          <a:prstGeom prst="line">
            <a:avLst/>
          </a:prstGeom>
          <a:noFill/>
          <a:ln w="28575">
            <a:solidFill>
              <a:srgbClr val="FFEF78"/>
            </a:solidFill>
            <a:round/>
            <a:headEnd/>
            <a:tailEnd type="stealth" w="lg" len="lg"/>
          </a:ln>
        </p:spPr>
        <p:txBody>
          <a:bodyPr wrap="none" anchor="ctr"/>
          <a:lstStyle/>
          <a:p>
            <a:endParaRPr lang="nl-BE"/>
          </a:p>
        </p:txBody>
      </p:sp>
      <p:sp>
        <p:nvSpPr>
          <p:cNvPr id="93" name="Line 33"/>
          <p:cNvSpPr>
            <a:spLocks noChangeShapeType="1"/>
          </p:cNvSpPr>
          <p:nvPr/>
        </p:nvSpPr>
        <p:spPr bwMode="auto">
          <a:xfrm flipV="1">
            <a:off x="4716264" y="3204592"/>
            <a:ext cx="792088" cy="8384"/>
          </a:xfrm>
          <a:prstGeom prst="line">
            <a:avLst/>
          </a:prstGeom>
          <a:noFill/>
          <a:ln w="28575">
            <a:solidFill>
              <a:srgbClr val="FF4E60"/>
            </a:solidFill>
            <a:round/>
            <a:headEnd/>
            <a:tailEnd type="stealth" w="lg" len="lg"/>
          </a:ln>
        </p:spPr>
        <p:txBody>
          <a:bodyPr wrap="none" anchor="ctr"/>
          <a:lstStyle/>
          <a:p>
            <a:endParaRPr lang="nl-BE"/>
          </a:p>
        </p:txBody>
      </p:sp>
      <p:sp>
        <p:nvSpPr>
          <p:cNvPr id="94" name="Rectangle 74"/>
          <p:cNvSpPr>
            <a:spLocks noChangeArrowheads="1"/>
          </p:cNvSpPr>
          <p:nvPr/>
        </p:nvSpPr>
        <p:spPr bwMode="auto">
          <a:xfrm>
            <a:off x="4788272" y="4026550"/>
            <a:ext cx="1008112" cy="338554"/>
          </a:xfrm>
          <a:prstGeom prst="rect">
            <a:avLst/>
          </a:prstGeom>
          <a:noFill/>
          <a:ln w="9525">
            <a:noFill/>
            <a:miter lim="800000"/>
            <a:headEnd/>
            <a:tailEnd/>
          </a:ln>
        </p:spPr>
        <p:txBody>
          <a:bodyPr wrap="square">
            <a:spAutoFit/>
          </a:bodyPr>
          <a:lstStyle/>
          <a:p>
            <a:r>
              <a:rPr lang="en-US" sz="1600" dirty="0">
                <a:solidFill>
                  <a:srgbClr val="000000"/>
                </a:solidFill>
                <a:latin typeface="Verdana" pitchFamily="84" charset="0"/>
              </a:rPr>
              <a:t>10 m</a:t>
            </a:r>
          </a:p>
        </p:txBody>
      </p:sp>
      <p:cxnSp>
        <p:nvCxnSpPr>
          <p:cNvPr id="95" name="Rechte verbindingslijn 94"/>
          <p:cNvCxnSpPr/>
          <p:nvPr/>
        </p:nvCxnSpPr>
        <p:spPr bwMode="auto">
          <a:xfrm>
            <a:off x="4788272" y="4077072"/>
            <a:ext cx="720080" cy="0"/>
          </a:xfrm>
          <a:prstGeom prst="line">
            <a:avLst/>
          </a:prstGeom>
          <a:solidFill>
            <a:schemeClr val="accent1"/>
          </a:solidFill>
          <a:ln w="9525" cap="flat" cmpd="sng" algn="ctr">
            <a:solidFill>
              <a:schemeClr val="tx1"/>
            </a:solidFill>
            <a:prstDash val="solid"/>
            <a:round/>
            <a:headEnd type="oval" w="med" len="med"/>
            <a:tailEnd type="oval" w="med" len="med"/>
          </a:ln>
          <a:effectLst/>
        </p:spPr>
      </p:cxnSp>
      <p:cxnSp>
        <p:nvCxnSpPr>
          <p:cNvPr id="96" name="Rechte verbindingslijn 95"/>
          <p:cNvCxnSpPr/>
          <p:nvPr/>
        </p:nvCxnSpPr>
        <p:spPr bwMode="auto">
          <a:xfrm>
            <a:off x="4788272" y="3789040"/>
            <a:ext cx="504056" cy="0"/>
          </a:xfrm>
          <a:prstGeom prst="line">
            <a:avLst/>
          </a:prstGeom>
          <a:solidFill>
            <a:schemeClr val="accent1"/>
          </a:solidFill>
          <a:ln w="9525" cap="flat" cmpd="sng" algn="ctr">
            <a:solidFill>
              <a:schemeClr val="tx1"/>
            </a:solidFill>
            <a:prstDash val="solid"/>
            <a:round/>
            <a:headEnd type="oval" w="med" len="med"/>
            <a:tailEnd type="oval" w="med" len="med"/>
          </a:ln>
          <a:effectLst/>
        </p:spPr>
      </p:cxnSp>
      <p:sp>
        <p:nvSpPr>
          <p:cNvPr id="99" name="Rectangle 74"/>
          <p:cNvSpPr>
            <a:spLocks noChangeArrowheads="1"/>
          </p:cNvSpPr>
          <p:nvPr/>
        </p:nvSpPr>
        <p:spPr bwMode="auto">
          <a:xfrm>
            <a:off x="4788272" y="3717032"/>
            <a:ext cx="1008112" cy="338554"/>
          </a:xfrm>
          <a:prstGeom prst="rect">
            <a:avLst/>
          </a:prstGeom>
          <a:noFill/>
          <a:ln w="9525">
            <a:noFill/>
            <a:miter lim="800000"/>
            <a:headEnd/>
            <a:tailEnd/>
          </a:ln>
        </p:spPr>
        <p:txBody>
          <a:bodyPr wrap="square">
            <a:spAutoFit/>
          </a:bodyPr>
          <a:lstStyle/>
          <a:p>
            <a:r>
              <a:rPr lang="en-US" sz="1600" dirty="0">
                <a:solidFill>
                  <a:srgbClr val="000000"/>
                </a:solidFill>
                <a:latin typeface="Verdana" pitchFamily="84" charset="0"/>
              </a:rPr>
              <a:t>8 m</a:t>
            </a:r>
          </a:p>
        </p:txBody>
      </p:sp>
      <p:sp>
        <p:nvSpPr>
          <p:cNvPr id="100" name="Rectangle 28"/>
          <p:cNvSpPr>
            <a:spLocks noChangeArrowheads="1"/>
          </p:cNvSpPr>
          <p:nvPr/>
        </p:nvSpPr>
        <p:spPr bwMode="auto">
          <a:xfrm>
            <a:off x="5508352" y="3284984"/>
            <a:ext cx="792088" cy="360040"/>
          </a:xfrm>
          <a:prstGeom prst="rect">
            <a:avLst/>
          </a:prstGeom>
          <a:noFill/>
          <a:ln w="9525">
            <a:noFill/>
            <a:miter lim="800000"/>
            <a:headEnd/>
            <a:tailEnd/>
          </a:ln>
        </p:spPr>
        <p:txBody>
          <a:bodyPr/>
          <a:lstStyle/>
          <a:p>
            <a:pPr eaLnBrk="1" hangingPunct="1">
              <a:spcBef>
                <a:spcPct val="20000"/>
              </a:spcBef>
            </a:pPr>
            <a:r>
              <a:rPr lang="en-US" sz="1400" dirty="0">
                <a:solidFill>
                  <a:schemeClr val="bg1"/>
                </a:solidFill>
                <a:latin typeface="Verdana" pitchFamily="84" charset="0"/>
              </a:rPr>
              <a:t>Start</a:t>
            </a:r>
          </a:p>
        </p:txBody>
      </p:sp>
      <p:sp>
        <p:nvSpPr>
          <p:cNvPr id="102" name="Rectangle 74"/>
          <p:cNvSpPr>
            <a:spLocks noChangeArrowheads="1"/>
          </p:cNvSpPr>
          <p:nvPr/>
        </p:nvSpPr>
        <p:spPr bwMode="auto">
          <a:xfrm>
            <a:off x="4368379" y="1268760"/>
            <a:ext cx="432048" cy="338554"/>
          </a:xfrm>
          <a:prstGeom prst="rect">
            <a:avLst/>
          </a:prstGeom>
          <a:noFill/>
          <a:ln w="9525">
            <a:noFill/>
            <a:miter lim="800000"/>
            <a:headEnd/>
            <a:tailEnd/>
          </a:ln>
        </p:spPr>
        <p:txBody>
          <a:bodyPr wrap="square">
            <a:spAutoFit/>
          </a:bodyPr>
          <a:lstStyle/>
          <a:p>
            <a:r>
              <a:rPr lang="en-US" sz="1600" dirty="0">
                <a:solidFill>
                  <a:schemeClr val="bg1"/>
                </a:solidFill>
                <a:latin typeface="Verdana" pitchFamily="84" charset="0"/>
              </a:rPr>
              <a:t>B.</a:t>
            </a:r>
          </a:p>
        </p:txBody>
      </p:sp>
      <p:sp>
        <p:nvSpPr>
          <p:cNvPr id="104" name="Rectangle 74"/>
          <p:cNvSpPr>
            <a:spLocks noChangeArrowheads="1"/>
          </p:cNvSpPr>
          <p:nvPr/>
        </p:nvSpPr>
        <p:spPr bwMode="auto">
          <a:xfrm>
            <a:off x="4368379" y="1628800"/>
            <a:ext cx="432048" cy="338554"/>
          </a:xfrm>
          <a:prstGeom prst="rect">
            <a:avLst/>
          </a:prstGeom>
          <a:noFill/>
          <a:ln w="9525">
            <a:noFill/>
            <a:miter lim="800000"/>
            <a:headEnd/>
            <a:tailEnd/>
          </a:ln>
        </p:spPr>
        <p:txBody>
          <a:bodyPr wrap="square">
            <a:spAutoFit/>
          </a:bodyPr>
          <a:lstStyle/>
          <a:p>
            <a:r>
              <a:rPr lang="en-US" sz="1600" dirty="0">
                <a:solidFill>
                  <a:schemeClr val="bg1"/>
                </a:solidFill>
                <a:latin typeface="Verdana" pitchFamily="84" charset="0"/>
              </a:rPr>
              <a:t>A.</a:t>
            </a:r>
          </a:p>
        </p:txBody>
      </p:sp>
      <p:sp>
        <p:nvSpPr>
          <p:cNvPr id="105" name="Rectangle 74"/>
          <p:cNvSpPr>
            <a:spLocks noChangeArrowheads="1"/>
          </p:cNvSpPr>
          <p:nvPr/>
        </p:nvSpPr>
        <p:spPr bwMode="auto">
          <a:xfrm>
            <a:off x="4368379" y="1988840"/>
            <a:ext cx="432048" cy="338554"/>
          </a:xfrm>
          <a:prstGeom prst="rect">
            <a:avLst/>
          </a:prstGeom>
          <a:noFill/>
          <a:ln w="9525">
            <a:noFill/>
            <a:miter lim="800000"/>
            <a:headEnd/>
            <a:tailEnd/>
          </a:ln>
        </p:spPr>
        <p:txBody>
          <a:bodyPr wrap="square">
            <a:spAutoFit/>
          </a:bodyPr>
          <a:lstStyle/>
          <a:p>
            <a:r>
              <a:rPr lang="en-US" sz="1600" dirty="0">
                <a:solidFill>
                  <a:schemeClr val="bg1"/>
                </a:solidFill>
                <a:latin typeface="Verdana" pitchFamily="84" charset="0"/>
              </a:rPr>
              <a:t>C.</a:t>
            </a:r>
          </a:p>
        </p:txBody>
      </p:sp>
    </p:spTree>
    <p:extLst>
      <p:ext uri="{BB962C8B-B14F-4D97-AF65-F5344CB8AC3E}">
        <p14:creationId xmlns:p14="http://schemas.microsoft.com/office/powerpoint/2010/main" val="262829456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7" name="Rectangle 40"/>
          <p:cNvSpPr>
            <a:spLocks noGrp="1" noChangeArrowheads="1"/>
          </p:cNvSpPr>
          <p:nvPr>
            <p:ph type="subTitle" idx="1"/>
          </p:nvPr>
        </p:nvSpPr>
        <p:spPr>
          <a:xfrm>
            <a:off x="142875" y="4724400"/>
            <a:ext cx="8839200" cy="1981200"/>
          </a:xfrm>
          <a:noFill/>
        </p:spPr>
        <p:txBody>
          <a:bodyPr/>
          <a:lstStyle/>
          <a:p>
            <a:pPr lvl="0" algn="l"/>
            <a:r>
              <a:rPr lang="en-GB" sz="1200" b="1" dirty="0">
                <a:latin typeface="Verdana"/>
                <a:cs typeface="Verdana"/>
              </a:rPr>
              <a:t>Referees</a:t>
            </a:r>
            <a:r>
              <a:rPr lang="en-GB" sz="1200" dirty="0">
                <a:latin typeface="Verdana"/>
                <a:cs typeface="Verdana"/>
              </a:rPr>
              <a:t>: Dynamic Yo-Yo based</a:t>
            </a:r>
            <a:r>
              <a:rPr lang="en-US" sz="1200" dirty="0">
                <a:latin typeface="Verdana"/>
                <a:cs typeface="Verdana"/>
              </a:rPr>
              <a:t>: </a:t>
            </a:r>
            <a:r>
              <a:rPr lang="en-GB" sz="1200" dirty="0">
                <a:latin typeface="Verdana"/>
                <a:cs typeface="Verdana"/>
              </a:rPr>
              <a:t>Yo-Yo Intermittent Recovery test Level 1</a:t>
            </a:r>
            <a:endParaRPr lang="en-US" sz="1200" dirty="0">
              <a:latin typeface="Verdana"/>
              <a:cs typeface="Verdana"/>
            </a:endParaRPr>
          </a:p>
          <a:p>
            <a:pPr lvl="0" algn="l"/>
            <a:r>
              <a:rPr lang="en-GB" sz="1200" b="1" dirty="0">
                <a:latin typeface="Verdana"/>
                <a:cs typeface="Verdana"/>
              </a:rPr>
              <a:t>Set 1:</a:t>
            </a:r>
            <a:r>
              <a:rPr lang="en-GB" sz="1200" dirty="0">
                <a:latin typeface="Verdana"/>
                <a:cs typeface="Verdana"/>
              </a:rPr>
              <a:t> level 13.1 – 15.8 (20 accelerations)</a:t>
            </a:r>
          </a:p>
          <a:p>
            <a:pPr lvl="0" algn="l"/>
            <a:r>
              <a:rPr lang="en-GB" sz="1200" b="1" dirty="0">
                <a:latin typeface="Verdana"/>
                <a:cs typeface="Verdana"/>
              </a:rPr>
              <a:t>Set 2:</a:t>
            </a:r>
            <a:r>
              <a:rPr lang="en-GB" sz="1200" dirty="0">
                <a:latin typeface="Verdana"/>
                <a:cs typeface="Verdana"/>
              </a:rPr>
              <a:t> level </a:t>
            </a:r>
            <a:r>
              <a:rPr lang="nl-BE" sz="1200" dirty="0">
                <a:latin typeface="Verdana"/>
                <a:cs typeface="Verdana"/>
              </a:rPr>
              <a:t>16.1 – 18.4 (20 accelerations)</a:t>
            </a:r>
            <a:endParaRPr lang="en-US" sz="1200" dirty="0">
              <a:latin typeface="Verdana"/>
              <a:cs typeface="Verdana"/>
            </a:endParaRPr>
          </a:p>
          <a:p>
            <a:pPr lvl="0" algn="l"/>
            <a:r>
              <a:rPr lang="en-GB" sz="1200" b="1" dirty="0">
                <a:latin typeface="Verdana"/>
                <a:cs typeface="Verdana"/>
              </a:rPr>
              <a:t>Set 3:</a:t>
            </a:r>
            <a:r>
              <a:rPr lang="en-GB" sz="1200" dirty="0">
                <a:latin typeface="Verdana"/>
                <a:cs typeface="Verdana"/>
              </a:rPr>
              <a:t> level 16.1 – 17.8 (16 accelerations) </a:t>
            </a:r>
            <a:r>
              <a:rPr lang="en-US" sz="1200" dirty="0">
                <a:latin typeface="Verdana"/>
                <a:cs typeface="Verdana"/>
              </a:rPr>
              <a:t>		</a:t>
            </a:r>
          </a:p>
          <a:p>
            <a:pPr lvl="0" algn="l"/>
            <a:endParaRPr lang="en-US" sz="1200" b="1" dirty="0">
              <a:latin typeface="Verdana"/>
              <a:cs typeface="Verdana"/>
            </a:endParaRPr>
          </a:p>
          <a:p>
            <a:pPr lvl="0" algn="l"/>
            <a:r>
              <a:rPr lang="en-GB" sz="1200" b="1" dirty="0">
                <a:latin typeface="Verdana"/>
                <a:cs typeface="Verdana"/>
              </a:rPr>
              <a:t>Recovery:</a:t>
            </a:r>
            <a:r>
              <a:rPr lang="en-GB" sz="1200" dirty="0">
                <a:latin typeface="Verdana"/>
                <a:cs typeface="Verdana"/>
              </a:rPr>
              <a:t> 3 min in between sets</a:t>
            </a:r>
            <a:endParaRPr lang="en-US" sz="1200" dirty="0">
              <a:latin typeface="Verdana"/>
              <a:cs typeface="Verdana"/>
            </a:endParaRPr>
          </a:p>
        </p:txBody>
      </p:sp>
      <p:sp>
        <p:nvSpPr>
          <p:cNvPr id="22539" name="Rectangle 42"/>
          <p:cNvSpPr>
            <a:spLocks noChangeArrowheads="1"/>
          </p:cNvSpPr>
          <p:nvPr/>
        </p:nvSpPr>
        <p:spPr bwMode="auto">
          <a:xfrm>
            <a:off x="6705600" y="609600"/>
            <a:ext cx="2286000" cy="4038600"/>
          </a:xfrm>
          <a:prstGeom prst="rect">
            <a:avLst/>
          </a:prstGeom>
          <a:solidFill>
            <a:srgbClr val="006000"/>
          </a:solidFill>
          <a:ln w="9525">
            <a:noFill/>
            <a:miter lim="800000"/>
            <a:headEnd/>
            <a:tailEnd/>
          </a:ln>
        </p:spPr>
        <p:txBody>
          <a:bodyPr/>
          <a:lstStyle/>
          <a:p>
            <a:pPr algn="ct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X </a:t>
            </a:r>
          </a:p>
          <a:p>
            <a:pP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Set 1 (…)		6,17 min</a:t>
            </a: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Recovery 		3 min</a:t>
            </a: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Set 2 (…)		6,04 min </a:t>
            </a: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Recovery 		3 min</a:t>
            </a: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Set 3 (…)		4,47 min </a:t>
            </a:r>
          </a:p>
          <a:p>
            <a:pP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Total duration 		± 23 min</a:t>
            </a:r>
          </a:p>
          <a:p>
            <a:pPr eaLnBrk="1" hangingPunct="1">
              <a:lnSpc>
                <a:spcPct val="120000"/>
              </a:lnSpc>
              <a:spcBef>
                <a:spcPct val="20000"/>
              </a:spcBef>
              <a:tabLst>
                <a:tab pos="977900" algn="l"/>
                <a:tab pos="1320800" algn="l"/>
                <a:tab pos="1371600" algn="l"/>
                <a:tab pos="1549400" algn="l"/>
              </a:tabLst>
            </a:pPr>
            <a:endParaRPr lang="en-US" sz="1000" dirty="0">
              <a:solidFill>
                <a:srgbClr val="6CCEFF"/>
              </a:solidFill>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6CCEFF"/>
                </a:solidFill>
                <a:latin typeface="Verdana" pitchFamily="84" charset="0"/>
              </a:rPr>
              <a:t>Walking 	W  	… m</a:t>
            </a:r>
            <a:endParaRPr lang="en-US" sz="1000" dirty="0">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7FFF5B"/>
                </a:solidFill>
                <a:latin typeface="Verdana" pitchFamily="84" charset="0"/>
              </a:rPr>
              <a:t>Jogging 	J</a:t>
            </a:r>
            <a:r>
              <a:rPr lang="en-US" sz="1000" dirty="0">
                <a:latin typeface="Verdana" pitchFamily="84" charset="0"/>
              </a:rPr>
              <a:t>     	 </a:t>
            </a:r>
            <a:r>
              <a:rPr lang="en-US" sz="1000" dirty="0">
                <a:solidFill>
                  <a:srgbClr val="7FFF5B"/>
                </a:solidFill>
                <a:latin typeface="Verdana" pitchFamily="84" charset="0"/>
              </a:rPr>
              <a:t>… m</a:t>
            </a:r>
            <a:endParaRPr lang="en-US" sz="1000" dirty="0">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F689FF"/>
                </a:solidFill>
                <a:latin typeface="Verdana" pitchFamily="84" charset="0"/>
              </a:rPr>
              <a:t>Backwards 	BW		… m</a:t>
            </a:r>
            <a:endParaRPr lang="en-US" sz="1000" dirty="0">
              <a:solidFill>
                <a:srgbClr val="FFEF78"/>
              </a:solidFill>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FFFC61"/>
                </a:solidFill>
                <a:latin typeface="Verdana" pitchFamily="84" charset="0"/>
              </a:rPr>
              <a:t>Sideways 	SW		… m</a:t>
            </a:r>
            <a:endParaRPr lang="en-US" sz="1000" dirty="0">
              <a:solidFill>
                <a:srgbClr val="FF7B47"/>
              </a:solidFill>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FF7B47"/>
                </a:solidFill>
                <a:latin typeface="Verdana" pitchFamily="84" charset="0"/>
              </a:rPr>
              <a:t>High intensity 	HI    2120 m</a:t>
            </a:r>
          </a:p>
          <a:p>
            <a:pPr eaLnBrk="1" hangingPunct="1">
              <a:lnSpc>
                <a:spcPct val="120000"/>
              </a:lnSpc>
              <a:spcBef>
                <a:spcPct val="20000"/>
              </a:spcBef>
              <a:tabLst>
                <a:tab pos="977900" algn="l"/>
                <a:tab pos="1320800" algn="l"/>
                <a:tab pos="1371600" algn="l"/>
                <a:tab pos="1549400" algn="l"/>
              </a:tabLst>
            </a:pPr>
            <a:r>
              <a:rPr lang="en-US" sz="1000" dirty="0">
                <a:solidFill>
                  <a:srgbClr val="FF4E60"/>
                </a:solidFill>
                <a:latin typeface="Verdana" pitchFamily="84" charset="0"/>
              </a:rPr>
              <a:t>Sprint 	S		… m</a:t>
            </a: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Total distance 		2120 m</a:t>
            </a:r>
          </a:p>
        </p:txBody>
      </p:sp>
      <p:grpSp>
        <p:nvGrpSpPr>
          <p:cNvPr id="3" name="Group 43"/>
          <p:cNvGrpSpPr>
            <a:grpSpLocks/>
          </p:cNvGrpSpPr>
          <p:nvPr/>
        </p:nvGrpSpPr>
        <p:grpSpPr bwMode="auto">
          <a:xfrm>
            <a:off x="6781800" y="4077072"/>
            <a:ext cx="1981200" cy="228600"/>
            <a:chOff x="4320" y="2592"/>
            <a:chExt cx="1248" cy="144"/>
          </a:xfrm>
        </p:grpSpPr>
        <p:sp>
          <p:nvSpPr>
            <p:cNvPr id="22550" name="Line 44"/>
            <p:cNvSpPr>
              <a:spLocks noChangeShapeType="1"/>
            </p:cNvSpPr>
            <p:nvPr/>
          </p:nvSpPr>
          <p:spPr bwMode="auto">
            <a:xfrm>
              <a:off x="4320" y="2736"/>
              <a:ext cx="1248" cy="0"/>
            </a:xfrm>
            <a:prstGeom prst="line">
              <a:avLst/>
            </a:prstGeom>
            <a:noFill/>
            <a:ln w="9525">
              <a:solidFill>
                <a:schemeClr val="bg1"/>
              </a:solidFill>
              <a:round/>
              <a:headEnd/>
              <a:tailEnd/>
            </a:ln>
          </p:spPr>
          <p:txBody>
            <a:bodyPr wrap="none" anchor="ctr"/>
            <a:lstStyle/>
            <a:p>
              <a:endParaRPr lang="nl-BE"/>
            </a:p>
          </p:txBody>
        </p:sp>
        <p:sp>
          <p:nvSpPr>
            <p:cNvPr id="22551" name="Line 45"/>
            <p:cNvSpPr>
              <a:spLocks noChangeShapeType="1"/>
            </p:cNvSpPr>
            <p:nvPr/>
          </p:nvSpPr>
          <p:spPr bwMode="auto">
            <a:xfrm>
              <a:off x="4320" y="2592"/>
              <a:ext cx="1248" cy="0"/>
            </a:xfrm>
            <a:prstGeom prst="line">
              <a:avLst/>
            </a:prstGeom>
            <a:noFill/>
            <a:ln w="9525">
              <a:solidFill>
                <a:schemeClr val="bg1"/>
              </a:solidFill>
              <a:round/>
              <a:headEnd/>
              <a:tailEnd/>
            </a:ln>
          </p:spPr>
          <p:txBody>
            <a:bodyPr wrap="none" anchor="ctr"/>
            <a:lstStyle/>
            <a:p>
              <a:endParaRPr lang="nl-BE"/>
            </a:p>
          </p:txBody>
        </p:sp>
      </p:grpSp>
      <p:grpSp>
        <p:nvGrpSpPr>
          <p:cNvPr id="4" name="Group 46"/>
          <p:cNvGrpSpPr>
            <a:grpSpLocks/>
          </p:cNvGrpSpPr>
          <p:nvPr/>
        </p:nvGrpSpPr>
        <p:grpSpPr bwMode="auto">
          <a:xfrm>
            <a:off x="6781800" y="2348880"/>
            <a:ext cx="1981200" cy="228600"/>
            <a:chOff x="4320" y="2592"/>
            <a:chExt cx="1248" cy="144"/>
          </a:xfrm>
        </p:grpSpPr>
        <p:sp>
          <p:nvSpPr>
            <p:cNvPr id="22548" name="Line 47"/>
            <p:cNvSpPr>
              <a:spLocks noChangeShapeType="1"/>
            </p:cNvSpPr>
            <p:nvPr/>
          </p:nvSpPr>
          <p:spPr bwMode="auto">
            <a:xfrm>
              <a:off x="4320" y="2736"/>
              <a:ext cx="1248" cy="0"/>
            </a:xfrm>
            <a:prstGeom prst="line">
              <a:avLst/>
            </a:prstGeom>
            <a:noFill/>
            <a:ln w="9525">
              <a:solidFill>
                <a:schemeClr val="bg1"/>
              </a:solidFill>
              <a:round/>
              <a:headEnd/>
              <a:tailEnd/>
            </a:ln>
          </p:spPr>
          <p:txBody>
            <a:bodyPr wrap="none" anchor="ctr"/>
            <a:lstStyle/>
            <a:p>
              <a:endParaRPr lang="nl-BE"/>
            </a:p>
          </p:txBody>
        </p:sp>
        <p:sp>
          <p:nvSpPr>
            <p:cNvPr id="22549" name="Line 48"/>
            <p:cNvSpPr>
              <a:spLocks noChangeShapeType="1"/>
            </p:cNvSpPr>
            <p:nvPr/>
          </p:nvSpPr>
          <p:spPr bwMode="auto">
            <a:xfrm>
              <a:off x="4320" y="2592"/>
              <a:ext cx="1248" cy="0"/>
            </a:xfrm>
            <a:prstGeom prst="line">
              <a:avLst/>
            </a:prstGeom>
            <a:noFill/>
            <a:ln w="9525">
              <a:solidFill>
                <a:schemeClr val="bg1"/>
              </a:solidFill>
              <a:round/>
              <a:headEnd/>
              <a:tailEnd/>
            </a:ln>
          </p:spPr>
          <p:txBody>
            <a:bodyPr wrap="none" anchor="ctr"/>
            <a:lstStyle/>
            <a:p>
              <a:endParaRPr lang="nl-BE"/>
            </a:p>
          </p:txBody>
        </p:sp>
      </p:grpSp>
      <p:sp>
        <p:nvSpPr>
          <p:cNvPr id="22542" name="Rectangle 49"/>
          <p:cNvSpPr>
            <a:spLocks noChangeArrowheads="1"/>
          </p:cNvSpPr>
          <p:nvPr/>
        </p:nvSpPr>
        <p:spPr bwMode="auto">
          <a:xfrm>
            <a:off x="6781800" y="609600"/>
            <a:ext cx="2209800" cy="274638"/>
          </a:xfrm>
          <a:prstGeom prst="rect">
            <a:avLst/>
          </a:prstGeom>
          <a:noFill/>
          <a:ln w="9525">
            <a:noFill/>
            <a:miter lim="800000"/>
            <a:headEnd/>
            <a:tailEnd/>
          </a:ln>
        </p:spPr>
        <p:txBody>
          <a:bodyPr>
            <a:spAutoFit/>
          </a:bodyPr>
          <a:lstStyle/>
          <a:p>
            <a:pPr algn="ctr"/>
            <a:r>
              <a:rPr lang="en-US" b="1" dirty="0">
                <a:solidFill>
                  <a:schemeClr val="bg1"/>
                </a:solidFill>
                <a:latin typeface="Verdana" pitchFamily="84" charset="0"/>
              </a:rPr>
              <a:t>3 sets of x reps</a:t>
            </a:r>
          </a:p>
        </p:txBody>
      </p:sp>
      <p:sp>
        <p:nvSpPr>
          <p:cNvPr id="14" name="Rectangle 34"/>
          <p:cNvSpPr>
            <a:spLocks noChangeArrowheads="1"/>
          </p:cNvSpPr>
          <p:nvPr/>
        </p:nvSpPr>
        <p:spPr bwMode="auto">
          <a:xfrm>
            <a:off x="5004048" y="620688"/>
            <a:ext cx="1164283" cy="288032"/>
          </a:xfrm>
          <a:prstGeom prst="rect">
            <a:avLst/>
          </a:prstGeom>
          <a:noFill/>
          <a:ln w="9525">
            <a:noFill/>
            <a:miter lim="800000"/>
            <a:headEnd/>
            <a:tailEnd/>
          </a:ln>
        </p:spPr>
        <p:txBody>
          <a:bodyPr/>
          <a:lstStyle/>
          <a:p>
            <a:pPr algn="r" eaLnBrk="1" hangingPunct="1">
              <a:spcBef>
                <a:spcPct val="20000"/>
              </a:spcBef>
            </a:pPr>
            <a:r>
              <a:rPr lang="en-US" sz="1400" dirty="0">
                <a:solidFill>
                  <a:schemeClr val="bg1"/>
                </a:solidFill>
                <a:latin typeface="Verdana" pitchFamily="84" charset="0"/>
              </a:rPr>
              <a:t>Referees</a:t>
            </a:r>
          </a:p>
        </p:txBody>
      </p:sp>
      <p:pic>
        <p:nvPicPr>
          <p:cNvPr id="17" name="Picture 1"/>
          <p:cNvPicPr/>
          <p:nvPr/>
        </p:nvPicPr>
        <p:blipFill>
          <a:blip r:embed="rId3"/>
          <a:stretch>
            <a:fillRect/>
          </a:stretch>
        </p:blipFill>
        <p:spPr>
          <a:xfrm>
            <a:off x="179512" y="620688"/>
            <a:ext cx="6413827" cy="4032448"/>
          </a:xfrm>
          <a:prstGeom prst="rect">
            <a:avLst/>
          </a:prstGeom>
        </p:spPr>
      </p:pic>
      <p:sp>
        <p:nvSpPr>
          <p:cNvPr id="18" name="Rectangle 34"/>
          <p:cNvSpPr>
            <a:spLocks noChangeArrowheads="1"/>
          </p:cNvSpPr>
          <p:nvPr/>
        </p:nvSpPr>
        <p:spPr bwMode="auto">
          <a:xfrm>
            <a:off x="5156448" y="548680"/>
            <a:ext cx="1164283" cy="288032"/>
          </a:xfrm>
          <a:prstGeom prst="rect">
            <a:avLst/>
          </a:prstGeom>
          <a:noFill/>
          <a:ln w="9525">
            <a:noFill/>
            <a:miter lim="800000"/>
            <a:headEnd/>
            <a:tailEnd/>
          </a:ln>
        </p:spPr>
        <p:txBody>
          <a:bodyPr/>
          <a:lstStyle/>
          <a:p>
            <a:pPr algn="r" eaLnBrk="1" hangingPunct="1">
              <a:spcBef>
                <a:spcPct val="20000"/>
              </a:spcBef>
            </a:pPr>
            <a:r>
              <a:rPr lang="en-US" sz="1400" dirty="0">
                <a:solidFill>
                  <a:schemeClr val="bg1"/>
                </a:solidFill>
                <a:latin typeface="Verdana" pitchFamily="84" charset="0"/>
              </a:rPr>
              <a:t>Referees</a:t>
            </a:r>
          </a:p>
        </p:txBody>
      </p:sp>
      <p:sp>
        <p:nvSpPr>
          <p:cNvPr id="20" name="Text Box 41">
            <a:extLst>
              <a:ext uri="{FF2B5EF4-FFF2-40B4-BE49-F238E27FC236}">
                <a16:creationId xmlns:a16="http://schemas.microsoft.com/office/drawing/2014/main" id="{70BAA4D2-E267-F744-AB69-FD55A82C6C68}"/>
              </a:ext>
            </a:extLst>
          </p:cNvPr>
          <p:cNvSpPr txBox="1">
            <a:spLocks noChangeArrowheads="1"/>
          </p:cNvSpPr>
          <p:nvPr/>
        </p:nvSpPr>
        <p:spPr bwMode="auto">
          <a:xfrm>
            <a:off x="142875" y="136525"/>
            <a:ext cx="8839200" cy="366713"/>
          </a:xfrm>
          <a:prstGeom prst="rect">
            <a:avLst/>
          </a:prstGeom>
          <a:noFill/>
          <a:ln w="9525">
            <a:noFill/>
            <a:miter lim="800000"/>
            <a:headEnd/>
            <a:tailEnd/>
          </a:ln>
        </p:spPr>
        <p:txBody>
          <a:bodyPr>
            <a:spAutoFit/>
          </a:bodyPr>
          <a:lstStyle/>
          <a:p>
            <a:r>
              <a:rPr lang="en-US" sz="1800" b="1" dirty="0">
                <a:latin typeface="Verdana" pitchFamily="84" charset="0"/>
              </a:rPr>
              <a:t>	Thursday: High Intensity intermittent exercise</a:t>
            </a:r>
          </a:p>
        </p:txBody>
      </p:sp>
    </p:spTree>
    <p:extLst>
      <p:ext uri="{BB962C8B-B14F-4D97-AF65-F5344CB8AC3E}">
        <p14:creationId xmlns:p14="http://schemas.microsoft.com/office/powerpoint/2010/main" val="366892597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1"/>
          <p:cNvSpPr txBox="1">
            <a:spLocks noChangeArrowheads="1"/>
          </p:cNvSpPr>
          <p:nvPr/>
        </p:nvSpPr>
        <p:spPr bwMode="auto">
          <a:xfrm>
            <a:off x="142875" y="136525"/>
            <a:ext cx="8839200" cy="366713"/>
          </a:xfrm>
          <a:prstGeom prst="rect">
            <a:avLst/>
          </a:prstGeom>
          <a:noFill/>
          <a:ln w="9525">
            <a:noFill/>
            <a:miter lim="800000"/>
            <a:headEnd/>
            <a:tailEnd/>
          </a:ln>
        </p:spPr>
        <p:txBody>
          <a:bodyPr>
            <a:spAutoFit/>
          </a:bodyPr>
          <a:lstStyle/>
          <a:p>
            <a:r>
              <a:rPr lang="en-US" b="1" dirty="0">
                <a:latin typeface="Verdana" pitchFamily="84" charset="0"/>
              </a:rPr>
              <a:t>	</a:t>
            </a:r>
            <a:r>
              <a:rPr lang="en-US" sz="1800" b="1" dirty="0">
                <a:latin typeface="Verdana" pitchFamily="84" charset="0"/>
              </a:rPr>
              <a:t>Thursday: Strength exercises</a:t>
            </a:r>
            <a:r>
              <a:rPr lang="en-US" altLang="ja-JP" sz="1800" b="1" dirty="0">
                <a:latin typeface="Verdana" pitchFamily="84" charset="0"/>
              </a:rPr>
              <a:t> </a:t>
            </a:r>
            <a:endParaRPr lang="en-US" sz="1800" b="1" dirty="0">
              <a:latin typeface="Verdana" pitchFamily="84" charset="0"/>
            </a:endParaRPr>
          </a:p>
        </p:txBody>
      </p:sp>
      <p:pic>
        <p:nvPicPr>
          <p:cNvPr id="3" name="Picture 2" descr="A screenshot of a social media post&#13;&#10;&#13;&#10;Description automatically generated">
            <a:extLst>
              <a:ext uri="{FF2B5EF4-FFF2-40B4-BE49-F238E27FC236}">
                <a16:creationId xmlns:a16="http://schemas.microsoft.com/office/drawing/2014/main" id="{8D51253D-9302-B34C-8C8E-90D74F07E6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9416" y="503238"/>
            <a:ext cx="3871776" cy="6354762"/>
          </a:xfrm>
          <a:prstGeom prst="rect">
            <a:avLst/>
          </a:prstGeom>
        </p:spPr>
      </p:pic>
    </p:spTree>
    <p:extLst>
      <p:ext uri="{BB962C8B-B14F-4D97-AF65-F5344CB8AC3E}">
        <p14:creationId xmlns:p14="http://schemas.microsoft.com/office/powerpoint/2010/main" val="32334061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4869160"/>
            <a:ext cx="8081723" cy="394980"/>
          </a:xfrm>
        </p:spPr>
        <p:txBody>
          <a:bodyPr/>
          <a:lstStyle/>
          <a:p>
            <a:r>
              <a:rPr lang="en-US" sz="2800" dirty="0"/>
              <a:t>Success!</a:t>
            </a:r>
          </a:p>
        </p:txBody>
      </p:sp>
      <p:sp>
        <p:nvSpPr>
          <p:cNvPr id="3" name="Rechthoek 2"/>
          <p:cNvSpPr/>
          <p:nvPr/>
        </p:nvSpPr>
        <p:spPr>
          <a:xfrm>
            <a:off x="-17429" y="6237312"/>
            <a:ext cx="7037701" cy="400110"/>
          </a:xfrm>
          <a:prstGeom prst="rect">
            <a:avLst/>
          </a:prstGeom>
        </p:spPr>
        <p:txBody>
          <a:bodyPr wrap="square">
            <a:spAutoFit/>
          </a:bodyPr>
          <a:lstStyle/>
          <a:p>
            <a:pPr algn="ctr"/>
            <a:r>
              <a:rPr lang="en-GB" sz="1000" dirty="0">
                <a:solidFill>
                  <a:schemeClr val="bg1"/>
                </a:solidFill>
              </a:rPr>
              <a:t>Kader </a:t>
            </a:r>
            <a:r>
              <a:rPr lang="en-GB" sz="1000" dirty="0" err="1">
                <a:solidFill>
                  <a:schemeClr val="bg1"/>
                </a:solidFill>
              </a:rPr>
              <a:t>Touati</a:t>
            </a:r>
            <a:r>
              <a:rPr lang="en-GB" sz="1000" dirty="0">
                <a:solidFill>
                  <a:schemeClr val="bg1"/>
                </a:solidFill>
              </a:rPr>
              <a:t>: </a:t>
            </a:r>
            <a:r>
              <a:rPr lang="en-GB" sz="1000" b="1" dirty="0">
                <a:solidFill>
                  <a:schemeClr val="bg1"/>
                </a:solidFill>
              </a:rPr>
              <a:t>mobile</a:t>
            </a:r>
            <a:r>
              <a:rPr lang="en-GB" sz="1000" dirty="0">
                <a:solidFill>
                  <a:schemeClr val="bg1"/>
                </a:solidFill>
              </a:rPr>
              <a:t> 00 689 74 34 51 </a:t>
            </a:r>
            <a:r>
              <a:rPr lang="en-GB" sz="1000" b="1" dirty="0">
                <a:solidFill>
                  <a:schemeClr val="bg1"/>
                </a:solidFill>
              </a:rPr>
              <a:t>mail</a:t>
            </a:r>
            <a:r>
              <a:rPr lang="en-GB" sz="1000" dirty="0">
                <a:solidFill>
                  <a:schemeClr val="bg1"/>
                </a:solidFill>
              </a:rPr>
              <a:t> </a:t>
            </a:r>
            <a:r>
              <a:rPr lang="en-GB" sz="1000" u="sng" dirty="0">
                <a:solidFill>
                  <a:schemeClr val="bg1"/>
                </a:solidFill>
                <a:hlinkClick r:id="rId3"/>
              </a:rPr>
              <a:t>kad.touati@gmail.com</a:t>
            </a:r>
            <a:r>
              <a:rPr lang="en-GB" sz="1000" dirty="0">
                <a:solidFill>
                  <a:schemeClr val="bg1"/>
                </a:solidFill>
              </a:rPr>
              <a:t> </a:t>
            </a:r>
            <a:endParaRPr lang="en-US" sz="1000" dirty="0">
              <a:solidFill>
                <a:schemeClr val="bg1"/>
              </a:solidFill>
            </a:endParaRPr>
          </a:p>
          <a:p>
            <a:pPr algn="ctr"/>
            <a:r>
              <a:rPr lang="en-GB" sz="1000" dirty="0">
                <a:solidFill>
                  <a:schemeClr val="bg1"/>
                </a:solidFill>
              </a:rPr>
              <a:t>Jean-Baptist </a:t>
            </a:r>
            <a:r>
              <a:rPr lang="en-GB" sz="1000" dirty="0" err="1">
                <a:solidFill>
                  <a:schemeClr val="bg1"/>
                </a:solidFill>
              </a:rPr>
              <a:t>Bultynck</a:t>
            </a:r>
            <a:r>
              <a:rPr lang="en-GB" sz="1000" b="1" dirty="0">
                <a:solidFill>
                  <a:schemeClr val="bg1"/>
                </a:solidFill>
              </a:rPr>
              <a:t>: phone</a:t>
            </a:r>
            <a:r>
              <a:rPr lang="en-GB" sz="1000" dirty="0">
                <a:solidFill>
                  <a:schemeClr val="bg1"/>
                </a:solidFill>
              </a:rPr>
              <a:t> +32 16 375 780   </a:t>
            </a:r>
            <a:r>
              <a:rPr lang="en-GB" sz="1000" b="1" dirty="0">
                <a:solidFill>
                  <a:schemeClr val="bg1"/>
                </a:solidFill>
              </a:rPr>
              <a:t>mobile</a:t>
            </a:r>
            <a:r>
              <a:rPr lang="en-GB" sz="1000" dirty="0">
                <a:solidFill>
                  <a:schemeClr val="bg1"/>
                </a:solidFill>
              </a:rPr>
              <a:t> +32 486 54 72 19  </a:t>
            </a:r>
            <a:r>
              <a:rPr lang="en-GB" sz="1000" b="1" dirty="0">
                <a:solidFill>
                  <a:schemeClr val="bg1"/>
                </a:solidFill>
              </a:rPr>
              <a:t>mail</a:t>
            </a:r>
            <a:r>
              <a:rPr lang="en-GB" sz="1000" dirty="0">
                <a:solidFill>
                  <a:schemeClr val="bg1"/>
                </a:solidFill>
              </a:rPr>
              <a:t>  </a:t>
            </a:r>
            <a:r>
              <a:rPr lang="en-GB" sz="1000" u="sng" dirty="0">
                <a:solidFill>
                  <a:schemeClr val="bg1"/>
                </a:solidFill>
                <a:hlinkClick r:id="rId4"/>
              </a:rPr>
              <a:t>jean-baptist.bultynck@ucll.be</a:t>
            </a:r>
            <a:r>
              <a:rPr lang="en-GB" sz="1000" dirty="0">
                <a:solidFill>
                  <a:schemeClr val="bg1"/>
                </a:solidFill>
              </a:rPr>
              <a:t> </a:t>
            </a:r>
            <a:endParaRPr lang="en-US" sz="1000" dirty="0">
              <a:solidFill>
                <a:schemeClr val="bg1"/>
              </a:solidFill>
            </a:endParaRPr>
          </a:p>
        </p:txBody>
      </p:sp>
    </p:spTree>
    <p:extLst>
      <p:ext uri="{BB962C8B-B14F-4D97-AF65-F5344CB8AC3E}">
        <p14:creationId xmlns:p14="http://schemas.microsoft.com/office/powerpoint/2010/main" val="1088110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1"/>
          <p:cNvSpPr txBox="1">
            <a:spLocks noChangeArrowheads="1"/>
          </p:cNvSpPr>
          <p:nvPr/>
        </p:nvSpPr>
        <p:spPr bwMode="auto">
          <a:xfrm>
            <a:off x="179512" y="136525"/>
            <a:ext cx="8784976" cy="366713"/>
          </a:xfrm>
          <a:prstGeom prst="rect">
            <a:avLst/>
          </a:prstGeom>
          <a:noFill/>
          <a:ln w="9525">
            <a:noFill/>
            <a:miter lim="800000"/>
            <a:headEnd/>
            <a:tailEnd/>
          </a:ln>
        </p:spPr>
        <p:txBody>
          <a:bodyPr wrap="square">
            <a:spAutoFit/>
          </a:bodyPr>
          <a:lstStyle/>
          <a:p>
            <a:r>
              <a:rPr lang="en-US" sz="1800" b="1" dirty="0">
                <a:latin typeface="Verdana" pitchFamily="84" charset="0"/>
              </a:rPr>
              <a:t>	Tuesday: REST day – New Year - …</a:t>
            </a:r>
          </a:p>
        </p:txBody>
      </p:sp>
      <p:pic>
        <p:nvPicPr>
          <p:cNvPr id="8" name="Picture 7" descr="A picture containing outdoor object, fireworks&#13;&#10;&#13;&#10;Description automatically generated">
            <a:extLst>
              <a:ext uri="{FF2B5EF4-FFF2-40B4-BE49-F238E27FC236}">
                <a16:creationId xmlns:a16="http://schemas.microsoft.com/office/drawing/2014/main" id="{431A4F2F-15A6-B242-9843-40F1E14D02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14" y="1196752"/>
            <a:ext cx="8955482" cy="5184576"/>
          </a:xfrm>
          <a:prstGeom prst="rect">
            <a:avLst/>
          </a:prstGeom>
        </p:spPr>
      </p:pic>
    </p:spTree>
    <p:extLst>
      <p:ext uri="{BB962C8B-B14F-4D97-AF65-F5344CB8AC3E}">
        <p14:creationId xmlns:p14="http://schemas.microsoft.com/office/powerpoint/2010/main" val="17258469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00"/>
          <p:cNvSpPr>
            <a:spLocks noChangeAspect="1" noChangeArrowheads="1"/>
          </p:cNvSpPr>
          <p:nvPr/>
        </p:nvSpPr>
        <p:spPr bwMode="auto">
          <a:xfrm>
            <a:off x="179512" y="620688"/>
            <a:ext cx="6492875" cy="4038600"/>
          </a:xfrm>
          <a:prstGeom prst="rect">
            <a:avLst/>
          </a:prstGeom>
          <a:solidFill>
            <a:srgbClr val="006000"/>
          </a:solidFill>
          <a:ln w="28575" algn="ctr">
            <a:noFill/>
            <a:miter lim="800000"/>
            <a:headEnd/>
            <a:tailEnd/>
          </a:ln>
        </p:spPr>
        <p:txBody>
          <a:bodyPr lIns="74295" tIns="8890" rIns="74295" bIns="8890"/>
          <a:lstStyle/>
          <a:p>
            <a:endParaRPr lang="ja-JP" sz="2400">
              <a:solidFill>
                <a:srgbClr val="FF0000"/>
              </a:solidFill>
              <a:latin typeface="Times New Roman" pitchFamily="84" charset="0"/>
            </a:endParaRPr>
          </a:p>
        </p:txBody>
      </p:sp>
      <p:grpSp>
        <p:nvGrpSpPr>
          <p:cNvPr id="2" name="Group 130"/>
          <p:cNvGrpSpPr>
            <a:grpSpLocks noChangeAspect="1"/>
          </p:cNvGrpSpPr>
          <p:nvPr/>
        </p:nvGrpSpPr>
        <p:grpSpPr bwMode="auto">
          <a:xfrm>
            <a:off x="395288" y="922338"/>
            <a:ext cx="6024562" cy="3459162"/>
            <a:chOff x="2543" y="9426"/>
            <a:chExt cx="6236" cy="3855"/>
          </a:xfrm>
        </p:grpSpPr>
        <p:sp>
          <p:nvSpPr>
            <p:cNvPr id="22552" name="Line 131"/>
            <p:cNvSpPr>
              <a:spLocks noChangeAspect="1" noChangeShapeType="1"/>
            </p:cNvSpPr>
            <p:nvPr/>
          </p:nvSpPr>
          <p:spPr bwMode="auto">
            <a:xfrm>
              <a:off x="5660" y="9426"/>
              <a:ext cx="1" cy="3855"/>
            </a:xfrm>
            <a:prstGeom prst="line">
              <a:avLst/>
            </a:prstGeom>
            <a:noFill/>
            <a:ln w="19050">
              <a:solidFill>
                <a:srgbClr val="FFFFFF"/>
              </a:solidFill>
              <a:round/>
              <a:headEnd/>
              <a:tailEnd/>
            </a:ln>
          </p:spPr>
          <p:txBody>
            <a:bodyPr lIns="74295" tIns="8890" rIns="74295" bIns="8890"/>
            <a:lstStyle/>
            <a:p>
              <a:endParaRPr lang="nl-BE"/>
            </a:p>
          </p:txBody>
        </p:sp>
        <p:sp>
          <p:nvSpPr>
            <p:cNvPr id="22553" name="Oval 132"/>
            <p:cNvSpPr>
              <a:spLocks noChangeAspect="1" noChangeArrowheads="1"/>
            </p:cNvSpPr>
            <p:nvPr/>
          </p:nvSpPr>
          <p:spPr bwMode="auto">
            <a:xfrm>
              <a:off x="5632" y="11325"/>
              <a:ext cx="57" cy="57"/>
            </a:xfrm>
            <a:prstGeom prst="ellipse">
              <a:avLst/>
            </a:prstGeom>
            <a:solidFill>
              <a:srgbClr val="FFFFFF"/>
            </a:solid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54" name="Oval 133"/>
            <p:cNvSpPr>
              <a:spLocks noChangeAspect="1" noChangeArrowheads="1"/>
            </p:cNvSpPr>
            <p:nvPr/>
          </p:nvSpPr>
          <p:spPr bwMode="auto">
            <a:xfrm>
              <a:off x="5142" y="10835"/>
              <a:ext cx="1037" cy="1037"/>
            </a:xfrm>
            <a:prstGeom prst="ellipse">
              <a:avLst/>
            </a:pr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55" name="Rectangle 134"/>
            <p:cNvSpPr>
              <a:spLocks noChangeAspect="1" noChangeArrowheads="1"/>
            </p:cNvSpPr>
            <p:nvPr/>
          </p:nvSpPr>
          <p:spPr bwMode="auto">
            <a:xfrm>
              <a:off x="2684" y="9426"/>
              <a:ext cx="5953" cy="3855"/>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56" name="Rectangle 135"/>
            <p:cNvSpPr>
              <a:spLocks noChangeAspect="1" noChangeArrowheads="1"/>
            </p:cNvSpPr>
            <p:nvPr/>
          </p:nvSpPr>
          <p:spPr bwMode="auto">
            <a:xfrm>
              <a:off x="2543" y="11147"/>
              <a:ext cx="142" cy="414"/>
            </a:xfrm>
            <a:prstGeom prst="rect">
              <a:avLst/>
            </a:prstGeom>
            <a:solidFill>
              <a:srgbClr val="808080"/>
            </a:solid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57" name="Rectangle 136"/>
            <p:cNvSpPr>
              <a:spLocks noChangeAspect="1" noChangeArrowheads="1"/>
            </p:cNvSpPr>
            <p:nvPr/>
          </p:nvSpPr>
          <p:spPr bwMode="auto">
            <a:xfrm>
              <a:off x="8637" y="11147"/>
              <a:ext cx="142" cy="414"/>
            </a:xfrm>
            <a:prstGeom prst="rect">
              <a:avLst/>
            </a:prstGeom>
            <a:solidFill>
              <a:srgbClr val="808080"/>
            </a:solid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58" name="Rectangle 137"/>
            <p:cNvSpPr>
              <a:spLocks noChangeAspect="1" noChangeArrowheads="1"/>
            </p:cNvSpPr>
            <p:nvPr/>
          </p:nvSpPr>
          <p:spPr bwMode="auto">
            <a:xfrm>
              <a:off x="2684" y="10835"/>
              <a:ext cx="312" cy="1037"/>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59" name="Rectangle 138"/>
            <p:cNvSpPr>
              <a:spLocks noChangeAspect="1" noChangeArrowheads="1"/>
            </p:cNvSpPr>
            <p:nvPr/>
          </p:nvSpPr>
          <p:spPr bwMode="auto">
            <a:xfrm>
              <a:off x="8325" y="10835"/>
              <a:ext cx="312" cy="1037"/>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60" name="Oval 139"/>
            <p:cNvSpPr>
              <a:spLocks noChangeAspect="1" noChangeArrowheads="1"/>
            </p:cNvSpPr>
            <p:nvPr/>
          </p:nvSpPr>
          <p:spPr bwMode="auto">
            <a:xfrm>
              <a:off x="3279" y="11325"/>
              <a:ext cx="57" cy="57"/>
            </a:xfrm>
            <a:prstGeom prst="ellipse">
              <a:avLst/>
            </a:prstGeom>
            <a:solidFill>
              <a:srgbClr val="FFFFFF"/>
            </a:solid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61" name="Arc 140"/>
            <p:cNvSpPr>
              <a:spLocks noChangeAspect="1"/>
            </p:cNvSpPr>
            <p:nvPr/>
          </p:nvSpPr>
          <p:spPr bwMode="auto">
            <a:xfrm>
              <a:off x="3307" y="10937"/>
              <a:ext cx="519" cy="833"/>
            </a:xfrm>
            <a:custGeom>
              <a:avLst/>
              <a:gdLst>
                <a:gd name="T0" fmla="*/ 0 w 21600"/>
                <a:gd name="T1" fmla="*/ 0 h 34673"/>
                <a:gd name="T2" fmla="*/ 0 w 21600"/>
                <a:gd name="T3" fmla="*/ 0 h 34673"/>
                <a:gd name="T4" fmla="*/ 0 w 21600"/>
                <a:gd name="T5" fmla="*/ 0 h 34673"/>
                <a:gd name="T6" fmla="*/ 0 60000 65536"/>
                <a:gd name="T7" fmla="*/ 0 60000 65536"/>
                <a:gd name="T8" fmla="*/ 0 60000 65536"/>
                <a:gd name="T9" fmla="*/ 0 w 21600"/>
                <a:gd name="T10" fmla="*/ 0 h 34673"/>
                <a:gd name="T11" fmla="*/ 21600 w 21600"/>
                <a:gd name="T12" fmla="*/ 34673 h 34673"/>
              </a:gdLst>
              <a:ahLst/>
              <a:cxnLst>
                <a:cxn ang="T6">
                  <a:pos x="T0" y="T1"/>
                </a:cxn>
                <a:cxn ang="T7">
                  <a:pos x="T2" y="T3"/>
                </a:cxn>
                <a:cxn ang="T8">
                  <a:pos x="T4" y="T5"/>
                </a:cxn>
              </a:cxnLst>
              <a:rect l="T9" t="T10" r="T11" b="T12"/>
              <a:pathLst>
                <a:path w="21600" h="34673" fill="none" extrusionOk="0">
                  <a:moveTo>
                    <a:pt x="12858" y="-1"/>
                  </a:moveTo>
                  <a:cubicBezTo>
                    <a:pt x="18356" y="4073"/>
                    <a:pt x="21600" y="10512"/>
                    <a:pt x="21600" y="17356"/>
                  </a:cubicBezTo>
                  <a:cubicBezTo>
                    <a:pt x="21600" y="24176"/>
                    <a:pt x="18378" y="30596"/>
                    <a:pt x="12910" y="34672"/>
                  </a:cubicBezTo>
                </a:path>
                <a:path w="21600" h="34673" stroke="0" extrusionOk="0">
                  <a:moveTo>
                    <a:pt x="12858" y="-1"/>
                  </a:moveTo>
                  <a:cubicBezTo>
                    <a:pt x="18356" y="4073"/>
                    <a:pt x="21600" y="10512"/>
                    <a:pt x="21600" y="17356"/>
                  </a:cubicBezTo>
                  <a:cubicBezTo>
                    <a:pt x="21600" y="24176"/>
                    <a:pt x="18378" y="30596"/>
                    <a:pt x="12910" y="34672"/>
                  </a:cubicBezTo>
                  <a:lnTo>
                    <a:pt x="0" y="17356"/>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62" name="Rectangle 141"/>
            <p:cNvSpPr>
              <a:spLocks noChangeAspect="1" noChangeArrowheads="1"/>
            </p:cNvSpPr>
            <p:nvPr/>
          </p:nvSpPr>
          <p:spPr bwMode="auto">
            <a:xfrm>
              <a:off x="2684" y="10211"/>
              <a:ext cx="935" cy="2285"/>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63" name="Oval 142"/>
            <p:cNvSpPr>
              <a:spLocks noChangeAspect="1" noChangeArrowheads="1"/>
            </p:cNvSpPr>
            <p:nvPr/>
          </p:nvSpPr>
          <p:spPr bwMode="auto">
            <a:xfrm flipH="1">
              <a:off x="7985" y="11325"/>
              <a:ext cx="57" cy="57"/>
            </a:xfrm>
            <a:prstGeom prst="ellipse">
              <a:avLst/>
            </a:prstGeom>
            <a:solidFill>
              <a:srgbClr val="FFFFFF"/>
            </a:solid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64" name="Arc 143"/>
            <p:cNvSpPr>
              <a:spLocks noChangeAspect="1"/>
            </p:cNvSpPr>
            <p:nvPr/>
          </p:nvSpPr>
          <p:spPr bwMode="auto">
            <a:xfrm flipH="1">
              <a:off x="7495" y="10937"/>
              <a:ext cx="519" cy="833"/>
            </a:xfrm>
            <a:custGeom>
              <a:avLst/>
              <a:gdLst>
                <a:gd name="T0" fmla="*/ 0 w 21600"/>
                <a:gd name="T1" fmla="*/ 0 h 34673"/>
                <a:gd name="T2" fmla="*/ 0 w 21600"/>
                <a:gd name="T3" fmla="*/ 0 h 34673"/>
                <a:gd name="T4" fmla="*/ 0 w 21600"/>
                <a:gd name="T5" fmla="*/ 0 h 34673"/>
                <a:gd name="T6" fmla="*/ 0 60000 65536"/>
                <a:gd name="T7" fmla="*/ 0 60000 65536"/>
                <a:gd name="T8" fmla="*/ 0 60000 65536"/>
                <a:gd name="T9" fmla="*/ 0 w 21600"/>
                <a:gd name="T10" fmla="*/ 0 h 34673"/>
                <a:gd name="T11" fmla="*/ 21600 w 21600"/>
                <a:gd name="T12" fmla="*/ 34673 h 34673"/>
              </a:gdLst>
              <a:ahLst/>
              <a:cxnLst>
                <a:cxn ang="T6">
                  <a:pos x="T0" y="T1"/>
                </a:cxn>
                <a:cxn ang="T7">
                  <a:pos x="T2" y="T3"/>
                </a:cxn>
                <a:cxn ang="T8">
                  <a:pos x="T4" y="T5"/>
                </a:cxn>
              </a:cxnLst>
              <a:rect l="T9" t="T10" r="T11" b="T12"/>
              <a:pathLst>
                <a:path w="21600" h="34673" fill="none" extrusionOk="0">
                  <a:moveTo>
                    <a:pt x="12858" y="-1"/>
                  </a:moveTo>
                  <a:cubicBezTo>
                    <a:pt x="18356" y="4073"/>
                    <a:pt x="21600" y="10512"/>
                    <a:pt x="21600" y="17356"/>
                  </a:cubicBezTo>
                  <a:cubicBezTo>
                    <a:pt x="21600" y="24176"/>
                    <a:pt x="18378" y="30596"/>
                    <a:pt x="12910" y="34672"/>
                  </a:cubicBezTo>
                </a:path>
                <a:path w="21600" h="34673" stroke="0" extrusionOk="0">
                  <a:moveTo>
                    <a:pt x="12858" y="-1"/>
                  </a:moveTo>
                  <a:cubicBezTo>
                    <a:pt x="18356" y="4073"/>
                    <a:pt x="21600" y="10512"/>
                    <a:pt x="21600" y="17356"/>
                  </a:cubicBezTo>
                  <a:cubicBezTo>
                    <a:pt x="21600" y="24176"/>
                    <a:pt x="18378" y="30596"/>
                    <a:pt x="12910" y="34672"/>
                  </a:cubicBezTo>
                  <a:lnTo>
                    <a:pt x="0" y="17356"/>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65" name="Rectangle 144"/>
            <p:cNvSpPr>
              <a:spLocks noChangeAspect="1" noChangeArrowheads="1"/>
            </p:cNvSpPr>
            <p:nvPr/>
          </p:nvSpPr>
          <p:spPr bwMode="auto">
            <a:xfrm flipH="1">
              <a:off x="7702" y="10211"/>
              <a:ext cx="935" cy="2285"/>
            </a:xfrm>
            <a:prstGeom prst="rect">
              <a:avLst/>
            </a:prstGeom>
            <a:noFill/>
            <a:ln w="19050">
              <a:solidFill>
                <a:srgbClr val="FFFFFF"/>
              </a:solidFill>
              <a:miter lim="800000"/>
              <a:headEnd/>
              <a:tailEnd/>
            </a:ln>
          </p:spPr>
          <p:txBody>
            <a:bodyPr lIns="74295" tIns="8890" rIns="74295" bIns="8890"/>
            <a:lstStyle/>
            <a:p>
              <a:endParaRPr lang="ja-JP" sz="2400">
                <a:solidFill>
                  <a:srgbClr val="FF0000"/>
                </a:solidFill>
                <a:latin typeface="Times New Roman" pitchFamily="84" charset="0"/>
              </a:endParaRPr>
            </a:p>
          </p:txBody>
        </p:sp>
        <p:sp>
          <p:nvSpPr>
            <p:cNvPr id="22566" name="Arc 145"/>
            <p:cNvSpPr>
              <a:spLocks noChangeAspect="1"/>
            </p:cNvSpPr>
            <p:nvPr/>
          </p:nvSpPr>
          <p:spPr bwMode="auto">
            <a:xfrm flipH="1" flipV="1">
              <a:off x="8580" y="9426"/>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rot="10800000" lIns="74295" tIns="8890" rIns="74295" bIns="8890"/>
            <a:lstStyle/>
            <a:p>
              <a:endParaRPr lang="ja-JP" sz="2400">
                <a:solidFill>
                  <a:srgbClr val="FF0000"/>
                </a:solidFill>
                <a:latin typeface="Times New Roman" pitchFamily="84" charset="0"/>
              </a:endParaRPr>
            </a:p>
          </p:txBody>
        </p:sp>
        <p:sp>
          <p:nvSpPr>
            <p:cNvPr id="22567" name="Arc 146"/>
            <p:cNvSpPr>
              <a:spLocks noChangeAspect="1"/>
            </p:cNvSpPr>
            <p:nvPr/>
          </p:nvSpPr>
          <p:spPr bwMode="auto">
            <a:xfrm flipH="1">
              <a:off x="8580" y="13224"/>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68" name="Arc 147"/>
            <p:cNvSpPr>
              <a:spLocks noChangeAspect="1"/>
            </p:cNvSpPr>
            <p:nvPr/>
          </p:nvSpPr>
          <p:spPr bwMode="auto">
            <a:xfrm flipV="1">
              <a:off x="2684" y="9426"/>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rot="10800000" lIns="74295" tIns="8890" rIns="74295" bIns="8890"/>
            <a:lstStyle/>
            <a:p>
              <a:endParaRPr lang="ja-JP" sz="2400">
                <a:solidFill>
                  <a:srgbClr val="FF0000"/>
                </a:solidFill>
                <a:latin typeface="Times New Roman" pitchFamily="84" charset="0"/>
              </a:endParaRPr>
            </a:p>
          </p:txBody>
        </p:sp>
        <p:sp>
          <p:nvSpPr>
            <p:cNvPr id="22569" name="Arc 148"/>
            <p:cNvSpPr>
              <a:spLocks noChangeAspect="1"/>
            </p:cNvSpPr>
            <p:nvPr/>
          </p:nvSpPr>
          <p:spPr bwMode="auto">
            <a:xfrm>
              <a:off x="2684" y="13224"/>
              <a:ext cx="57" cy="57"/>
            </a:xfrm>
            <a:custGeom>
              <a:avLst/>
              <a:gdLst>
                <a:gd name="T0" fmla="*/ 0 w 21600"/>
                <a:gd name="T1" fmla="*/ 0 h 21641"/>
                <a:gd name="T2" fmla="*/ 0 w 21600"/>
                <a:gd name="T3" fmla="*/ 0 h 21641"/>
                <a:gd name="T4" fmla="*/ 0 w 21600"/>
                <a:gd name="T5" fmla="*/ 0 h 21641"/>
                <a:gd name="T6" fmla="*/ 0 60000 65536"/>
                <a:gd name="T7" fmla="*/ 0 60000 65536"/>
                <a:gd name="T8" fmla="*/ 0 60000 65536"/>
                <a:gd name="T9" fmla="*/ 0 w 21600"/>
                <a:gd name="T10" fmla="*/ 0 h 21641"/>
                <a:gd name="T11" fmla="*/ 21600 w 21600"/>
                <a:gd name="T12" fmla="*/ 21641 h 21641"/>
              </a:gdLst>
              <a:ahLst/>
              <a:cxnLst>
                <a:cxn ang="T6">
                  <a:pos x="T0" y="T1"/>
                </a:cxn>
                <a:cxn ang="T7">
                  <a:pos x="T2" y="T3"/>
                </a:cxn>
                <a:cxn ang="T8">
                  <a:pos x="T4" y="T5"/>
                </a:cxn>
              </a:cxnLst>
              <a:rect l="T9" t="T10" r="T11" b="T12"/>
              <a:pathLst>
                <a:path w="21600" h="21641" fill="none" extrusionOk="0">
                  <a:moveTo>
                    <a:pt x="-1" y="0"/>
                  </a:moveTo>
                  <a:cubicBezTo>
                    <a:pt x="11929" y="0"/>
                    <a:pt x="21600" y="9670"/>
                    <a:pt x="21600" y="21600"/>
                  </a:cubicBezTo>
                  <a:cubicBezTo>
                    <a:pt x="21600" y="21613"/>
                    <a:pt x="21599" y="21627"/>
                    <a:pt x="21599" y="21640"/>
                  </a:cubicBezTo>
                </a:path>
                <a:path w="21600" h="21641" stroke="0" extrusionOk="0">
                  <a:moveTo>
                    <a:pt x="-1" y="0"/>
                  </a:moveTo>
                  <a:cubicBezTo>
                    <a:pt x="11929" y="0"/>
                    <a:pt x="21600" y="9670"/>
                    <a:pt x="21600" y="21600"/>
                  </a:cubicBezTo>
                  <a:cubicBezTo>
                    <a:pt x="21600" y="21613"/>
                    <a:pt x="21599" y="21627"/>
                    <a:pt x="21599" y="21640"/>
                  </a:cubicBezTo>
                  <a:lnTo>
                    <a:pt x="0" y="21600"/>
                  </a:lnTo>
                  <a:close/>
                </a:path>
              </a:pathLst>
            </a:custGeom>
            <a:noFill/>
            <a:ln w="19050">
              <a:solidFill>
                <a:srgbClr val="FFFFFF"/>
              </a:solidFill>
              <a:round/>
              <a:headEnd/>
              <a:tailEnd/>
            </a:ln>
          </p:spPr>
          <p:txBody>
            <a:bodyPr lIns="74295" tIns="8890" rIns="74295" bIns="8890"/>
            <a:lstStyle/>
            <a:p>
              <a:endParaRPr lang="ja-JP" sz="2400">
                <a:solidFill>
                  <a:srgbClr val="FF0000"/>
                </a:solidFill>
                <a:latin typeface="Times New Roman" pitchFamily="84" charset="0"/>
              </a:endParaRPr>
            </a:p>
          </p:txBody>
        </p:sp>
        <p:sp>
          <p:nvSpPr>
            <p:cNvPr id="22570" name="Line 149"/>
            <p:cNvSpPr>
              <a:spLocks noChangeAspect="1" noChangeShapeType="1"/>
            </p:cNvSpPr>
            <p:nvPr/>
          </p:nvSpPr>
          <p:spPr bwMode="auto">
            <a:xfrm flipH="1">
              <a:off x="2626" y="12705"/>
              <a:ext cx="57" cy="1"/>
            </a:xfrm>
            <a:prstGeom prst="line">
              <a:avLst/>
            </a:prstGeom>
            <a:noFill/>
            <a:ln w="19050">
              <a:solidFill>
                <a:srgbClr val="FFFFFF"/>
              </a:solidFill>
              <a:round/>
              <a:headEnd/>
              <a:tailEnd/>
            </a:ln>
          </p:spPr>
          <p:txBody>
            <a:bodyPr lIns="74295" tIns="8890" rIns="74295" bIns="8890"/>
            <a:lstStyle/>
            <a:p>
              <a:endParaRPr lang="nl-BE"/>
            </a:p>
          </p:txBody>
        </p:sp>
        <p:sp>
          <p:nvSpPr>
            <p:cNvPr id="22571" name="Line 150"/>
            <p:cNvSpPr>
              <a:spLocks noChangeAspect="1" noChangeShapeType="1"/>
            </p:cNvSpPr>
            <p:nvPr/>
          </p:nvSpPr>
          <p:spPr bwMode="auto">
            <a:xfrm flipH="1">
              <a:off x="2626" y="10002"/>
              <a:ext cx="57" cy="1"/>
            </a:xfrm>
            <a:prstGeom prst="line">
              <a:avLst/>
            </a:prstGeom>
            <a:noFill/>
            <a:ln w="19050">
              <a:solidFill>
                <a:srgbClr val="FFFFFF"/>
              </a:solidFill>
              <a:round/>
              <a:headEnd/>
              <a:tailEnd/>
            </a:ln>
          </p:spPr>
          <p:txBody>
            <a:bodyPr lIns="74295" tIns="8890" rIns="74295" bIns="8890"/>
            <a:lstStyle/>
            <a:p>
              <a:endParaRPr lang="nl-BE"/>
            </a:p>
          </p:txBody>
        </p:sp>
        <p:sp>
          <p:nvSpPr>
            <p:cNvPr id="22572" name="Line 151"/>
            <p:cNvSpPr>
              <a:spLocks noChangeAspect="1" noChangeShapeType="1"/>
            </p:cNvSpPr>
            <p:nvPr/>
          </p:nvSpPr>
          <p:spPr bwMode="auto">
            <a:xfrm>
              <a:off x="8638" y="12705"/>
              <a:ext cx="57" cy="1"/>
            </a:xfrm>
            <a:prstGeom prst="line">
              <a:avLst/>
            </a:prstGeom>
            <a:noFill/>
            <a:ln w="19050">
              <a:solidFill>
                <a:srgbClr val="FFFFFF"/>
              </a:solidFill>
              <a:round/>
              <a:headEnd/>
              <a:tailEnd/>
            </a:ln>
          </p:spPr>
          <p:txBody>
            <a:bodyPr lIns="74295" tIns="8890" rIns="74295" bIns="8890"/>
            <a:lstStyle/>
            <a:p>
              <a:endParaRPr lang="nl-BE"/>
            </a:p>
          </p:txBody>
        </p:sp>
        <p:sp>
          <p:nvSpPr>
            <p:cNvPr id="22573" name="Line 152"/>
            <p:cNvSpPr>
              <a:spLocks noChangeAspect="1" noChangeShapeType="1"/>
            </p:cNvSpPr>
            <p:nvPr/>
          </p:nvSpPr>
          <p:spPr bwMode="auto">
            <a:xfrm>
              <a:off x="8638" y="10002"/>
              <a:ext cx="57" cy="1"/>
            </a:xfrm>
            <a:prstGeom prst="line">
              <a:avLst/>
            </a:prstGeom>
            <a:noFill/>
            <a:ln w="19050">
              <a:solidFill>
                <a:srgbClr val="FFFFFF"/>
              </a:solidFill>
              <a:round/>
              <a:headEnd/>
              <a:tailEnd/>
            </a:ln>
          </p:spPr>
          <p:txBody>
            <a:bodyPr lIns="74295" tIns="8890" rIns="74295" bIns="8890"/>
            <a:lstStyle/>
            <a:p>
              <a:endParaRPr lang="nl-BE"/>
            </a:p>
          </p:txBody>
        </p:sp>
      </p:grpSp>
      <p:sp>
        <p:nvSpPr>
          <p:cNvPr id="22537" name="Rectangle 40"/>
          <p:cNvSpPr>
            <a:spLocks noGrp="1" noChangeArrowheads="1"/>
          </p:cNvSpPr>
          <p:nvPr>
            <p:ph type="subTitle" idx="1"/>
          </p:nvPr>
        </p:nvSpPr>
        <p:spPr>
          <a:xfrm>
            <a:off x="142875" y="4724400"/>
            <a:ext cx="8839200" cy="2133600"/>
          </a:xfrm>
          <a:solidFill>
            <a:srgbClr val="F1F9F9"/>
          </a:solidFill>
        </p:spPr>
        <p:txBody>
          <a:bodyPr/>
          <a:lstStyle/>
          <a:p>
            <a:pPr algn="l" eaLnBrk="1" hangingPunct="1">
              <a:lnSpc>
                <a:spcPct val="120000"/>
              </a:lnSpc>
            </a:pPr>
            <a:r>
              <a:rPr lang="en-US" sz="1200" dirty="0">
                <a:latin typeface="Verdana" pitchFamily="84" charset="0"/>
              </a:rPr>
              <a:t>The Medium Intensity Training (MI) is a combination of MI-jogging/running at (76-85% </a:t>
            </a:r>
            <a:r>
              <a:rPr lang="en-US" sz="1200" dirty="0" err="1">
                <a:latin typeface="Verdana" pitchFamily="84" charset="0"/>
              </a:rPr>
              <a:t>HRmax</a:t>
            </a:r>
            <a:r>
              <a:rPr lang="en-US" sz="1200" dirty="0">
                <a:latin typeface="Verdana" pitchFamily="84" charset="0"/>
              </a:rPr>
              <a:t>) and short HI-tempo runs (at 90% </a:t>
            </a:r>
            <a:r>
              <a:rPr lang="en-US" sz="1200" dirty="0" err="1">
                <a:latin typeface="Verdana" pitchFamily="84" charset="0"/>
              </a:rPr>
              <a:t>HRmax</a:t>
            </a:r>
            <a:r>
              <a:rPr lang="en-US" sz="1200" dirty="0">
                <a:latin typeface="Verdana" pitchFamily="84" charset="0"/>
              </a:rPr>
              <a:t>). This session you can perform on any ‘sportive’ surface as grass, forest, hard sand, …</a:t>
            </a:r>
            <a:endParaRPr lang="en-US" sz="1200" b="1" dirty="0">
              <a:latin typeface="Verdana" pitchFamily="84" charset="0"/>
            </a:endParaRPr>
          </a:p>
          <a:p>
            <a:pPr algn="l" eaLnBrk="1" hangingPunct="1">
              <a:lnSpc>
                <a:spcPct val="120000"/>
              </a:lnSpc>
            </a:pPr>
            <a:r>
              <a:rPr lang="en-US" sz="1200" b="1" dirty="0">
                <a:latin typeface="Verdana" pitchFamily="84" charset="0"/>
              </a:rPr>
              <a:t>Set 1:</a:t>
            </a:r>
            <a:r>
              <a:rPr lang="en-GB" sz="1200" dirty="0">
                <a:latin typeface="Verdana"/>
                <a:cs typeface="Verdana"/>
              </a:rPr>
              <a:t> 30 min at 80% </a:t>
            </a:r>
            <a:r>
              <a:rPr lang="en-GB" sz="1200" dirty="0" err="1">
                <a:latin typeface="Verdana"/>
                <a:cs typeface="Verdana"/>
              </a:rPr>
              <a:t>HRmax</a:t>
            </a:r>
            <a:r>
              <a:rPr lang="en-GB" sz="1200" dirty="0">
                <a:latin typeface="Verdana"/>
                <a:cs typeface="Verdana"/>
              </a:rPr>
              <a:t> (+- 6km). In the middle of </a:t>
            </a:r>
            <a:r>
              <a:rPr lang="en-GB" sz="1200" b="1" dirty="0">
                <a:latin typeface="Verdana"/>
                <a:cs typeface="Verdana"/>
              </a:rPr>
              <a:t>each 5 min </a:t>
            </a:r>
            <a:r>
              <a:rPr lang="en-GB" sz="1200" dirty="0">
                <a:latin typeface="Verdana"/>
                <a:cs typeface="Verdana"/>
              </a:rPr>
              <a:t>of running, a </a:t>
            </a:r>
            <a:r>
              <a:rPr lang="en-GB" sz="1200" b="1" dirty="0">
                <a:latin typeface="Verdana"/>
                <a:cs typeface="Verdana"/>
              </a:rPr>
              <a:t>tempo run over 50m </a:t>
            </a:r>
            <a:r>
              <a:rPr lang="en-GB" sz="1200" dirty="0">
                <a:latin typeface="Verdana"/>
                <a:cs typeface="Verdana"/>
              </a:rPr>
              <a:t>has to be covered at 90% </a:t>
            </a:r>
            <a:r>
              <a:rPr lang="en-GB" sz="1200" dirty="0" err="1">
                <a:latin typeface="Verdana"/>
                <a:cs typeface="Verdana"/>
              </a:rPr>
              <a:t>SPmax</a:t>
            </a:r>
            <a:r>
              <a:rPr lang="en-GB" sz="1200" dirty="0">
                <a:latin typeface="Verdana"/>
                <a:cs typeface="Verdana"/>
              </a:rPr>
              <a:t>, or 6 x 50m in total.</a:t>
            </a:r>
            <a:endParaRPr lang="en-US" sz="1200" b="1" dirty="0">
              <a:latin typeface="Verdana" pitchFamily="84" charset="0"/>
            </a:endParaRPr>
          </a:p>
          <a:p>
            <a:pPr algn="l" eaLnBrk="1" hangingPunct="1">
              <a:lnSpc>
                <a:spcPct val="120000"/>
              </a:lnSpc>
            </a:pPr>
            <a:r>
              <a:rPr lang="en-US" sz="1200" b="1" dirty="0">
                <a:latin typeface="Verdana" pitchFamily="84" charset="0"/>
              </a:rPr>
              <a:t>Recovery:</a:t>
            </a:r>
            <a:r>
              <a:rPr lang="en-US" sz="1200" dirty="0">
                <a:latin typeface="Verdana" pitchFamily="84" charset="0"/>
              </a:rPr>
              <a:t> /</a:t>
            </a:r>
          </a:p>
          <a:p>
            <a:pPr algn="l" eaLnBrk="1" hangingPunct="1">
              <a:lnSpc>
                <a:spcPct val="120000"/>
              </a:lnSpc>
            </a:pPr>
            <a:endParaRPr lang="en-US" sz="1200" dirty="0">
              <a:latin typeface="Verdana" pitchFamily="84" charset="0"/>
            </a:endParaRPr>
          </a:p>
          <a:p>
            <a:pPr algn="l" eaLnBrk="1" hangingPunct="1">
              <a:spcBef>
                <a:spcPct val="30000"/>
              </a:spcBef>
              <a:defRPr/>
            </a:pPr>
            <a:r>
              <a:rPr lang="en-GB" sz="800" dirty="0">
                <a:latin typeface="Verdana" panose="020B0604030504040204" pitchFamily="34" charset="0"/>
                <a:ea typeface="Verdana" panose="020B0604030504040204" pitchFamily="34" charset="0"/>
                <a:cs typeface="Verdana" panose="020B0604030504040204" pitchFamily="34" charset="0"/>
              </a:rPr>
              <a:t>During these MI-sessions, the energy system should be aerobically. This kind of training should help you to increase the capacity to work aerobically and prepare in a progressive way for more intensive HI work. The tempo should be an ‘uncomfortable jog/run’.</a:t>
            </a:r>
          </a:p>
          <a:p>
            <a:pPr algn="l" eaLnBrk="1" hangingPunct="1">
              <a:lnSpc>
                <a:spcPct val="120000"/>
              </a:lnSpc>
            </a:pPr>
            <a:endParaRPr lang="en-US" sz="1200" dirty="0">
              <a:latin typeface="Verdana" pitchFamily="84" charset="0"/>
            </a:endParaRPr>
          </a:p>
          <a:p>
            <a:pPr algn="l" eaLnBrk="1" hangingPunct="1">
              <a:lnSpc>
                <a:spcPct val="120000"/>
              </a:lnSpc>
            </a:pPr>
            <a:r>
              <a:rPr lang="en-US" sz="1200" dirty="0">
                <a:latin typeface="Verdana" pitchFamily="84" charset="0"/>
              </a:rPr>
              <a:t>.</a:t>
            </a:r>
          </a:p>
        </p:txBody>
      </p:sp>
      <p:sp>
        <p:nvSpPr>
          <p:cNvPr id="22538" name="Text Box 41"/>
          <p:cNvSpPr txBox="1">
            <a:spLocks noChangeArrowheads="1"/>
          </p:cNvSpPr>
          <p:nvPr/>
        </p:nvSpPr>
        <p:spPr bwMode="auto">
          <a:xfrm>
            <a:off x="179512" y="136525"/>
            <a:ext cx="8784976" cy="366713"/>
          </a:xfrm>
          <a:prstGeom prst="rect">
            <a:avLst/>
          </a:prstGeom>
          <a:noFill/>
          <a:ln w="9525">
            <a:noFill/>
            <a:miter lim="800000"/>
            <a:headEnd/>
            <a:tailEnd/>
          </a:ln>
        </p:spPr>
        <p:txBody>
          <a:bodyPr wrap="square">
            <a:spAutoFit/>
          </a:bodyPr>
          <a:lstStyle/>
          <a:p>
            <a:r>
              <a:rPr lang="en-US" sz="1800" b="1" dirty="0">
                <a:latin typeface="Verdana" pitchFamily="84" charset="0"/>
              </a:rPr>
              <a:t>	Wednesday: Medium Intensity </a:t>
            </a:r>
            <a:r>
              <a:rPr lang="en-US" altLang="ja-JP" sz="1800" b="1" dirty="0">
                <a:latin typeface="Verdana" pitchFamily="84" charset="0"/>
              </a:rPr>
              <a:t>exercise</a:t>
            </a:r>
            <a:endParaRPr lang="en-US" sz="1800" b="1" dirty="0">
              <a:latin typeface="Verdana" pitchFamily="84" charset="0"/>
            </a:endParaRPr>
          </a:p>
        </p:txBody>
      </p:sp>
      <p:sp>
        <p:nvSpPr>
          <p:cNvPr id="22539" name="Rectangle 42"/>
          <p:cNvSpPr>
            <a:spLocks noChangeArrowheads="1"/>
          </p:cNvSpPr>
          <p:nvPr/>
        </p:nvSpPr>
        <p:spPr bwMode="auto">
          <a:xfrm>
            <a:off x="6705600" y="609600"/>
            <a:ext cx="2286000" cy="4038600"/>
          </a:xfrm>
          <a:prstGeom prst="rect">
            <a:avLst/>
          </a:prstGeom>
          <a:solidFill>
            <a:srgbClr val="006000"/>
          </a:solidFill>
          <a:ln w="9525">
            <a:noFill/>
            <a:miter lim="800000"/>
            <a:headEnd/>
            <a:tailEnd/>
          </a:ln>
        </p:spPr>
        <p:txBody>
          <a:bodyPr/>
          <a:lstStyle/>
          <a:p>
            <a:pPr algn="ct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algn="ct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algn="ct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Set 1 (…)		30 min</a:t>
            </a: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Recovery 			/ min</a:t>
            </a:r>
          </a:p>
          <a:p>
            <a:pP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Total duration 		± 30 min</a:t>
            </a:r>
          </a:p>
          <a:p>
            <a:pPr eaLnBrk="1" hangingPunct="1">
              <a:lnSpc>
                <a:spcPct val="120000"/>
              </a:lnSpc>
              <a:spcBef>
                <a:spcPct val="20000"/>
              </a:spcBef>
              <a:tabLst>
                <a:tab pos="977900" algn="l"/>
                <a:tab pos="1320800" algn="l"/>
                <a:tab pos="1371600" algn="l"/>
                <a:tab pos="1549400" algn="l"/>
              </a:tabLst>
            </a:pPr>
            <a:endParaRPr lang="en-US" sz="1000" dirty="0">
              <a:solidFill>
                <a:schemeClr val="bg1"/>
              </a:solidFill>
              <a:latin typeface="Verdana" pitchFamily="84" charset="0"/>
            </a:endParaRPr>
          </a:p>
          <a:p>
            <a:pPr eaLnBrk="1" hangingPunct="1">
              <a:lnSpc>
                <a:spcPct val="120000"/>
              </a:lnSpc>
              <a:spcBef>
                <a:spcPct val="20000"/>
              </a:spcBef>
              <a:tabLst>
                <a:tab pos="977900" algn="l"/>
                <a:tab pos="1320800" algn="l"/>
                <a:tab pos="1371600" algn="l"/>
                <a:tab pos="1549400" algn="l"/>
              </a:tabLst>
            </a:pPr>
            <a:endParaRPr lang="en-US" sz="1000" dirty="0">
              <a:solidFill>
                <a:srgbClr val="6CCEFF"/>
              </a:solidFill>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6CCEFF"/>
                </a:solidFill>
                <a:latin typeface="Verdana" pitchFamily="84" charset="0"/>
              </a:rPr>
              <a:t>Walking 	W  	… m</a:t>
            </a:r>
            <a:endParaRPr lang="en-US" sz="1000" dirty="0">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7FFF5B"/>
                </a:solidFill>
                <a:latin typeface="Verdana" pitchFamily="84" charset="0"/>
              </a:rPr>
              <a:t>Jogging (MI)     J +/- 5.700 m</a:t>
            </a:r>
            <a:endParaRPr lang="en-US" sz="1000" dirty="0">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F689FF"/>
                </a:solidFill>
                <a:latin typeface="Verdana" pitchFamily="84" charset="0"/>
              </a:rPr>
              <a:t>Backwards 	BW		… m</a:t>
            </a:r>
            <a:endParaRPr lang="en-US" sz="1000" dirty="0">
              <a:solidFill>
                <a:srgbClr val="FFEF78"/>
              </a:solidFill>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FFFC61"/>
                </a:solidFill>
                <a:latin typeface="Verdana" pitchFamily="84" charset="0"/>
              </a:rPr>
              <a:t>Sideways 	SW		… m</a:t>
            </a:r>
            <a:endParaRPr lang="en-US" sz="1000" dirty="0">
              <a:solidFill>
                <a:srgbClr val="FF7B47"/>
              </a:solidFill>
              <a:latin typeface="Verdana" pitchFamily="84" charset="0"/>
            </a:endParaRPr>
          </a:p>
          <a:p>
            <a:pPr eaLnBrk="1" hangingPunct="1">
              <a:lnSpc>
                <a:spcPct val="120000"/>
              </a:lnSpc>
              <a:spcBef>
                <a:spcPct val="20000"/>
              </a:spcBef>
              <a:tabLst>
                <a:tab pos="977900" algn="l"/>
                <a:tab pos="1320800" algn="l"/>
                <a:tab pos="1371600" algn="l"/>
                <a:tab pos="1549400" algn="l"/>
              </a:tabLst>
            </a:pPr>
            <a:r>
              <a:rPr lang="en-US" sz="1000" dirty="0">
                <a:solidFill>
                  <a:srgbClr val="FF7B47"/>
                </a:solidFill>
                <a:latin typeface="Verdana" pitchFamily="84" charset="0"/>
              </a:rPr>
              <a:t>High intensity 	HI  	300 m</a:t>
            </a:r>
          </a:p>
          <a:p>
            <a:pPr eaLnBrk="1" hangingPunct="1">
              <a:lnSpc>
                <a:spcPct val="120000"/>
              </a:lnSpc>
              <a:spcBef>
                <a:spcPct val="20000"/>
              </a:spcBef>
              <a:tabLst>
                <a:tab pos="977900" algn="l"/>
                <a:tab pos="1320800" algn="l"/>
                <a:tab pos="1371600" algn="l"/>
                <a:tab pos="1549400" algn="l"/>
              </a:tabLst>
            </a:pPr>
            <a:r>
              <a:rPr lang="en-US" sz="1000" dirty="0">
                <a:solidFill>
                  <a:srgbClr val="FF4E60"/>
                </a:solidFill>
                <a:latin typeface="Verdana" pitchFamily="84" charset="0"/>
              </a:rPr>
              <a:t>Sprint 	S		… m</a:t>
            </a:r>
          </a:p>
          <a:p>
            <a:pPr eaLnBrk="1" hangingPunct="1">
              <a:lnSpc>
                <a:spcPct val="120000"/>
              </a:lnSpc>
              <a:spcBef>
                <a:spcPct val="20000"/>
              </a:spcBef>
              <a:tabLst>
                <a:tab pos="977900" algn="l"/>
                <a:tab pos="1320800" algn="l"/>
                <a:tab pos="1371600" algn="l"/>
                <a:tab pos="1549400" algn="l"/>
              </a:tabLst>
            </a:pPr>
            <a:r>
              <a:rPr lang="en-US" sz="1000" dirty="0">
                <a:solidFill>
                  <a:schemeClr val="bg1"/>
                </a:solidFill>
                <a:latin typeface="Verdana" pitchFamily="84" charset="0"/>
              </a:rPr>
              <a:t>Total distance 	  +/- 6.000 m</a:t>
            </a:r>
          </a:p>
        </p:txBody>
      </p:sp>
      <p:grpSp>
        <p:nvGrpSpPr>
          <p:cNvPr id="3" name="Group 43"/>
          <p:cNvGrpSpPr>
            <a:grpSpLocks/>
          </p:cNvGrpSpPr>
          <p:nvPr/>
        </p:nvGrpSpPr>
        <p:grpSpPr bwMode="auto">
          <a:xfrm>
            <a:off x="6781800" y="4057650"/>
            <a:ext cx="1981200" cy="228600"/>
            <a:chOff x="4320" y="2592"/>
            <a:chExt cx="1248" cy="144"/>
          </a:xfrm>
        </p:grpSpPr>
        <p:sp>
          <p:nvSpPr>
            <p:cNvPr id="22550" name="Line 44"/>
            <p:cNvSpPr>
              <a:spLocks noChangeShapeType="1"/>
            </p:cNvSpPr>
            <p:nvPr/>
          </p:nvSpPr>
          <p:spPr bwMode="auto">
            <a:xfrm>
              <a:off x="4320" y="2736"/>
              <a:ext cx="1248" cy="0"/>
            </a:xfrm>
            <a:prstGeom prst="line">
              <a:avLst/>
            </a:prstGeom>
            <a:noFill/>
            <a:ln w="9525">
              <a:solidFill>
                <a:schemeClr val="bg1"/>
              </a:solidFill>
              <a:round/>
              <a:headEnd/>
              <a:tailEnd/>
            </a:ln>
          </p:spPr>
          <p:txBody>
            <a:bodyPr wrap="none" anchor="ctr"/>
            <a:lstStyle/>
            <a:p>
              <a:endParaRPr lang="nl-BE"/>
            </a:p>
          </p:txBody>
        </p:sp>
        <p:sp>
          <p:nvSpPr>
            <p:cNvPr id="22551" name="Line 45"/>
            <p:cNvSpPr>
              <a:spLocks noChangeShapeType="1"/>
            </p:cNvSpPr>
            <p:nvPr/>
          </p:nvSpPr>
          <p:spPr bwMode="auto">
            <a:xfrm>
              <a:off x="4320" y="2592"/>
              <a:ext cx="1248" cy="0"/>
            </a:xfrm>
            <a:prstGeom prst="line">
              <a:avLst/>
            </a:prstGeom>
            <a:noFill/>
            <a:ln w="9525">
              <a:solidFill>
                <a:schemeClr val="bg1"/>
              </a:solidFill>
              <a:round/>
              <a:headEnd/>
              <a:tailEnd/>
            </a:ln>
          </p:spPr>
          <p:txBody>
            <a:bodyPr wrap="none" anchor="ctr"/>
            <a:lstStyle/>
            <a:p>
              <a:endParaRPr lang="nl-BE"/>
            </a:p>
          </p:txBody>
        </p:sp>
      </p:grpSp>
      <p:grpSp>
        <p:nvGrpSpPr>
          <p:cNvPr id="4" name="Group 46"/>
          <p:cNvGrpSpPr>
            <a:grpSpLocks/>
          </p:cNvGrpSpPr>
          <p:nvPr/>
        </p:nvGrpSpPr>
        <p:grpSpPr bwMode="auto">
          <a:xfrm>
            <a:off x="6781800" y="2138363"/>
            <a:ext cx="1981200" cy="228600"/>
            <a:chOff x="4320" y="2592"/>
            <a:chExt cx="1248" cy="144"/>
          </a:xfrm>
        </p:grpSpPr>
        <p:sp>
          <p:nvSpPr>
            <p:cNvPr id="22548" name="Line 47"/>
            <p:cNvSpPr>
              <a:spLocks noChangeShapeType="1"/>
            </p:cNvSpPr>
            <p:nvPr/>
          </p:nvSpPr>
          <p:spPr bwMode="auto">
            <a:xfrm>
              <a:off x="4320" y="2736"/>
              <a:ext cx="1248" cy="0"/>
            </a:xfrm>
            <a:prstGeom prst="line">
              <a:avLst/>
            </a:prstGeom>
            <a:noFill/>
            <a:ln w="9525">
              <a:solidFill>
                <a:schemeClr val="bg1"/>
              </a:solidFill>
              <a:round/>
              <a:headEnd/>
              <a:tailEnd/>
            </a:ln>
          </p:spPr>
          <p:txBody>
            <a:bodyPr wrap="none" anchor="ctr"/>
            <a:lstStyle/>
            <a:p>
              <a:endParaRPr lang="nl-BE"/>
            </a:p>
          </p:txBody>
        </p:sp>
        <p:sp>
          <p:nvSpPr>
            <p:cNvPr id="22549" name="Line 48"/>
            <p:cNvSpPr>
              <a:spLocks noChangeShapeType="1"/>
            </p:cNvSpPr>
            <p:nvPr/>
          </p:nvSpPr>
          <p:spPr bwMode="auto">
            <a:xfrm>
              <a:off x="4320" y="2592"/>
              <a:ext cx="1248" cy="0"/>
            </a:xfrm>
            <a:prstGeom prst="line">
              <a:avLst/>
            </a:prstGeom>
            <a:noFill/>
            <a:ln w="9525">
              <a:solidFill>
                <a:schemeClr val="bg1"/>
              </a:solidFill>
              <a:round/>
              <a:headEnd/>
              <a:tailEnd/>
            </a:ln>
          </p:spPr>
          <p:txBody>
            <a:bodyPr wrap="none" anchor="ctr"/>
            <a:lstStyle/>
            <a:p>
              <a:endParaRPr lang="nl-BE"/>
            </a:p>
          </p:txBody>
        </p:sp>
      </p:grpSp>
      <p:sp>
        <p:nvSpPr>
          <p:cNvPr id="22542" name="Rectangle 49"/>
          <p:cNvSpPr>
            <a:spLocks noChangeArrowheads="1"/>
          </p:cNvSpPr>
          <p:nvPr/>
        </p:nvSpPr>
        <p:spPr bwMode="auto">
          <a:xfrm>
            <a:off x="6781800" y="609600"/>
            <a:ext cx="2209800" cy="274638"/>
          </a:xfrm>
          <a:prstGeom prst="rect">
            <a:avLst/>
          </a:prstGeom>
          <a:noFill/>
          <a:ln w="9525">
            <a:noFill/>
            <a:miter lim="800000"/>
            <a:headEnd/>
            <a:tailEnd/>
          </a:ln>
        </p:spPr>
        <p:txBody>
          <a:bodyPr>
            <a:spAutoFit/>
          </a:bodyPr>
          <a:lstStyle/>
          <a:p>
            <a:pPr algn="ctr"/>
            <a:r>
              <a:rPr lang="en-US" b="1" dirty="0">
                <a:solidFill>
                  <a:schemeClr val="bg1"/>
                </a:solidFill>
                <a:latin typeface="Verdana" pitchFamily="84" charset="0"/>
              </a:rPr>
              <a:t>1 set of 30 min</a:t>
            </a:r>
          </a:p>
        </p:txBody>
      </p:sp>
      <p:sp>
        <p:nvSpPr>
          <p:cNvPr id="53" name="Rectangle 28"/>
          <p:cNvSpPr>
            <a:spLocks noChangeArrowheads="1"/>
          </p:cNvSpPr>
          <p:nvPr/>
        </p:nvSpPr>
        <p:spPr bwMode="auto">
          <a:xfrm>
            <a:off x="1547664" y="980728"/>
            <a:ext cx="4680520" cy="2160240"/>
          </a:xfrm>
          <a:prstGeom prst="rect">
            <a:avLst/>
          </a:prstGeom>
          <a:noFill/>
          <a:ln w="9525">
            <a:noFill/>
            <a:miter lim="800000"/>
            <a:headEnd/>
            <a:tailEnd/>
          </a:ln>
        </p:spPr>
        <p:txBody>
          <a:bodyPr/>
          <a:lstStyle/>
          <a:p>
            <a:pPr eaLnBrk="1" hangingPunct="1">
              <a:spcBef>
                <a:spcPct val="20000"/>
              </a:spcBef>
            </a:pPr>
            <a:r>
              <a:rPr lang="en-US" sz="1400" dirty="0">
                <a:solidFill>
                  <a:schemeClr val="bg1"/>
                </a:solidFill>
                <a:latin typeface="Verdana" pitchFamily="84" charset="0"/>
              </a:rPr>
              <a:t>30 min jog/run + (per 5 min 50m HI tempo-run)</a:t>
            </a:r>
          </a:p>
          <a:p>
            <a:pPr eaLnBrk="1" hangingPunct="1">
              <a:spcBef>
                <a:spcPct val="20000"/>
              </a:spcBef>
            </a:pPr>
            <a:endParaRPr lang="en-US" sz="1400" dirty="0">
              <a:solidFill>
                <a:schemeClr val="bg1"/>
              </a:solidFill>
              <a:latin typeface="Verdana" pitchFamily="84" charset="0"/>
            </a:endParaRPr>
          </a:p>
          <a:p>
            <a:pPr eaLnBrk="1" hangingPunct="1">
              <a:spcBef>
                <a:spcPct val="20000"/>
              </a:spcBef>
            </a:pPr>
            <a:r>
              <a:rPr lang="en-US" sz="1400" dirty="0">
                <a:solidFill>
                  <a:schemeClr val="bg1"/>
                </a:solidFill>
                <a:latin typeface="Verdana" pitchFamily="84" charset="0"/>
              </a:rPr>
              <a:t>30 min HI at 80% </a:t>
            </a:r>
            <a:r>
              <a:rPr lang="en-US" sz="1400" dirty="0" err="1">
                <a:solidFill>
                  <a:schemeClr val="bg1"/>
                </a:solidFill>
                <a:latin typeface="Verdana" pitchFamily="84" charset="0"/>
              </a:rPr>
              <a:t>HRmax</a:t>
            </a:r>
            <a:endParaRPr lang="en-US" sz="1400" dirty="0">
              <a:solidFill>
                <a:schemeClr val="bg1"/>
              </a:solidFill>
              <a:latin typeface="Verdana" pitchFamily="84" charset="0"/>
            </a:endParaRPr>
          </a:p>
          <a:p>
            <a:pPr eaLnBrk="1" hangingPunct="1">
              <a:spcBef>
                <a:spcPct val="20000"/>
              </a:spcBef>
            </a:pPr>
            <a:r>
              <a:rPr lang="en-US" sz="1400" dirty="0">
                <a:solidFill>
                  <a:schemeClr val="bg1"/>
                </a:solidFill>
                <a:latin typeface="Verdana" pitchFamily="84" charset="0"/>
              </a:rPr>
              <a:t>Active recovery: /</a:t>
            </a:r>
          </a:p>
          <a:p>
            <a:pPr eaLnBrk="1" hangingPunct="1">
              <a:spcBef>
                <a:spcPct val="20000"/>
              </a:spcBef>
            </a:pPr>
            <a:r>
              <a:rPr lang="en-US" sz="1400" dirty="0">
                <a:solidFill>
                  <a:schemeClr val="bg1"/>
                </a:solidFill>
                <a:latin typeface="Verdana" pitchFamily="84" charset="0"/>
              </a:rPr>
              <a:t>Set 1 = 30 min</a:t>
            </a:r>
          </a:p>
          <a:p>
            <a:pPr eaLnBrk="1" hangingPunct="1">
              <a:spcBef>
                <a:spcPct val="20000"/>
              </a:spcBef>
            </a:pPr>
            <a:r>
              <a:rPr lang="en-US" sz="1400" dirty="0">
                <a:solidFill>
                  <a:schemeClr val="bg1"/>
                </a:solidFill>
                <a:latin typeface="Verdana" pitchFamily="84" charset="0"/>
              </a:rPr>
              <a:t>Total time: 30 min</a:t>
            </a:r>
          </a:p>
        </p:txBody>
      </p:sp>
      <p:sp>
        <p:nvSpPr>
          <p:cNvPr id="72" name="Rectangle 34"/>
          <p:cNvSpPr>
            <a:spLocks noChangeArrowheads="1"/>
          </p:cNvSpPr>
          <p:nvPr/>
        </p:nvSpPr>
        <p:spPr bwMode="auto">
          <a:xfrm>
            <a:off x="3491880" y="620688"/>
            <a:ext cx="2952328" cy="360040"/>
          </a:xfrm>
          <a:prstGeom prst="rect">
            <a:avLst/>
          </a:prstGeom>
          <a:noFill/>
          <a:ln w="9525">
            <a:noFill/>
            <a:miter lim="800000"/>
            <a:headEnd/>
            <a:tailEnd/>
          </a:ln>
        </p:spPr>
        <p:txBody>
          <a:bodyPr/>
          <a:lstStyle/>
          <a:p>
            <a:pPr eaLnBrk="1" hangingPunct="1">
              <a:spcBef>
                <a:spcPct val="20000"/>
              </a:spcBef>
            </a:pPr>
            <a:r>
              <a:rPr lang="en-US" sz="1400" dirty="0">
                <a:solidFill>
                  <a:schemeClr val="bg1"/>
                </a:solidFill>
                <a:latin typeface="Verdana" pitchFamily="84" charset="0"/>
              </a:rPr>
              <a:t>Referees &amp; Assistant Referees</a:t>
            </a:r>
          </a:p>
        </p:txBody>
      </p:sp>
      <p:sp>
        <p:nvSpPr>
          <p:cNvPr id="41" name="Oval 34"/>
          <p:cNvSpPr>
            <a:spLocks noChangeArrowheads="1"/>
          </p:cNvSpPr>
          <p:nvPr/>
        </p:nvSpPr>
        <p:spPr bwMode="auto">
          <a:xfrm>
            <a:off x="5886460" y="1036638"/>
            <a:ext cx="114300" cy="106362"/>
          </a:xfrm>
          <a:prstGeom prst="ellipse">
            <a:avLst/>
          </a:prstGeom>
          <a:solidFill>
            <a:srgbClr val="FDFF56"/>
          </a:solidFill>
          <a:ln w="9525">
            <a:noFill/>
            <a:round/>
            <a:headEnd/>
            <a:tailEnd/>
          </a:ln>
        </p:spPr>
        <p:txBody>
          <a:bodyPr wrap="none" anchor="ctr"/>
          <a:lstStyle/>
          <a:p>
            <a:endParaRPr lang="nl-BE" sz="2400"/>
          </a:p>
        </p:txBody>
      </p:sp>
      <p:sp>
        <p:nvSpPr>
          <p:cNvPr id="42" name="Oval 35"/>
          <p:cNvSpPr>
            <a:spLocks noChangeArrowheads="1"/>
          </p:cNvSpPr>
          <p:nvPr/>
        </p:nvSpPr>
        <p:spPr bwMode="auto">
          <a:xfrm>
            <a:off x="928662" y="4108455"/>
            <a:ext cx="114300" cy="106363"/>
          </a:xfrm>
          <a:prstGeom prst="ellipse">
            <a:avLst/>
          </a:prstGeom>
          <a:solidFill>
            <a:srgbClr val="FDFF56"/>
          </a:solidFill>
          <a:ln w="9525">
            <a:noFill/>
            <a:round/>
            <a:headEnd/>
            <a:tailEnd/>
          </a:ln>
        </p:spPr>
        <p:txBody>
          <a:bodyPr wrap="none" anchor="ctr"/>
          <a:lstStyle/>
          <a:p>
            <a:endParaRPr lang="nl-BE" sz="2400"/>
          </a:p>
        </p:txBody>
      </p:sp>
      <p:sp>
        <p:nvSpPr>
          <p:cNvPr id="43" name="Oval 36"/>
          <p:cNvSpPr>
            <a:spLocks noChangeArrowheads="1"/>
          </p:cNvSpPr>
          <p:nvPr/>
        </p:nvSpPr>
        <p:spPr bwMode="auto">
          <a:xfrm>
            <a:off x="1475656" y="1916832"/>
            <a:ext cx="114300" cy="106362"/>
          </a:xfrm>
          <a:prstGeom prst="ellipse">
            <a:avLst/>
          </a:prstGeom>
          <a:solidFill>
            <a:srgbClr val="FDFF56"/>
          </a:solidFill>
          <a:ln w="9525">
            <a:noFill/>
            <a:round/>
            <a:headEnd/>
            <a:tailEnd/>
          </a:ln>
        </p:spPr>
        <p:txBody>
          <a:bodyPr wrap="none" anchor="ctr"/>
          <a:lstStyle/>
          <a:p>
            <a:endParaRPr lang="nl-BE" sz="2400"/>
          </a:p>
        </p:txBody>
      </p:sp>
      <p:sp>
        <p:nvSpPr>
          <p:cNvPr id="44" name="Oval 43"/>
          <p:cNvSpPr>
            <a:spLocks noChangeArrowheads="1"/>
          </p:cNvSpPr>
          <p:nvPr/>
        </p:nvSpPr>
        <p:spPr bwMode="auto">
          <a:xfrm>
            <a:off x="5220072" y="3212976"/>
            <a:ext cx="114300" cy="106363"/>
          </a:xfrm>
          <a:prstGeom prst="ellipse">
            <a:avLst/>
          </a:prstGeom>
          <a:solidFill>
            <a:srgbClr val="FDFF56"/>
          </a:solidFill>
          <a:ln w="9525">
            <a:noFill/>
            <a:round/>
            <a:headEnd/>
            <a:tailEnd/>
          </a:ln>
        </p:spPr>
        <p:txBody>
          <a:bodyPr wrap="none" anchor="ctr"/>
          <a:lstStyle/>
          <a:p>
            <a:endParaRPr lang="nl-BE" sz="2400"/>
          </a:p>
        </p:txBody>
      </p:sp>
      <p:sp>
        <p:nvSpPr>
          <p:cNvPr id="45" name="Line 45"/>
          <p:cNvSpPr>
            <a:spLocks noChangeShapeType="1"/>
          </p:cNvSpPr>
          <p:nvPr/>
        </p:nvSpPr>
        <p:spPr bwMode="auto">
          <a:xfrm flipV="1">
            <a:off x="4860032" y="1000108"/>
            <a:ext cx="1069290" cy="340660"/>
          </a:xfrm>
          <a:prstGeom prst="line">
            <a:avLst/>
          </a:prstGeom>
          <a:noFill/>
          <a:ln w="28575">
            <a:solidFill>
              <a:srgbClr val="7FFF5B"/>
            </a:solidFill>
            <a:round/>
            <a:headEnd/>
            <a:tailEnd type="stealth" w="lg" len="lg"/>
          </a:ln>
        </p:spPr>
        <p:txBody>
          <a:bodyPr wrap="none" anchor="ctr"/>
          <a:lstStyle/>
          <a:p>
            <a:endParaRPr lang="nl-BE"/>
          </a:p>
        </p:txBody>
      </p:sp>
      <p:sp>
        <p:nvSpPr>
          <p:cNvPr id="46" name="Oval 54"/>
          <p:cNvSpPr>
            <a:spLocks noChangeArrowheads="1"/>
          </p:cNvSpPr>
          <p:nvPr/>
        </p:nvSpPr>
        <p:spPr bwMode="auto">
          <a:xfrm>
            <a:off x="1475656" y="3068960"/>
            <a:ext cx="114300" cy="106363"/>
          </a:xfrm>
          <a:prstGeom prst="ellipse">
            <a:avLst/>
          </a:prstGeom>
          <a:solidFill>
            <a:srgbClr val="FDFF56"/>
          </a:solidFill>
          <a:ln w="9525">
            <a:noFill/>
            <a:round/>
            <a:headEnd/>
            <a:tailEnd/>
          </a:ln>
        </p:spPr>
        <p:txBody>
          <a:bodyPr wrap="none" anchor="ctr"/>
          <a:lstStyle/>
          <a:p>
            <a:endParaRPr lang="nl-BE" sz="2400"/>
          </a:p>
        </p:txBody>
      </p:sp>
      <p:sp>
        <p:nvSpPr>
          <p:cNvPr id="47" name="Oval 56"/>
          <p:cNvSpPr>
            <a:spLocks noChangeArrowheads="1"/>
          </p:cNvSpPr>
          <p:nvPr/>
        </p:nvSpPr>
        <p:spPr bwMode="auto">
          <a:xfrm>
            <a:off x="5220072" y="2132856"/>
            <a:ext cx="114300" cy="106363"/>
          </a:xfrm>
          <a:prstGeom prst="ellipse">
            <a:avLst/>
          </a:prstGeom>
          <a:solidFill>
            <a:srgbClr val="FDFF56"/>
          </a:solidFill>
          <a:ln w="9525">
            <a:noFill/>
            <a:round/>
            <a:headEnd/>
            <a:tailEnd/>
          </a:ln>
        </p:spPr>
        <p:txBody>
          <a:bodyPr wrap="none" anchor="ctr"/>
          <a:lstStyle/>
          <a:p>
            <a:endParaRPr lang="nl-BE" sz="2400"/>
          </a:p>
        </p:txBody>
      </p:sp>
      <p:sp>
        <p:nvSpPr>
          <p:cNvPr id="48" name="Oval 57"/>
          <p:cNvSpPr>
            <a:spLocks noChangeArrowheads="1"/>
          </p:cNvSpPr>
          <p:nvPr/>
        </p:nvSpPr>
        <p:spPr bwMode="auto">
          <a:xfrm>
            <a:off x="2987824" y="3140968"/>
            <a:ext cx="114300" cy="106363"/>
          </a:xfrm>
          <a:prstGeom prst="ellipse">
            <a:avLst/>
          </a:prstGeom>
          <a:solidFill>
            <a:srgbClr val="FDFF56"/>
          </a:solidFill>
          <a:ln w="9525">
            <a:noFill/>
            <a:round/>
            <a:headEnd/>
            <a:tailEnd/>
          </a:ln>
        </p:spPr>
        <p:txBody>
          <a:bodyPr wrap="none" anchor="ctr"/>
          <a:lstStyle/>
          <a:p>
            <a:endParaRPr lang="nl-BE" sz="2400"/>
          </a:p>
        </p:txBody>
      </p:sp>
      <p:sp>
        <p:nvSpPr>
          <p:cNvPr id="49" name="Oval 58"/>
          <p:cNvSpPr>
            <a:spLocks noChangeArrowheads="1"/>
          </p:cNvSpPr>
          <p:nvPr/>
        </p:nvSpPr>
        <p:spPr bwMode="auto">
          <a:xfrm>
            <a:off x="2411760" y="1196752"/>
            <a:ext cx="114300" cy="106362"/>
          </a:xfrm>
          <a:prstGeom prst="ellipse">
            <a:avLst/>
          </a:prstGeom>
          <a:solidFill>
            <a:srgbClr val="FDFF56"/>
          </a:solidFill>
          <a:ln w="9525">
            <a:noFill/>
            <a:round/>
            <a:headEnd/>
            <a:tailEnd/>
          </a:ln>
        </p:spPr>
        <p:txBody>
          <a:bodyPr wrap="none" anchor="ctr"/>
          <a:lstStyle/>
          <a:p>
            <a:endParaRPr lang="nl-BE" sz="2400"/>
          </a:p>
        </p:txBody>
      </p:sp>
      <p:sp>
        <p:nvSpPr>
          <p:cNvPr id="51" name="Line 59"/>
          <p:cNvSpPr>
            <a:spLocks noChangeShapeType="1"/>
          </p:cNvSpPr>
          <p:nvPr/>
        </p:nvSpPr>
        <p:spPr bwMode="auto">
          <a:xfrm flipH="1">
            <a:off x="5292080" y="1196752"/>
            <a:ext cx="576064" cy="936104"/>
          </a:xfrm>
          <a:prstGeom prst="line">
            <a:avLst/>
          </a:prstGeom>
          <a:noFill/>
          <a:ln w="28575">
            <a:solidFill>
              <a:srgbClr val="7FFF5B"/>
            </a:solidFill>
            <a:round/>
            <a:headEnd/>
            <a:tailEnd type="stealth" w="lg" len="lg"/>
          </a:ln>
        </p:spPr>
        <p:txBody>
          <a:bodyPr wrap="none" anchor="ctr"/>
          <a:lstStyle/>
          <a:p>
            <a:endParaRPr lang="nl-BE"/>
          </a:p>
        </p:txBody>
      </p:sp>
      <p:sp>
        <p:nvSpPr>
          <p:cNvPr id="52" name="Line 60"/>
          <p:cNvSpPr>
            <a:spLocks noChangeShapeType="1"/>
          </p:cNvSpPr>
          <p:nvPr/>
        </p:nvSpPr>
        <p:spPr bwMode="auto">
          <a:xfrm>
            <a:off x="5292080" y="2276872"/>
            <a:ext cx="0" cy="864096"/>
          </a:xfrm>
          <a:prstGeom prst="line">
            <a:avLst/>
          </a:prstGeom>
          <a:noFill/>
          <a:ln w="28575">
            <a:solidFill>
              <a:srgbClr val="7FFF5B"/>
            </a:solidFill>
            <a:round/>
            <a:headEnd/>
            <a:tailEnd type="stealth" w="lg" len="lg"/>
          </a:ln>
        </p:spPr>
        <p:txBody>
          <a:bodyPr wrap="none" anchor="ctr"/>
          <a:lstStyle/>
          <a:p>
            <a:endParaRPr lang="nl-BE"/>
          </a:p>
        </p:txBody>
      </p:sp>
      <p:sp>
        <p:nvSpPr>
          <p:cNvPr id="54" name="Line 61"/>
          <p:cNvSpPr>
            <a:spLocks noChangeShapeType="1"/>
          </p:cNvSpPr>
          <p:nvPr/>
        </p:nvSpPr>
        <p:spPr bwMode="auto">
          <a:xfrm flipH="1" flipV="1">
            <a:off x="3131840" y="3140968"/>
            <a:ext cx="1224136" cy="648072"/>
          </a:xfrm>
          <a:prstGeom prst="line">
            <a:avLst/>
          </a:prstGeom>
          <a:noFill/>
          <a:ln w="28575">
            <a:solidFill>
              <a:srgbClr val="7FFF5B"/>
            </a:solidFill>
            <a:round/>
            <a:headEnd/>
            <a:tailEnd type="stealth" w="lg" len="lg"/>
          </a:ln>
        </p:spPr>
        <p:txBody>
          <a:bodyPr wrap="none" anchor="ctr"/>
          <a:lstStyle/>
          <a:p>
            <a:endParaRPr lang="nl-BE"/>
          </a:p>
        </p:txBody>
      </p:sp>
      <p:sp>
        <p:nvSpPr>
          <p:cNvPr id="55" name="Line 62"/>
          <p:cNvSpPr>
            <a:spLocks noChangeShapeType="1"/>
          </p:cNvSpPr>
          <p:nvPr/>
        </p:nvSpPr>
        <p:spPr bwMode="auto">
          <a:xfrm flipH="1">
            <a:off x="1043608" y="4077072"/>
            <a:ext cx="1008112" cy="144016"/>
          </a:xfrm>
          <a:prstGeom prst="line">
            <a:avLst/>
          </a:prstGeom>
          <a:noFill/>
          <a:ln w="28575">
            <a:solidFill>
              <a:srgbClr val="7FFF5B"/>
            </a:solidFill>
            <a:round/>
            <a:headEnd/>
            <a:tailEnd type="stealth" w="lg" len="lg"/>
          </a:ln>
        </p:spPr>
        <p:txBody>
          <a:bodyPr wrap="none" anchor="ctr"/>
          <a:lstStyle/>
          <a:p>
            <a:endParaRPr lang="nl-BE"/>
          </a:p>
        </p:txBody>
      </p:sp>
      <p:sp>
        <p:nvSpPr>
          <p:cNvPr id="56" name="Line 63"/>
          <p:cNvSpPr>
            <a:spLocks noChangeShapeType="1"/>
          </p:cNvSpPr>
          <p:nvPr/>
        </p:nvSpPr>
        <p:spPr bwMode="auto">
          <a:xfrm flipV="1">
            <a:off x="857224" y="3212976"/>
            <a:ext cx="690440" cy="930404"/>
          </a:xfrm>
          <a:prstGeom prst="line">
            <a:avLst/>
          </a:prstGeom>
          <a:noFill/>
          <a:ln w="28575">
            <a:solidFill>
              <a:srgbClr val="7FFF5B"/>
            </a:solidFill>
            <a:round/>
            <a:headEnd/>
            <a:tailEnd type="stealth" w="lg" len="lg"/>
          </a:ln>
        </p:spPr>
        <p:txBody>
          <a:bodyPr wrap="none" anchor="ctr"/>
          <a:lstStyle/>
          <a:p>
            <a:endParaRPr lang="nl-BE"/>
          </a:p>
        </p:txBody>
      </p:sp>
      <p:sp>
        <p:nvSpPr>
          <p:cNvPr id="57" name="Line 64"/>
          <p:cNvSpPr>
            <a:spLocks noChangeShapeType="1"/>
          </p:cNvSpPr>
          <p:nvPr/>
        </p:nvSpPr>
        <p:spPr bwMode="auto">
          <a:xfrm flipH="1" flipV="1">
            <a:off x="1547664" y="2060848"/>
            <a:ext cx="0" cy="936104"/>
          </a:xfrm>
          <a:prstGeom prst="line">
            <a:avLst/>
          </a:prstGeom>
          <a:noFill/>
          <a:ln w="28575">
            <a:solidFill>
              <a:srgbClr val="7FFF5B"/>
            </a:solidFill>
            <a:round/>
            <a:headEnd/>
            <a:tailEnd type="stealth" w="lg" len="lg"/>
          </a:ln>
        </p:spPr>
        <p:txBody>
          <a:bodyPr wrap="none" anchor="ctr"/>
          <a:lstStyle/>
          <a:p>
            <a:endParaRPr lang="nl-BE"/>
          </a:p>
        </p:txBody>
      </p:sp>
      <p:sp>
        <p:nvSpPr>
          <p:cNvPr id="58" name="Line 65"/>
          <p:cNvSpPr>
            <a:spLocks noChangeShapeType="1"/>
          </p:cNvSpPr>
          <p:nvPr/>
        </p:nvSpPr>
        <p:spPr bwMode="auto">
          <a:xfrm>
            <a:off x="2555776" y="1268760"/>
            <a:ext cx="1085056" cy="809600"/>
          </a:xfrm>
          <a:prstGeom prst="line">
            <a:avLst/>
          </a:prstGeom>
          <a:noFill/>
          <a:ln w="28575">
            <a:solidFill>
              <a:srgbClr val="7FFF5B"/>
            </a:solidFill>
            <a:round/>
            <a:headEnd/>
            <a:tailEnd type="stealth" w="lg" len="lg"/>
          </a:ln>
        </p:spPr>
        <p:txBody>
          <a:bodyPr wrap="none" anchor="ctr"/>
          <a:lstStyle/>
          <a:p>
            <a:endParaRPr lang="nl-BE"/>
          </a:p>
        </p:txBody>
      </p:sp>
      <p:sp>
        <p:nvSpPr>
          <p:cNvPr id="59" name="AutoShape 4"/>
          <p:cNvSpPr>
            <a:spLocks noChangeArrowheads="1"/>
          </p:cNvSpPr>
          <p:nvPr/>
        </p:nvSpPr>
        <p:spPr bwMode="auto">
          <a:xfrm>
            <a:off x="971600" y="3789164"/>
            <a:ext cx="165100" cy="215900"/>
          </a:xfrm>
          <a:prstGeom prst="smileyFace">
            <a:avLst>
              <a:gd name="adj" fmla="val 4653"/>
            </a:avLst>
          </a:prstGeom>
          <a:solidFill>
            <a:srgbClr val="FF99CC"/>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60" name="AutoShape 6"/>
          <p:cNvSpPr>
            <a:spLocks noChangeArrowheads="1"/>
          </p:cNvSpPr>
          <p:nvPr/>
        </p:nvSpPr>
        <p:spPr bwMode="auto">
          <a:xfrm>
            <a:off x="971600" y="3573016"/>
            <a:ext cx="165100" cy="203200"/>
          </a:xfrm>
          <a:prstGeom prst="smileyFace">
            <a:avLst>
              <a:gd name="adj" fmla="val 4653"/>
            </a:avLst>
          </a:prstGeom>
          <a:solidFill>
            <a:schemeClr val="accent2">
              <a:lumMod val="40000"/>
              <a:lumOff val="60000"/>
            </a:schemeClr>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61" name="Oval 58"/>
          <p:cNvSpPr>
            <a:spLocks noChangeArrowheads="1"/>
          </p:cNvSpPr>
          <p:nvPr/>
        </p:nvSpPr>
        <p:spPr bwMode="auto">
          <a:xfrm>
            <a:off x="3563888" y="1988840"/>
            <a:ext cx="114300" cy="106362"/>
          </a:xfrm>
          <a:prstGeom prst="ellipse">
            <a:avLst/>
          </a:prstGeom>
          <a:solidFill>
            <a:srgbClr val="FDFF56"/>
          </a:solidFill>
          <a:ln w="9525">
            <a:noFill/>
            <a:round/>
            <a:headEnd/>
            <a:tailEnd/>
          </a:ln>
        </p:spPr>
        <p:txBody>
          <a:bodyPr wrap="none" anchor="ctr"/>
          <a:lstStyle/>
          <a:p>
            <a:endParaRPr lang="nl-BE" sz="2400"/>
          </a:p>
        </p:txBody>
      </p:sp>
      <p:sp>
        <p:nvSpPr>
          <p:cNvPr id="62" name="Oval 58"/>
          <p:cNvSpPr>
            <a:spLocks noChangeArrowheads="1"/>
          </p:cNvSpPr>
          <p:nvPr/>
        </p:nvSpPr>
        <p:spPr bwMode="auto">
          <a:xfrm>
            <a:off x="4716016" y="1412776"/>
            <a:ext cx="114300" cy="106362"/>
          </a:xfrm>
          <a:prstGeom prst="ellipse">
            <a:avLst/>
          </a:prstGeom>
          <a:solidFill>
            <a:srgbClr val="FDFF56"/>
          </a:solidFill>
          <a:ln w="9525">
            <a:noFill/>
            <a:round/>
            <a:headEnd/>
            <a:tailEnd/>
          </a:ln>
        </p:spPr>
        <p:txBody>
          <a:bodyPr wrap="none" anchor="ctr"/>
          <a:lstStyle/>
          <a:p>
            <a:endParaRPr lang="nl-BE" sz="2400"/>
          </a:p>
        </p:txBody>
      </p:sp>
      <p:sp>
        <p:nvSpPr>
          <p:cNvPr id="63" name="Oval 58"/>
          <p:cNvSpPr>
            <a:spLocks noChangeArrowheads="1"/>
          </p:cNvSpPr>
          <p:nvPr/>
        </p:nvSpPr>
        <p:spPr bwMode="auto">
          <a:xfrm>
            <a:off x="4427984" y="3789040"/>
            <a:ext cx="114300" cy="106362"/>
          </a:xfrm>
          <a:prstGeom prst="ellipse">
            <a:avLst/>
          </a:prstGeom>
          <a:solidFill>
            <a:srgbClr val="FDFF56"/>
          </a:solidFill>
          <a:ln w="9525">
            <a:noFill/>
            <a:round/>
            <a:headEnd/>
            <a:tailEnd/>
          </a:ln>
        </p:spPr>
        <p:txBody>
          <a:bodyPr wrap="none" anchor="ctr"/>
          <a:lstStyle/>
          <a:p>
            <a:endParaRPr lang="nl-BE" sz="2400"/>
          </a:p>
        </p:txBody>
      </p:sp>
      <p:sp>
        <p:nvSpPr>
          <p:cNvPr id="64" name="Oval 58"/>
          <p:cNvSpPr>
            <a:spLocks noChangeArrowheads="1"/>
          </p:cNvSpPr>
          <p:nvPr/>
        </p:nvSpPr>
        <p:spPr bwMode="auto">
          <a:xfrm>
            <a:off x="2051720" y="3933056"/>
            <a:ext cx="114300" cy="106362"/>
          </a:xfrm>
          <a:prstGeom prst="ellipse">
            <a:avLst/>
          </a:prstGeom>
          <a:solidFill>
            <a:srgbClr val="FDFF56"/>
          </a:solidFill>
          <a:ln w="9525">
            <a:noFill/>
            <a:round/>
            <a:headEnd/>
            <a:tailEnd/>
          </a:ln>
        </p:spPr>
        <p:txBody>
          <a:bodyPr wrap="none" anchor="ctr"/>
          <a:lstStyle/>
          <a:p>
            <a:endParaRPr lang="nl-BE" sz="2400"/>
          </a:p>
        </p:txBody>
      </p:sp>
      <p:sp>
        <p:nvSpPr>
          <p:cNvPr id="65" name="Line 65"/>
          <p:cNvSpPr>
            <a:spLocks noChangeShapeType="1"/>
          </p:cNvSpPr>
          <p:nvPr/>
        </p:nvSpPr>
        <p:spPr bwMode="auto">
          <a:xfrm flipV="1">
            <a:off x="1547664" y="1268760"/>
            <a:ext cx="792088" cy="576064"/>
          </a:xfrm>
          <a:prstGeom prst="line">
            <a:avLst/>
          </a:prstGeom>
          <a:noFill/>
          <a:ln w="28575">
            <a:solidFill>
              <a:srgbClr val="7FFF5B"/>
            </a:solidFill>
            <a:round/>
            <a:headEnd/>
            <a:tailEnd type="stealth" w="lg" len="lg"/>
          </a:ln>
        </p:spPr>
        <p:txBody>
          <a:bodyPr wrap="none" anchor="ctr"/>
          <a:lstStyle/>
          <a:p>
            <a:endParaRPr lang="nl-BE"/>
          </a:p>
        </p:txBody>
      </p:sp>
      <p:sp>
        <p:nvSpPr>
          <p:cNvPr id="66" name="Line 65"/>
          <p:cNvSpPr>
            <a:spLocks noChangeShapeType="1"/>
          </p:cNvSpPr>
          <p:nvPr/>
        </p:nvSpPr>
        <p:spPr bwMode="auto">
          <a:xfrm flipV="1">
            <a:off x="3707904" y="1484784"/>
            <a:ext cx="936104" cy="576064"/>
          </a:xfrm>
          <a:prstGeom prst="line">
            <a:avLst/>
          </a:prstGeom>
          <a:noFill/>
          <a:ln w="28575">
            <a:solidFill>
              <a:srgbClr val="7FFF5B"/>
            </a:solidFill>
            <a:round/>
            <a:headEnd/>
            <a:tailEnd type="stealth" w="lg" len="lg"/>
          </a:ln>
        </p:spPr>
        <p:txBody>
          <a:bodyPr wrap="none" anchor="ctr"/>
          <a:lstStyle/>
          <a:p>
            <a:endParaRPr lang="nl-BE"/>
          </a:p>
        </p:txBody>
      </p:sp>
      <p:sp>
        <p:nvSpPr>
          <p:cNvPr id="67" name="Line 65"/>
          <p:cNvSpPr>
            <a:spLocks noChangeShapeType="1"/>
          </p:cNvSpPr>
          <p:nvPr/>
        </p:nvSpPr>
        <p:spPr bwMode="auto">
          <a:xfrm flipH="1">
            <a:off x="2195736" y="3284984"/>
            <a:ext cx="720080" cy="648072"/>
          </a:xfrm>
          <a:prstGeom prst="line">
            <a:avLst/>
          </a:prstGeom>
          <a:noFill/>
          <a:ln w="28575">
            <a:solidFill>
              <a:srgbClr val="7FFF5B"/>
            </a:solidFill>
            <a:round/>
            <a:headEnd/>
            <a:tailEnd type="stealth" w="lg" len="lg"/>
          </a:ln>
        </p:spPr>
        <p:txBody>
          <a:bodyPr wrap="none" anchor="ctr"/>
          <a:lstStyle/>
          <a:p>
            <a:endParaRPr lang="nl-BE"/>
          </a:p>
        </p:txBody>
      </p:sp>
      <p:sp>
        <p:nvSpPr>
          <p:cNvPr id="68" name="Line 65"/>
          <p:cNvSpPr>
            <a:spLocks noChangeShapeType="1"/>
          </p:cNvSpPr>
          <p:nvPr/>
        </p:nvSpPr>
        <p:spPr bwMode="auto">
          <a:xfrm flipH="1">
            <a:off x="4572000" y="3356992"/>
            <a:ext cx="648072" cy="504056"/>
          </a:xfrm>
          <a:prstGeom prst="line">
            <a:avLst/>
          </a:prstGeom>
          <a:noFill/>
          <a:ln w="28575">
            <a:solidFill>
              <a:srgbClr val="7FFF5B"/>
            </a:solidFill>
            <a:round/>
            <a:headEnd/>
            <a:tailEnd type="stealth" w="lg" len="lg"/>
          </a:ln>
        </p:spPr>
        <p:txBody>
          <a:bodyPr wrap="none" anchor="ctr"/>
          <a:lstStyle/>
          <a:p>
            <a:endParaRPr lang="nl-BE"/>
          </a:p>
        </p:txBody>
      </p:sp>
    </p:spTree>
    <p:extLst>
      <p:ext uri="{BB962C8B-B14F-4D97-AF65-F5344CB8AC3E}">
        <p14:creationId xmlns:p14="http://schemas.microsoft.com/office/powerpoint/2010/main" val="2986502070"/>
      </p:ext>
    </p:extLst>
  </p:cSld>
  <p:clrMapOvr>
    <a:masterClrMapping/>
  </p:clrMapOvr>
</p:sld>
</file>

<file path=ppt/theme/theme1.xml><?xml version="1.0" encoding="utf-8"?>
<a:theme xmlns:a="http://schemas.openxmlformats.org/drawingml/2006/main" name="fcd_ppt">
  <a:themeElements>
    <a:clrScheme name="FIFA Corporate">
      <a:dk1>
        <a:srgbClr val="000000"/>
      </a:dk1>
      <a:lt1>
        <a:srgbClr val="FFFFFF"/>
      </a:lt1>
      <a:dk2>
        <a:srgbClr val="326295"/>
      </a:dk2>
      <a:lt2>
        <a:srgbClr val="B5B9BB"/>
      </a:lt2>
      <a:accent1>
        <a:srgbClr val="4994CE"/>
      </a:accent1>
      <a:accent2>
        <a:srgbClr val="A7C202"/>
      </a:accent2>
      <a:accent3>
        <a:srgbClr val="FFD000"/>
      </a:accent3>
      <a:accent4>
        <a:srgbClr val="F09316"/>
      </a:accent4>
      <a:accent5>
        <a:srgbClr val="8A1A6A"/>
      </a:accent5>
      <a:accent6>
        <a:srgbClr val="B5B9BB"/>
      </a:accent6>
      <a:hlink>
        <a:srgbClr val="4994CE"/>
      </a:hlink>
      <a:folHlink>
        <a:srgbClr val="8A1A6A"/>
      </a:folHlink>
    </a:clrScheme>
    <a:fontScheme name="FIFA">
      <a:majorFont>
        <a:latin typeface="Frutiger LT Com 55 Roman"/>
        <a:ea typeface=""/>
        <a:cs typeface=""/>
      </a:majorFont>
      <a:minorFont>
        <a:latin typeface="Frutiger LT Com 45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fcd_ppt</Template>
  <TotalTime>3477</TotalTime>
  <Words>7585</Words>
  <Application>Microsoft Macintosh PowerPoint</Application>
  <PresentationFormat>On-screen Show (4:3)</PresentationFormat>
  <Paragraphs>2373</Paragraphs>
  <Slides>73</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73</vt:i4>
      </vt:variant>
    </vt:vector>
  </HeadingPairs>
  <TitlesOfParts>
    <vt:vector size="83" baseType="lpstr">
      <vt:lpstr>Arial</vt:lpstr>
      <vt:lpstr>Calibri</vt:lpstr>
      <vt:lpstr>Courier New</vt:lpstr>
      <vt:lpstr>Frutiger LT Com 45 Light</vt:lpstr>
      <vt:lpstr>Frutiger LT Com 55 Roman</vt:lpstr>
      <vt:lpstr>Times</vt:lpstr>
      <vt:lpstr>Times New Roman</vt:lpstr>
      <vt:lpstr>Verdana</vt:lpstr>
      <vt:lpstr>Wingdings</vt:lpstr>
      <vt:lpstr>fcd_ppt</vt:lpstr>
      <vt:lpstr>Training plan – January 2019 </vt:lpstr>
      <vt:lpstr>2019 !!!</vt:lpstr>
      <vt:lpstr>Objectives &amp; Planning</vt:lpstr>
      <vt:lpstr>Objectives &amp; Planning</vt:lpstr>
      <vt:lpstr>Warming Up &amp; Cooling Down</vt:lpstr>
      <vt:lpstr>PowerPoint Presentation</vt:lpstr>
      <vt:lpstr>Week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Week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Week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Week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Week 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Success!</vt:lpstr>
    </vt:vector>
  </TitlesOfParts>
  <Company>FIFA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heading</dc:title>
  <dc:creator>Tresaco-Gracia, Fernando (FIFA)</dc:creator>
  <cp:lastModifiedBy>Steven Tiesters</cp:lastModifiedBy>
  <cp:revision>294</cp:revision>
  <cp:lastPrinted>2014-10-11T14:41:44Z</cp:lastPrinted>
  <dcterms:created xsi:type="dcterms:W3CDTF">2013-10-29T13:53:34Z</dcterms:created>
  <dcterms:modified xsi:type="dcterms:W3CDTF">2019-01-04T10:35:52Z</dcterms:modified>
</cp:coreProperties>
</file>